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57" r:id="rId4"/>
    <p:sldId id="299" r:id="rId5"/>
    <p:sldId id="300" r:id="rId6"/>
    <p:sldId id="262" r:id="rId7"/>
    <p:sldId id="263" r:id="rId8"/>
    <p:sldId id="265" r:id="rId9"/>
    <p:sldId id="267" r:id="rId10"/>
    <p:sldId id="274" r:id="rId11"/>
    <p:sldId id="271" r:id="rId12"/>
    <p:sldId id="272" r:id="rId13"/>
    <p:sldId id="287" r:id="rId14"/>
    <p:sldId id="273" r:id="rId15"/>
    <p:sldId id="275" r:id="rId16"/>
    <p:sldId id="276" r:id="rId17"/>
    <p:sldId id="277" r:id="rId18"/>
    <p:sldId id="278" r:id="rId19"/>
    <p:sldId id="285" r:id="rId20"/>
    <p:sldId id="286" r:id="rId21"/>
    <p:sldId id="279" r:id="rId22"/>
    <p:sldId id="280" r:id="rId23"/>
    <p:sldId id="281" r:id="rId24"/>
    <p:sldId id="282" r:id="rId25"/>
    <p:sldId id="283" r:id="rId26"/>
    <p:sldId id="288" r:id="rId27"/>
    <p:sldId id="289" r:id="rId28"/>
    <p:sldId id="290" r:id="rId29"/>
    <p:sldId id="284"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4C4"/>
    <a:srgbClr val="2E7CDA"/>
    <a:srgbClr val="262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53" y="5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468AAA-1BB1-4FB6-8CFC-E74D58FEB246}"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F41C7-16B3-40A2-A389-171604BB7089}" type="slidenum">
              <a:rPr lang="en-US" smtClean="0"/>
              <a:t>‹#›</a:t>
            </a:fld>
            <a:endParaRPr lang="en-US"/>
          </a:p>
        </p:txBody>
      </p:sp>
    </p:spTree>
    <p:extLst>
      <p:ext uri="{BB962C8B-B14F-4D97-AF65-F5344CB8AC3E}">
        <p14:creationId xmlns:p14="http://schemas.microsoft.com/office/powerpoint/2010/main" val="225110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68AAA-1BB1-4FB6-8CFC-E74D58FEB246}"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F41C7-16B3-40A2-A389-171604BB7089}" type="slidenum">
              <a:rPr lang="en-US" smtClean="0"/>
              <a:t>‹#›</a:t>
            </a:fld>
            <a:endParaRPr lang="en-US"/>
          </a:p>
        </p:txBody>
      </p:sp>
    </p:spTree>
    <p:extLst>
      <p:ext uri="{BB962C8B-B14F-4D97-AF65-F5344CB8AC3E}">
        <p14:creationId xmlns:p14="http://schemas.microsoft.com/office/powerpoint/2010/main" val="159736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68AAA-1BB1-4FB6-8CFC-E74D58FEB246}"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F41C7-16B3-40A2-A389-171604BB7089}" type="slidenum">
              <a:rPr lang="en-US" smtClean="0"/>
              <a:t>‹#›</a:t>
            </a:fld>
            <a:endParaRPr lang="en-US"/>
          </a:p>
        </p:txBody>
      </p:sp>
    </p:spTree>
    <p:extLst>
      <p:ext uri="{BB962C8B-B14F-4D97-AF65-F5344CB8AC3E}">
        <p14:creationId xmlns:p14="http://schemas.microsoft.com/office/powerpoint/2010/main" val="11963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68AAA-1BB1-4FB6-8CFC-E74D58FEB246}"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F41C7-16B3-40A2-A389-171604BB7089}" type="slidenum">
              <a:rPr lang="en-US" smtClean="0"/>
              <a:t>‹#›</a:t>
            </a:fld>
            <a:endParaRPr lang="en-US"/>
          </a:p>
        </p:txBody>
      </p:sp>
    </p:spTree>
    <p:extLst>
      <p:ext uri="{BB962C8B-B14F-4D97-AF65-F5344CB8AC3E}">
        <p14:creationId xmlns:p14="http://schemas.microsoft.com/office/powerpoint/2010/main" val="159994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468AAA-1BB1-4FB6-8CFC-E74D58FEB246}"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F41C7-16B3-40A2-A389-171604BB7089}" type="slidenum">
              <a:rPr lang="en-US" smtClean="0"/>
              <a:t>‹#›</a:t>
            </a:fld>
            <a:endParaRPr lang="en-US"/>
          </a:p>
        </p:txBody>
      </p:sp>
    </p:spTree>
    <p:extLst>
      <p:ext uri="{BB962C8B-B14F-4D97-AF65-F5344CB8AC3E}">
        <p14:creationId xmlns:p14="http://schemas.microsoft.com/office/powerpoint/2010/main" val="280303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468AAA-1BB1-4FB6-8CFC-E74D58FEB246}"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F41C7-16B3-40A2-A389-171604BB7089}" type="slidenum">
              <a:rPr lang="en-US" smtClean="0"/>
              <a:t>‹#›</a:t>
            </a:fld>
            <a:endParaRPr lang="en-US"/>
          </a:p>
        </p:txBody>
      </p:sp>
    </p:spTree>
    <p:extLst>
      <p:ext uri="{BB962C8B-B14F-4D97-AF65-F5344CB8AC3E}">
        <p14:creationId xmlns:p14="http://schemas.microsoft.com/office/powerpoint/2010/main" val="292916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468AAA-1BB1-4FB6-8CFC-E74D58FEB246}"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6F41C7-16B3-40A2-A389-171604BB7089}" type="slidenum">
              <a:rPr lang="en-US" smtClean="0"/>
              <a:t>‹#›</a:t>
            </a:fld>
            <a:endParaRPr lang="en-US"/>
          </a:p>
        </p:txBody>
      </p:sp>
    </p:spTree>
    <p:extLst>
      <p:ext uri="{BB962C8B-B14F-4D97-AF65-F5344CB8AC3E}">
        <p14:creationId xmlns:p14="http://schemas.microsoft.com/office/powerpoint/2010/main" val="258526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468AAA-1BB1-4FB6-8CFC-E74D58FEB246}"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6F41C7-16B3-40A2-A389-171604BB7089}" type="slidenum">
              <a:rPr lang="en-US" smtClean="0"/>
              <a:t>‹#›</a:t>
            </a:fld>
            <a:endParaRPr lang="en-US"/>
          </a:p>
        </p:txBody>
      </p:sp>
    </p:spTree>
    <p:extLst>
      <p:ext uri="{BB962C8B-B14F-4D97-AF65-F5344CB8AC3E}">
        <p14:creationId xmlns:p14="http://schemas.microsoft.com/office/powerpoint/2010/main" val="425669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68AAA-1BB1-4FB6-8CFC-E74D58FEB246}"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6F41C7-16B3-40A2-A389-171604BB7089}" type="slidenum">
              <a:rPr lang="en-US" smtClean="0"/>
              <a:t>‹#›</a:t>
            </a:fld>
            <a:endParaRPr lang="en-US"/>
          </a:p>
        </p:txBody>
      </p:sp>
    </p:spTree>
    <p:extLst>
      <p:ext uri="{BB962C8B-B14F-4D97-AF65-F5344CB8AC3E}">
        <p14:creationId xmlns:p14="http://schemas.microsoft.com/office/powerpoint/2010/main" val="398260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68AAA-1BB1-4FB6-8CFC-E74D58FEB246}"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F41C7-16B3-40A2-A389-171604BB7089}" type="slidenum">
              <a:rPr lang="en-US" smtClean="0"/>
              <a:t>‹#›</a:t>
            </a:fld>
            <a:endParaRPr lang="en-US"/>
          </a:p>
        </p:txBody>
      </p:sp>
    </p:spTree>
    <p:extLst>
      <p:ext uri="{BB962C8B-B14F-4D97-AF65-F5344CB8AC3E}">
        <p14:creationId xmlns:p14="http://schemas.microsoft.com/office/powerpoint/2010/main" val="276898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68AAA-1BB1-4FB6-8CFC-E74D58FEB246}"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F41C7-16B3-40A2-A389-171604BB7089}" type="slidenum">
              <a:rPr lang="en-US" smtClean="0"/>
              <a:t>‹#›</a:t>
            </a:fld>
            <a:endParaRPr lang="en-US"/>
          </a:p>
        </p:txBody>
      </p:sp>
    </p:spTree>
    <p:extLst>
      <p:ext uri="{BB962C8B-B14F-4D97-AF65-F5344CB8AC3E}">
        <p14:creationId xmlns:p14="http://schemas.microsoft.com/office/powerpoint/2010/main" val="426089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100000">
              <a:schemeClr val="bg2">
                <a:lumMod val="40000"/>
                <a:lumOff val="60000"/>
              </a:schemeClr>
            </a:gs>
            <a:gs pos="100000">
              <a:schemeClr val="bg2">
                <a:lumMod val="75000"/>
              </a:schemeClr>
            </a:gs>
            <a:gs pos="6000">
              <a:srgbClr val="CECECE"/>
            </a:gs>
            <a:gs pos="91000">
              <a:schemeClr val="tx1"/>
            </a:gs>
            <a:gs pos="100000">
              <a:schemeClr val="bg2">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68AAA-1BB1-4FB6-8CFC-E74D58FEB246}" type="datetimeFigureOut">
              <a:rPr lang="en-US" smtClean="0"/>
              <a:t>5/11/2017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F41C7-16B3-40A2-A389-171604BB7089}" type="slidenum">
              <a:rPr lang="en-US" smtClean="0"/>
              <a:t>‹#›</a:t>
            </a:fld>
            <a:endParaRPr lang="en-US"/>
          </a:p>
        </p:txBody>
      </p:sp>
    </p:spTree>
    <p:extLst>
      <p:ext uri="{BB962C8B-B14F-4D97-AF65-F5344CB8AC3E}">
        <p14:creationId xmlns:p14="http://schemas.microsoft.com/office/powerpoint/2010/main" val="61456719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p:cNvSpPr>
            <a:spLocks noChangeArrowheads="1"/>
          </p:cNvSpPr>
          <p:nvPr/>
        </p:nvSpPr>
        <p:spPr bwMode="auto">
          <a:xfrm>
            <a:off x="0" y="990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p:nvPr/>
        </p:nvSpPr>
        <p:spPr>
          <a:xfrm>
            <a:off x="1010230" y="737175"/>
            <a:ext cx="10359118" cy="5324535"/>
          </a:xfrm>
          <a:prstGeom prst="rect">
            <a:avLst/>
          </a:prstGeom>
          <a:noFill/>
        </p:spPr>
        <p:txBody>
          <a:bodyPr wrap="none" lIns="91440" tIns="45720" rIns="91440" bIns="45720">
            <a:spAutoFit/>
          </a:bodyPr>
          <a:lstStyle/>
          <a:p>
            <a:pPr algn="ctr"/>
            <a:r>
              <a:rPr lang="en-US" sz="4800" b="1" cap="none" spc="50" dirty="0" smtClean="0">
                <a:ln w="0">
                  <a:solidFill>
                    <a:schemeClr val="accent5">
                      <a:lumMod val="75000"/>
                    </a:schemeClr>
                  </a:solidFill>
                </a:ln>
                <a:solidFill>
                  <a:schemeClr val="tx2">
                    <a:lumMod val="25000"/>
                  </a:schemeClr>
                </a:solidFill>
                <a:effectLst>
                  <a:innerShdw blurRad="63500" dist="50800" dir="13500000">
                    <a:srgbClr val="000000">
                      <a:alpha val="50000"/>
                    </a:srgbClr>
                  </a:innerShdw>
                </a:effectLst>
              </a:rPr>
              <a:t>State of Nevada</a:t>
            </a:r>
          </a:p>
          <a:p>
            <a:pPr algn="ctr"/>
            <a:r>
              <a:rPr lang="en-US" sz="4800" b="1" spc="50" dirty="0" smtClean="0">
                <a:ln w="0">
                  <a:solidFill>
                    <a:schemeClr val="accent5">
                      <a:lumMod val="75000"/>
                    </a:schemeClr>
                  </a:solidFill>
                </a:ln>
                <a:solidFill>
                  <a:schemeClr val="tx2">
                    <a:lumMod val="25000"/>
                  </a:schemeClr>
                </a:solidFill>
                <a:effectLst>
                  <a:innerShdw blurRad="63500" dist="50800" dir="13500000">
                    <a:srgbClr val="000000">
                      <a:alpha val="50000"/>
                    </a:srgbClr>
                  </a:innerShdw>
                </a:effectLst>
              </a:rPr>
              <a:t>Department of Business &amp; Industry</a:t>
            </a:r>
          </a:p>
          <a:p>
            <a:pPr algn="ctr"/>
            <a:r>
              <a:rPr lang="en-US" sz="4800" b="1" cap="none" spc="50" dirty="0" smtClean="0">
                <a:ln w="0">
                  <a:solidFill>
                    <a:schemeClr val="accent5">
                      <a:lumMod val="75000"/>
                    </a:schemeClr>
                  </a:solidFill>
                </a:ln>
                <a:solidFill>
                  <a:schemeClr val="tx2">
                    <a:lumMod val="25000"/>
                  </a:schemeClr>
                </a:solidFill>
                <a:effectLst>
                  <a:innerShdw blurRad="63500" dist="50800" dir="13500000">
                    <a:srgbClr val="000000">
                      <a:alpha val="50000"/>
                    </a:srgbClr>
                  </a:innerShdw>
                </a:effectLst>
              </a:rPr>
              <a:t>Division of Mortgage Lending</a:t>
            </a:r>
          </a:p>
          <a:p>
            <a:pPr algn="ctr"/>
            <a:endParaRPr lang="en-US" sz="2400" b="1" spc="50" dirty="0">
              <a:ln w="0">
                <a:solidFill>
                  <a:schemeClr val="accent5">
                    <a:lumMod val="75000"/>
                  </a:schemeClr>
                </a:solidFill>
              </a:ln>
              <a:solidFill>
                <a:schemeClr val="tx2">
                  <a:lumMod val="25000"/>
                </a:schemeClr>
              </a:solidFill>
              <a:effectLst>
                <a:innerShdw blurRad="63500" dist="50800" dir="13500000">
                  <a:srgbClr val="000000">
                    <a:alpha val="50000"/>
                  </a:srgbClr>
                </a:innerShdw>
              </a:effectLst>
            </a:endParaRPr>
          </a:p>
          <a:p>
            <a:pPr algn="ctr"/>
            <a:r>
              <a:rPr lang="en-US" sz="3200" b="1" cap="none" spc="50" dirty="0" smtClean="0">
                <a:ln w="0">
                  <a:solidFill>
                    <a:schemeClr val="accent5">
                      <a:lumMod val="75000"/>
                    </a:schemeClr>
                  </a:solidFill>
                </a:ln>
                <a:solidFill>
                  <a:schemeClr val="tx2">
                    <a:lumMod val="25000"/>
                  </a:schemeClr>
                </a:solidFill>
                <a:effectLst>
                  <a:innerShdw blurRad="63500" dist="50800" dir="13500000">
                    <a:srgbClr val="000000">
                      <a:alpha val="50000"/>
                    </a:srgbClr>
                  </a:innerShdw>
                </a:effectLst>
              </a:rPr>
              <a:t>Information for Newly Licensed</a:t>
            </a:r>
          </a:p>
          <a:p>
            <a:pPr algn="ctr"/>
            <a:r>
              <a:rPr lang="en-US" sz="3200" b="1" spc="50" dirty="0" smtClean="0">
                <a:ln w="0">
                  <a:solidFill>
                    <a:schemeClr val="accent5">
                      <a:lumMod val="75000"/>
                    </a:schemeClr>
                  </a:solidFill>
                </a:ln>
                <a:solidFill>
                  <a:schemeClr val="tx2">
                    <a:lumMod val="25000"/>
                  </a:schemeClr>
                </a:solidFill>
                <a:effectLst>
                  <a:innerShdw blurRad="63500" dist="50800" dir="13500000">
                    <a:srgbClr val="000000">
                      <a:alpha val="50000"/>
                    </a:srgbClr>
                  </a:innerShdw>
                </a:effectLst>
              </a:rPr>
              <a:t>Mortgage Servicers and Supplemental Mortgage Servicers</a:t>
            </a:r>
            <a:endParaRPr lang="en-US" sz="3200" b="1" cap="none" spc="50" dirty="0" smtClean="0">
              <a:ln w="0">
                <a:solidFill>
                  <a:schemeClr val="accent5">
                    <a:lumMod val="75000"/>
                  </a:schemeClr>
                </a:solidFill>
              </a:ln>
              <a:solidFill>
                <a:schemeClr val="tx2">
                  <a:lumMod val="25000"/>
                </a:schemeClr>
              </a:solidFill>
              <a:effectLst>
                <a:innerShdw blurRad="63500" dist="50800" dir="13500000">
                  <a:srgbClr val="000000">
                    <a:alpha val="50000"/>
                  </a:srgbClr>
                </a:innerShdw>
              </a:effectLst>
            </a:endParaRPr>
          </a:p>
          <a:p>
            <a:pPr algn="ctr"/>
            <a:endParaRPr lang="en-US" sz="5400" b="1" spc="50" dirty="0">
              <a:ln w="0">
                <a:solidFill>
                  <a:schemeClr val="accent5">
                    <a:lumMod val="75000"/>
                  </a:schemeClr>
                </a:solidFill>
              </a:ln>
              <a:solidFill>
                <a:schemeClr val="bg1">
                  <a:lumMod val="95000"/>
                  <a:lumOff val="5000"/>
                </a:schemeClr>
              </a:solidFill>
              <a:effectLst>
                <a:innerShdw blurRad="63500" dist="50800" dir="13500000">
                  <a:srgbClr val="000000">
                    <a:alpha val="50000"/>
                  </a:srgbClr>
                </a:innerShdw>
              </a:effectLst>
            </a:endParaRPr>
          </a:p>
          <a:p>
            <a:pPr algn="ctr"/>
            <a:endParaRPr lang="en-US" sz="5400" b="1" cap="none" spc="50" dirty="0">
              <a:ln w="0">
                <a:solidFill>
                  <a:schemeClr val="accent5">
                    <a:lumMod val="75000"/>
                  </a:schemeClr>
                </a:solidFill>
              </a:ln>
              <a:solidFill>
                <a:schemeClr val="bg1">
                  <a:lumMod val="95000"/>
                  <a:lumOff val="5000"/>
                </a:schemeClr>
              </a:solidFill>
              <a:effectLst>
                <a:innerShdw blurRad="63500" dist="50800" dir="13500000">
                  <a:srgbClr val="000000">
                    <a:alpha val="50000"/>
                  </a:srgbClr>
                </a:inn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719" y="4877679"/>
            <a:ext cx="5692140" cy="1592580"/>
          </a:xfrm>
          <a:prstGeom prst="rect">
            <a:avLst/>
          </a:prstGeom>
        </p:spPr>
      </p:pic>
    </p:spTree>
    <p:extLst>
      <p:ext uri="{BB962C8B-B14F-4D97-AF65-F5344CB8AC3E}">
        <p14:creationId xmlns:p14="http://schemas.microsoft.com/office/powerpoint/2010/main" val="332034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lumMod val="95000"/>
            </a:schemeClr>
          </a:solidFill>
          <a:ln w="254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Transferring a License</a:t>
            </a:r>
            <a:endParaRPr lang="en-US" sz="3200" dirty="0">
              <a:solidFill>
                <a:schemeClr val="tx2">
                  <a:lumMod val="25000"/>
                </a:schemeClr>
              </a:solidFill>
            </a:endParaRPr>
          </a:p>
        </p:txBody>
      </p:sp>
      <p:sp>
        <p:nvSpPr>
          <p:cNvPr id="3" name="TextBox 2"/>
          <p:cNvSpPr txBox="1"/>
          <p:nvPr/>
        </p:nvSpPr>
        <p:spPr>
          <a:xfrm>
            <a:off x="464819" y="1235689"/>
            <a:ext cx="11430000" cy="2523768"/>
          </a:xfrm>
          <a:prstGeom prst="rect">
            <a:avLst/>
          </a:prstGeom>
          <a:noFill/>
        </p:spPr>
        <p:txBody>
          <a:bodyPr wrap="square" rtlCol="0">
            <a:spAutoFit/>
          </a:bodyPr>
          <a:lstStyle/>
          <a:p>
            <a:r>
              <a:rPr lang="en-US" sz="2000" dirty="0" smtClean="0">
                <a:solidFill>
                  <a:schemeClr val="bg1">
                    <a:lumMod val="95000"/>
                    <a:lumOff val="5000"/>
                  </a:schemeClr>
                </a:solidFill>
              </a:rPr>
              <a:t>A mortgage servicer license or supplemental mortgage servicer license may not be transferred or assigned without prior written consent and approval of the Commissioner.</a:t>
            </a:r>
          </a:p>
          <a:p>
            <a:endParaRPr lang="en-US" sz="2000" dirty="0">
              <a:solidFill>
                <a:schemeClr val="bg1">
                  <a:lumMod val="95000"/>
                  <a:lumOff val="5000"/>
                </a:schemeClr>
              </a:solidFill>
            </a:endParaRPr>
          </a:p>
          <a:p>
            <a:r>
              <a:rPr lang="en-US" sz="2000" dirty="0" smtClean="0">
                <a:solidFill>
                  <a:schemeClr val="bg1">
                    <a:lumMod val="95000"/>
                    <a:lumOff val="5000"/>
                  </a:schemeClr>
                </a:solidFill>
              </a:rPr>
              <a:t>A transfer, sale, or conveyance of outstanding voting stock or ownership interest that will result in the cumulative transfer of 25 percent or more of a licensee’s outstanding voting stock or ownership interest from the date upon which the original license was issued is deemed to be a change of control.  A licensee shall make prior written application to the Commissioner for the approval of a change of control.</a:t>
            </a:r>
            <a:r>
              <a:rPr lang="en-US" dirty="0" smtClean="0">
                <a:solidFill>
                  <a:schemeClr val="bg1">
                    <a:lumMod val="95000"/>
                    <a:lumOff val="5000"/>
                  </a:schemeClr>
                </a:solidFill>
              </a:rPr>
              <a:t> </a:t>
            </a:r>
            <a:r>
              <a:rPr lang="en-US" sz="1000" b="1" dirty="0" smtClean="0">
                <a:solidFill>
                  <a:srgbClr val="7030A0"/>
                </a:solidFill>
              </a:rPr>
              <a:t>(§30)</a:t>
            </a:r>
            <a:endParaRPr lang="en-US" sz="1000" b="1" dirty="0">
              <a:solidFill>
                <a:srgbClr val="7030A0"/>
              </a:solidFill>
            </a:endParaRPr>
          </a:p>
          <a:p>
            <a:endParaRPr lang="en-US" dirty="0" smtClean="0">
              <a:solidFill>
                <a:schemeClr val="bg1">
                  <a:lumMod val="95000"/>
                  <a:lumOff val="5000"/>
                </a:schemeClr>
              </a:solidFill>
            </a:endParaRPr>
          </a:p>
        </p:txBody>
      </p:sp>
      <p:sp>
        <p:nvSpPr>
          <p:cNvPr id="4" name="TextBox 3"/>
          <p:cNvSpPr txBox="1"/>
          <p:nvPr/>
        </p:nvSpPr>
        <p:spPr>
          <a:xfrm>
            <a:off x="523435" y="3751457"/>
            <a:ext cx="11312769" cy="923330"/>
          </a:xfrm>
          <a:prstGeom prst="rect">
            <a:avLst/>
          </a:prstGeom>
          <a:noFill/>
          <a:ln w="25400">
            <a:noFill/>
          </a:ln>
        </p:spPr>
        <p:txBody>
          <a:bodyPr wrap="square" rtlCol="0">
            <a:spAutoFit/>
          </a:bodyPr>
          <a:lstStyle/>
          <a:p>
            <a:pPr algn="ctr"/>
            <a:endParaRPr lang="en-US" sz="1000" b="1" u="sng" dirty="0" smtClean="0">
              <a:solidFill>
                <a:schemeClr val="bg1">
                  <a:lumMod val="95000"/>
                  <a:lumOff val="5000"/>
                </a:schemeClr>
              </a:solidFill>
            </a:endParaRPr>
          </a:p>
          <a:p>
            <a:pPr algn="ctr"/>
            <a:r>
              <a:rPr lang="en-US" sz="2400" b="1" u="sng" dirty="0" smtClean="0">
                <a:solidFill>
                  <a:schemeClr val="bg1">
                    <a:lumMod val="95000"/>
                    <a:lumOff val="5000"/>
                  </a:schemeClr>
                </a:solidFill>
              </a:rPr>
              <a:t>The </a:t>
            </a:r>
            <a:r>
              <a:rPr lang="en-US" sz="2400" b="1" u="sng" dirty="0">
                <a:solidFill>
                  <a:schemeClr val="bg1">
                    <a:lumMod val="95000"/>
                    <a:lumOff val="5000"/>
                  </a:schemeClr>
                </a:solidFill>
              </a:rPr>
              <a:t>application for a change of control </a:t>
            </a:r>
            <a:r>
              <a:rPr lang="en-US" sz="2400" b="1" u="sng" dirty="0" smtClean="0">
                <a:solidFill>
                  <a:schemeClr val="bg1">
                    <a:lumMod val="95000"/>
                    <a:lumOff val="5000"/>
                  </a:schemeClr>
                </a:solidFill>
              </a:rPr>
              <a:t>can be found on the Division’s website</a:t>
            </a:r>
          </a:p>
          <a:p>
            <a:pPr algn="ctr"/>
            <a:endParaRPr lang="en-US" sz="2000" b="1" u="sng" dirty="0">
              <a:solidFill>
                <a:schemeClr val="bg1">
                  <a:lumMod val="95000"/>
                  <a:lumOff val="5000"/>
                </a:schemeClr>
              </a:solidFill>
            </a:endParaRPr>
          </a:p>
        </p:txBody>
      </p:sp>
      <p:sp>
        <p:nvSpPr>
          <p:cNvPr id="5" name="TextBox 4"/>
          <p:cNvSpPr txBox="1"/>
          <p:nvPr/>
        </p:nvSpPr>
        <p:spPr>
          <a:xfrm>
            <a:off x="590549" y="5138225"/>
            <a:ext cx="11178540" cy="461665"/>
          </a:xfrm>
          <a:prstGeom prst="rect">
            <a:avLst/>
          </a:prstGeom>
          <a:noFill/>
        </p:spPr>
        <p:txBody>
          <a:bodyPr wrap="square" rtlCol="0">
            <a:spAutoFit/>
          </a:bodyPr>
          <a:lstStyle/>
          <a:p>
            <a:pPr algn="ctr"/>
            <a:r>
              <a:rPr lang="en-US" sz="2400" b="1" dirty="0" smtClean="0">
                <a:solidFill>
                  <a:srgbClr val="FF0000"/>
                </a:solidFill>
              </a:rPr>
              <a:t>No change of control of a licensee is effective until approved by the Commissioner.  </a:t>
            </a:r>
            <a:endParaRPr lang="en-US" sz="2400" b="1" dirty="0">
              <a:solidFill>
                <a:srgbClr val="FF0000"/>
              </a:solidFill>
            </a:endParaRPr>
          </a:p>
        </p:txBody>
      </p:sp>
    </p:spTree>
    <p:extLst>
      <p:ext uri="{BB962C8B-B14F-4D97-AF65-F5344CB8AC3E}">
        <p14:creationId xmlns:p14="http://schemas.microsoft.com/office/powerpoint/2010/main" val="1537908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solidFill>
          <a:ln w="254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Qualified Employee</a:t>
            </a:r>
          </a:p>
        </p:txBody>
      </p:sp>
      <p:sp>
        <p:nvSpPr>
          <p:cNvPr id="3" name="TextBox 2"/>
          <p:cNvSpPr txBox="1"/>
          <p:nvPr/>
        </p:nvSpPr>
        <p:spPr>
          <a:xfrm>
            <a:off x="716280" y="1356360"/>
            <a:ext cx="8029135" cy="5173394"/>
          </a:xfrm>
          <a:prstGeom prst="rect">
            <a:avLst/>
          </a:prstGeom>
          <a:noFill/>
        </p:spPr>
        <p:txBody>
          <a:bodyPr wrap="square" rtlCol="0">
            <a:spAutoFit/>
          </a:bodyPr>
          <a:lstStyle/>
          <a:p>
            <a:r>
              <a:rPr lang="en-US" sz="2200" dirty="0" smtClean="0">
                <a:solidFill>
                  <a:schemeClr val="bg1">
                    <a:lumMod val="95000"/>
                    <a:lumOff val="5000"/>
                  </a:schemeClr>
                </a:solidFill>
              </a:rPr>
              <a:t>A licensee must designate a natural person to serve as a qualified employee for each principal or branch office.</a:t>
            </a:r>
          </a:p>
          <a:p>
            <a:endParaRPr lang="en-US" sz="2200" dirty="0">
              <a:solidFill>
                <a:schemeClr val="bg1">
                  <a:lumMod val="95000"/>
                  <a:lumOff val="5000"/>
                </a:schemeClr>
              </a:solidFill>
            </a:endParaRPr>
          </a:p>
          <a:p>
            <a:r>
              <a:rPr lang="en-US" sz="2200" dirty="0" smtClean="0">
                <a:solidFill>
                  <a:schemeClr val="bg1">
                    <a:lumMod val="95000"/>
                    <a:lumOff val="5000"/>
                  </a:schemeClr>
                </a:solidFill>
              </a:rPr>
              <a:t>A natural person may not be designated to serve as a qualified employee unless such person:</a:t>
            </a:r>
          </a:p>
          <a:p>
            <a:pPr marL="342900" indent="-342900">
              <a:buFont typeface="Arial" panose="020B0604020202020204" pitchFamily="34" charset="0"/>
              <a:buChar char="•"/>
            </a:pPr>
            <a:r>
              <a:rPr lang="en-US" sz="2000" dirty="0" smtClean="0">
                <a:solidFill>
                  <a:schemeClr val="bg1">
                    <a:lumMod val="95000"/>
                    <a:lumOff val="5000"/>
                  </a:schemeClr>
                </a:solidFill>
              </a:rPr>
              <a:t>Has at least two years of verifiable experience in the business of servicing mortgage loans within the immediately preceding five years.</a:t>
            </a:r>
          </a:p>
          <a:p>
            <a:pPr marL="342900" indent="-342900">
              <a:buFont typeface="Arial" panose="020B0604020202020204" pitchFamily="34" charset="0"/>
              <a:buChar char="•"/>
            </a:pPr>
            <a:r>
              <a:rPr lang="en-US" sz="2000" dirty="0" smtClean="0">
                <a:solidFill>
                  <a:schemeClr val="bg1">
                    <a:lumMod val="95000"/>
                    <a:lumOff val="5000"/>
                  </a:schemeClr>
                </a:solidFill>
              </a:rPr>
              <a:t>Is designated by the licensee to act on behalf of the licensee and to supervise and control the conduct of the business of the licensee at only one location.</a:t>
            </a:r>
          </a:p>
          <a:p>
            <a:pPr marL="342900" indent="-342900">
              <a:buFont typeface="Arial" panose="020B0604020202020204" pitchFamily="34" charset="0"/>
              <a:buChar char="•"/>
            </a:pPr>
            <a:r>
              <a:rPr lang="en-US" sz="2000" dirty="0" smtClean="0">
                <a:solidFill>
                  <a:schemeClr val="bg1">
                    <a:lumMod val="95000"/>
                    <a:lumOff val="5000"/>
                  </a:schemeClr>
                </a:solidFill>
              </a:rPr>
              <a:t>Will be employed and present at that location.</a:t>
            </a:r>
          </a:p>
          <a:p>
            <a:pPr marL="342900" indent="-342900">
              <a:buFont typeface="Arial" panose="020B0604020202020204" pitchFamily="34" charset="0"/>
              <a:buChar char="•"/>
            </a:pPr>
            <a:r>
              <a:rPr lang="en-US" sz="2000" dirty="0" smtClean="0">
                <a:solidFill>
                  <a:schemeClr val="bg1">
                    <a:lumMod val="95000"/>
                    <a:lumOff val="5000"/>
                  </a:schemeClr>
                </a:solidFill>
              </a:rPr>
              <a:t>Has submitted to and successfully passed a background investigation or is a licensed mortgage agent.</a:t>
            </a:r>
          </a:p>
          <a:p>
            <a:pPr marL="342900" indent="-342900">
              <a:buFont typeface="Arial" panose="020B0604020202020204" pitchFamily="34" charset="0"/>
              <a:buChar char="•"/>
            </a:pPr>
            <a:r>
              <a:rPr lang="en-US" sz="2000" dirty="0" smtClean="0">
                <a:solidFill>
                  <a:schemeClr val="bg1">
                    <a:lumMod val="95000"/>
                    <a:lumOff val="5000"/>
                  </a:schemeClr>
                </a:solidFill>
              </a:rPr>
              <a:t>Has been approved by the Commissioner to act as the qualified employee for the licensee at the location.</a:t>
            </a:r>
          </a:p>
          <a:p>
            <a:r>
              <a:rPr lang="en-US" sz="1000" b="1" dirty="0" smtClean="0">
                <a:solidFill>
                  <a:srgbClr val="7030A0"/>
                </a:solidFill>
              </a:rPr>
              <a:t>(§24)</a:t>
            </a:r>
            <a:endParaRPr lang="en-US" sz="1000" b="1" dirty="0">
              <a:solidFill>
                <a:srgbClr val="7030A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6560" y="2756440"/>
            <a:ext cx="2014851" cy="2014851"/>
          </a:xfrm>
          <a:prstGeom prst="rect">
            <a:avLst/>
          </a:prstGeom>
          <a:ln w="38100">
            <a:solidFill>
              <a:schemeClr val="accent5">
                <a:lumMod val="75000"/>
              </a:schemeClr>
            </a:solidFill>
          </a:ln>
        </p:spPr>
      </p:pic>
    </p:spTree>
    <p:extLst>
      <p:ext uri="{BB962C8B-B14F-4D97-AF65-F5344CB8AC3E}">
        <p14:creationId xmlns:p14="http://schemas.microsoft.com/office/powerpoint/2010/main" val="345045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solidFill>
          <a:ln w="254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Annual Financial Statements</a:t>
            </a:r>
          </a:p>
        </p:txBody>
      </p:sp>
      <p:sp>
        <p:nvSpPr>
          <p:cNvPr id="3" name="TextBox 2"/>
          <p:cNvSpPr txBox="1"/>
          <p:nvPr/>
        </p:nvSpPr>
        <p:spPr>
          <a:xfrm>
            <a:off x="365760" y="1325880"/>
            <a:ext cx="6248400" cy="3939540"/>
          </a:xfrm>
          <a:prstGeom prst="rect">
            <a:avLst/>
          </a:prstGeom>
          <a:noFill/>
        </p:spPr>
        <p:txBody>
          <a:bodyPr wrap="square" rtlCol="0">
            <a:spAutoFit/>
          </a:bodyPr>
          <a:lstStyle/>
          <a:p>
            <a:r>
              <a:rPr lang="en-US" sz="2000" dirty="0" smtClean="0">
                <a:solidFill>
                  <a:schemeClr val="bg1">
                    <a:lumMod val="95000"/>
                    <a:lumOff val="5000"/>
                  </a:schemeClr>
                </a:solidFill>
              </a:rPr>
              <a:t>Not later than 90 days after the end of each fiscal year of the mortgage servicer, an independently audited financial statement must be submitted to the Commissioner.</a:t>
            </a:r>
          </a:p>
          <a:p>
            <a:endParaRPr lang="en-US" sz="2000" dirty="0">
              <a:solidFill>
                <a:schemeClr val="bg1">
                  <a:lumMod val="95000"/>
                  <a:lumOff val="5000"/>
                </a:schemeClr>
              </a:solidFill>
            </a:endParaRPr>
          </a:p>
          <a:p>
            <a:r>
              <a:rPr lang="en-US" sz="2000" dirty="0" smtClean="0">
                <a:solidFill>
                  <a:schemeClr val="bg1">
                    <a:lumMod val="95000"/>
                    <a:lumOff val="5000"/>
                  </a:schemeClr>
                </a:solidFill>
              </a:rPr>
              <a:t>The financial statement must:</a:t>
            </a:r>
          </a:p>
          <a:p>
            <a:pPr marL="285750" indent="-285750">
              <a:buFont typeface="Arial" panose="020B0604020202020204" pitchFamily="34" charset="0"/>
              <a:buChar char="•"/>
            </a:pPr>
            <a:r>
              <a:rPr lang="en-US" sz="2000" dirty="0" smtClean="0">
                <a:solidFill>
                  <a:schemeClr val="bg1">
                    <a:lumMod val="95000"/>
                    <a:lumOff val="5000"/>
                  </a:schemeClr>
                </a:solidFill>
              </a:rPr>
              <a:t>Be dated not earlier than the last day of the fiscal year;</a:t>
            </a:r>
          </a:p>
          <a:p>
            <a:pPr marL="285750" indent="-285750">
              <a:buFont typeface="Arial" panose="020B0604020202020204" pitchFamily="34" charset="0"/>
              <a:buChar char="•"/>
            </a:pPr>
            <a:r>
              <a:rPr lang="en-US" sz="2000" dirty="0" smtClean="0">
                <a:solidFill>
                  <a:schemeClr val="bg1">
                    <a:lumMod val="95000"/>
                    <a:lumOff val="5000"/>
                  </a:schemeClr>
                </a:solidFill>
              </a:rPr>
              <a:t>Be prepared in accordance with generally accepted accounting principles; and</a:t>
            </a:r>
          </a:p>
          <a:p>
            <a:pPr marL="285750" indent="-285750">
              <a:buFont typeface="Arial" panose="020B0604020202020204" pitchFamily="34" charset="0"/>
              <a:buChar char="•"/>
            </a:pPr>
            <a:r>
              <a:rPr lang="en-US" sz="2000" dirty="0" smtClean="0">
                <a:solidFill>
                  <a:schemeClr val="bg1">
                    <a:lumMod val="95000"/>
                    <a:lumOff val="5000"/>
                  </a:schemeClr>
                </a:solidFill>
              </a:rPr>
              <a:t>Demonstrate that the licensee meets the minimum net worth requirement of $100,000.  Each mortgage servicer must continuously maintain a minimum net worth of $100,000.</a:t>
            </a:r>
          </a:p>
          <a:p>
            <a:r>
              <a:rPr lang="en-US" sz="1000" b="1" dirty="0" smtClean="0">
                <a:solidFill>
                  <a:srgbClr val="7030A0"/>
                </a:solidFill>
              </a:rPr>
              <a:t>(§25)</a:t>
            </a:r>
            <a:endParaRPr lang="en-US" sz="1000" b="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840" y="1985367"/>
            <a:ext cx="4922520" cy="2720340"/>
          </a:xfrm>
          <a:prstGeom prst="rect">
            <a:avLst/>
          </a:prstGeom>
          <a:ln w="25400">
            <a:solidFill>
              <a:schemeClr val="accent5">
                <a:lumMod val="50000"/>
              </a:schemeClr>
            </a:solidFill>
          </a:ln>
        </p:spPr>
      </p:pic>
      <p:sp>
        <p:nvSpPr>
          <p:cNvPr id="5" name="TextBox 4"/>
          <p:cNvSpPr txBox="1"/>
          <p:nvPr/>
        </p:nvSpPr>
        <p:spPr>
          <a:xfrm>
            <a:off x="339969" y="5369169"/>
            <a:ext cx="11303391" cy="707886"/>
          </a:xfrm>
          <a:prstGeom prst="rect">
            <a:avLst/>
          </a:prstGeom>
          <a:noFill/>
        </p:spPr>
        <p:txBody>
          <a:bodyPr wrap="square" rtlCol="0">
            <a:spAutoFit/>
          </a:bodyPr>
          <a:lstStyle/>
          <a:p>
            <a:r>
              <a:rPr lang="en-US" sz="2000" b="1" dirty="0" smtClean="0">
                <a:solidFill>
                  <a:schemeClr val="bg1"/>
                </a:solidFill>
              </a:rPr>
              <a:t>Audited financial statements should be prepared as a single PDF file and submitted through NMLS by going to the </a:t>
            </a:r>
            <a:r>
              <a:rPr lang="en-US" sz="2000" b="1" i="1" dirty="0" smtClean="0">
                <a:solidFill>
                  <a:schemeClr val="bg1"/>
                </a:solidFill>
              </a:rPr>
              <a:t>Financial Statements</a:t>
            </a:r>
            <a:r>
              <a:rPr lang="en-US" sz="2000" b="1" dirty="0" smtClean="0">
                <a:solidFill>
                  <a:schemeClr val="bg1"/>
                </a:solidFill>
              </a:rPr>
              <a:t> section under the </a:t>
            </a:r>
            <a:r>
              <a:rPr lang="en-US" sz="2000" b="1" i="1" dirty="0" smtClean="0">
                <a:solidFill>
                  <a:schemeClr val="bg1"/>
                </a:solidFill>
              </a:rPr>
              <a:t>Filing</a:t>
            </a:r>
            <a:r>
              <a:rPr lang="en-US" sz="2000" b="1" dirty="0" smtClean="0">
                <a:solidFill>
                  <a:schemeClr val="bg1"/>
                </a:solidFill>
              </a:rPr>
              <a:t> tab.</a:t>
            </a:r>
            <a:endParaRPr lang="en-US" sz="2000" b="1" dirty="0">
              <a:solidFill>
                <a:schemeClr val="bg1"/>
              </a:solidFill>
            </a:endParaRPr>
          </a:p>
        </p:txBody>
      </p:sp>
    </p:spTree>
    <p:extLst>
      <p:ext uri="{BB962C8B-B14F-4D97-AF65-F5344CB8AC3E}">
        <p14:creationId xmlns:p14="http://schemas.microsoft.com/office/powerpoint/2010/main" val="37197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Mortgage Servicer’s Activity Report</a:t>
            </a:r>
          </a:p>
        </p:txBody>
      </p:sp>
      <p:sp>
        <p:nvSpPr>
          <p:cNvPr id="3" name="TextBox 2"/>
          <p:cNvSpPr txBox="1"/>
          <p:nvPr/>
        </p:nvSpPr>
        <p:spPr>
          <a:xfrm>
            <a:off x="927296" y="1277522"/>
            <a:ext cx="5344550" cy="2862322"/>
          </a:xfrm>
          <a:prstGeom prst="rect">
            <a:avLst/>
          </a:prstGeom>
          <a:noFill/>
          <a:ln w="25400">
            <a:solidFill>
              <a:schemeClr val="accent5">
                <a:lumMod val="50000"/>
              </a:schemeClr>
            </a:solidFill>
          </a:ln>
        </p:spPr>
        <p:txBody>
          <a:bodyPr wrap="square" rtlCol="0">
            <a:spAutoFit/>
          </a:bodyPr>
          <a:lstStyle/>
          <a:p>
            <a:r>
              <a:rPr lang="en-US" sz="2000" dirty="0" smtClean="0">
                <a:solidFill>
                  <a:schemeClr val="bg1">
                    <a:lumMod val="95000"/>
                    <a:lumOff val="5000"/>
                  </a:schemeClr>
                </a:solidFill>
              </a:rPr>
              <a:t>A report of the mortgage servicer’s activity in this State must submitted quarterly through NMLS.  </a:t>
            </a:r>
            <a:r>
              <a:rPr lang="en-US" sz="1000" b="1" dirty="0" smtClean="0">
                <a:solidFill>
                  <a:srgbClr val="7030A0"/>
                </a:solidFill>
              </a:rPr>
              <a:t>(§45)</a:t>
            </a:r>
          </a:p>
          <a:p>
            <a:endParaRPr lang="en-US" sz="1000" b="1" dirty="0" smtClean="0">
              <a:solidFill>
                <a:srgbClr val="7030A0"/>
              </a:solidFill>
            </a:endParaRPr>
          </a:p>
          <a:p>
            <a:r>
              <a:rPr lang="en-US" sz="2000" dirty="0" smtClean="0">
                <a:solidFill>
                  <a:schemeClr val="bg1">
                    <a:lumMod val="95000"/>
                    <a:lumOff val="5000"/>
                  </a:schemeClr>
                </a:solidFill>
              </a:rPr>
              <a:t>Instructions on how to file the Quarterly </a:t>
            </a:r>
            <a:r>
              <a:rPr lang="en-US" sz="2000" dirty="0" smtClean="0">
                <a:solidFill>
                  <a:schemeClr val="bg1">
                    <a:lumMod val="95000"/>
                    <a:lumOff val="5000"/>
                  </a:schemeClr>
                </a:solidFill>
              </a:rPr>
              <a:t>Mortgage </a:t>
            </a:r>
            <a:r>
              <a:rPr lang="en-US" sz="2000" dirty="0" smtClean="0">
                <a:solidFill>
                  <a:schemeClr val="bg1">
                    <a:lumMod val="95000"/>
                    <a:lumOff val="5000"/>
                  </a:schemeClr>
                </a:solidFill>
              </a:rPr>
              <a:t>Call Report form </a:t>
            </a:r>
            <a:r>
              <a:rPr lang="en-US" sz="2000" dirty="0" smtClean="0">
                <a:solidFill>
                  <a:schemeClr val="bg1">
                    <a:lumMod val="95000"/>
                    <a:lumOff val="5000"/>
                  </a:schemeClr>
                </a:solidFill>
              </a:rPr>
              <a:t>can be found on the Division’s website on the </a:t>
            </a:r>
            <a:r>
              <a:rPr lang="en-US" sz="2000" b="1" i="1" dirty="0" smtClean="0">
                <a:solidFill>
                  <a:schemeClr val="bg1">
                    <a:lumMod val="95000"/>
                    <a:lumOff val="5000"/>
                  </a:schemeClr>
                </a:solidFill>
              </a:rPr>
              <a:t>Mortgage Servicers and Supplemental Mortgage Servicers </a:t>
            </a:r>
            <a:r>
              <a:rPr lang="en-US" sz="2000" dirty="0" smtClean="0">
                <a:solidFill>
                  <a:schemeClr val="bg1">
                    <a:lumMod val="95000"/>
                    <a:lumOff val="5000"/>
                  </a:schemeClr>
                </a:solidFill>
              </a:rPr>
              <a:t>page under the </a:t>
            </a:r>
            <a:r>
              <a:rPr lang="en-US" sz="2000" b="1" i="1" dirty="0" smtClean="0">
                <a:solidFill>
                  <a:schemeClr val="bg1">
                    <a:lumMod val="95000"/>
                    <a:lumOff val="5000"/>
                  </a:schemeClr>
                </a:solidFill>
              </a:rPr>
              <a:t>Industry Information</a:t>
            </a:r>
            <a:r>
              <a:rPr lang="en-US" sz="2000" i="1" dirty="0" smtClean="0">
                <a:solidFill>
                  <a:schemeClr val="bg1">
                    <a:lumMod val="95000"/>
                    <a:lumOff val="5000"/>
                  </a:schemeClr>
                </a:solidFill>
              </a:rPr>
              <a:t> </a:t>
            </a:r>
            <a:r>
              <a:rPr lang="en-US" sz="2000" dirty="0" smtClean="0">
                <a:solidFill>
                  <a:schemeClr val="bg1">
                    <a:lumMod val="95000"/>
                    <a:lumOff val="5000"/>
                  </a:schemeClr>
                </a:solidFill>
              </a:rPr>
              <a:t>tab.</a:t>
            </a:r>
            <a:endParaRPr lang="en-US" sz="2000" b="1" dirty="0">
              <a:solidFill>
                <a:srgbClr val="7030A0"/>
              </a:solidFill>
            </a:endParaRPr>
          </a:p>
          <a:p>
            <a:endParaRPr lang="en-US" sz="1000" b="1" dirty="0" smtClean="0">
              <a:solidFill>
                <a:srgbClr val="7030A0"/>
              </a:solidFill>
            </a:endParaRPr>
          </a:p>
          <a:p>
            <a:endParaRPr lang="en-US" sz="1000" b="1" dirty="0">
              <a:solidFill>
                <a:srgbClr val="7030A0"/>
              </a:solidFill>
            </a:endParaRPr>
          </a:p>
        </p:txBody>
      </p:sp>
      <p:sp>
        <p:nvSpPr>
          <p:cNvPr id="5" name="TextBox 4"/>
          <p:cNvSpPr txBox="1"/>
          <p:nvPr/>
        </p:nvSpPr>
        <p:spPr>
          <a:xfrm>
            <a:off x="7256585" y="1256287"/>
            <a:ext cx="4152314" cy="307777"/>
          </a:xfrm>
          <a:prstGeom prst="rect">
            <a:avLst/>
          </a:prstGeom>
          <a:solidFill>
            <a:schemeClr val="accent5">
              <a:lumMod val="50000"/>
            </a:schemeClr>
          </a:solidFill>
        </p:spPr>
        <p:txBody>
          <a:bodyPr wrap="square" rtlCol="0">
            <a:spAutoFit/>
          </a:bodyPr>
          <a:lstStyle/>
          <a:p>
            <a:pPr algn="ctr"/>
            <a:r>
              <a:rPr lang="en-US" sz="1400" b="1" dirty="0" smtClean="0"/>
              <a:t>Expanded MCR (Form RMLA FV5 – in NMLS)</a:t>
            </a:r>
            <a:endParaRPr lang="en-US" sz="1400" b="1" dirty="0"/>
          </a:p>
        </p:txBody>
      </p:sp>
      <p:pic>
        <p:nvPicPr>
          <p:cNvPr id="4" name="Picture 3"/>
          <p:cNvPicPr>
            <a:picLocks noChangeAspect="1"/>
          </p:cNvPicPr>
          <p:nvPr/>
        </p:nvPicPr>
        <p:blipFill>
          <a:blip r:embed="rId2"/>
          <a:stretch>
            <a:fillRect/>
          </a:stretch>
        </p:blipFill>
        <p:spPr>
          <a:xfrm>
            <a:off x="7424793" y="1655673"/>
            <a:ext cx="3805915" cy="4968342"/>
          </a:xfrm>
          <a:prstGeom prst="rect">
            <a:avLst/>
          </a:prstGeom>
        </p:spPr>
      </p:pic>
    </p:spTree>
    <p:extLst>
      <p:ext uri="{BB962C8B-B14F-4D97-AF65-F5344CB8AC3E}">
        <p14:creationId xmlns:p14="http://schemas.microsoft.com/office/powerpoint/2010/main" val="36251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solidFill>
          <a:ln w="254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Surety Bond</a:t>
            </a:r>
          </a:p>
        </p:txBody>
      </p:sp>
      <p:sp>
        <p:nvSpPr>
          <p:cNvPr id="3" name="TextBox 2"/>
          <p:cNvSpPr txBox="1"/>
          <p:nvPr/>
        </p:nvSpPr>
        <p:spPr>
          <a:xfrm>
            <a:off x="289560" y="1249680"/>
            <a:ext cx="11582400" cy="923330"/>
          </a:xfrm>
          <a:prstGeom prst="rect">
            <a:avLst/>
          </a:prstGeom>
          <a:noFill/>
        </p:spPr>
        <p:txBody>
          <a:bodyPr wrap="square" rtlCol="0">
            <a:spAutoFit/>
          </a:bodyPr>
          <a:lstStyle/>
          <a:p>
            <a:r>
              <a:rPr lang="en-US" dirty="0" smtClean="0">
                <a:solidFill>
                  <a:schemeClr val="bg1">
                    <a:lumMod val="95000"/>
                    <a:lumOff val="5000"/>
                  </a:schemeClr>
                </a:solidFill>
              </a:rPr>
              <a:t>Each mortgage servicer must deposit with the Commissioner and maintain in full force and effect a corporate surety bond payable to the State of Nevada which is executed by a corporate surety satisfactory to the Commissioner and which names as principals the mortgage servicer and the employees or agents of the mortgage servicer.</a:t>
            </a:r>
          </a:p>
        </p:txBody>
      </p:sp>
      <p:sp>
        <p:nvSpPr>
          <p:cNvPr id="5" name="TextBox 4"/>
          <p:cNvSpPr txBox="1"/>
          <p:nvPr/>
        </p:nvSpPr>
        <p:spPr>
          <a:xfrm>
            <a:off x="2377440" y="4911436"/>
            <a:ext cx="7448204" cy="923330"/>
          </a:xfrm>
          <a:prstGeom prst="rect">
            <a:avLst/>
          </a:prstGeom>
          <a:solidFill>
            <a:schemeClr val="accent5">
              <a:lumMod val="50000"/>
            </a:schemeClr>
          </a:solidFill>
        </p:spPr>
        <p:txBody>
          <a:bodyPr wrap="square" rtlCol="0">
            <a:spAutoFit/>
          </a:bodyPr>
          <a:lstStyle/>
          <a:p>
            <a:pPr algn="ctr"/>
            <a:r>
              <a:rPr lang="en-US" dirty="0" smtClean="0"/>
              <a:t>The Commissioner will determine the annual mortgage loan servicing volume using the </a:t>
            </a:r>
            <a:r>
              <a:rPr lang="en-US" dirty="0"/>
              <a:t>q</a:t>
            </a:r>
            <a:r>
              <a:rPr lang="en-US" dirty="0" smtClean="0"/>
              <a:t>uarterly activity reports filed with the Commissioner by the mortgage servicer. </a:t>
            </a:r>
            <a:r>
              <a:rPr lang="en-US" sz="1000" b="1" dirty="0" smtClean="0"/>
              <a:t>(§27)</a:t>
            </a:r>
            <a:endParaRPr lang="en-US" sz="1000" b="1" dirty="0"/>
          </a:p>
        </p:txBody>
      </p:sp>
      <p:graphicFrame>
        <p:nvGraphicFramePr>
          <p:cNvPr id="6" name="Table 5"/>
          <p:cNvGraphicFramePr>
            <a:graphicFrameLocks noGrp="1"/>
          </p:cNvGraphicFramePr>
          <p:nvPr>
            <p:extLst>
              <p:ext uri="{D42A27DB-BD31-4B8C-83A1-F6EECF244321}">
                <p14:modId xmlns:p14="http://schemas.microsoft.com/office/powerpoint/2010/main" val="4091644561"/>
              </p:ext>
            </p:extLst>
          </p:nvPr>
        </p:nvGraphicFramePr>
        <p:xfrm>
          <a:off x="716280" y="2397454"/>
          <a:ext cx="10927080" cy="1483360"/>
        </p:xfrm>
        <a:graphic>
          <a:graphicData uri="http://schemas.openxmlformats.org/drawingml/2006/table">
            <a:tbl>
              <a:tblPr firstRow="1" bandRow="1">
                <a:tableStyleId>{2D5ABB26-0587-4C30-8999-92F81FD0307C}</a:tableStyleId>
              </a:tblPr>
              <a:tblGrid>
                <a:gridCol w="4886498"/>
                <a:gridCol w="6040582"/>
              </a:tblGrid>
              <a:tr h="370840">
                <a:tc>
                  <a:txBody>
                    <a:bodyPr/>
                    <a:lstStyle/>
                    <a:p>
                      <a:pPr algn="ctr"/>
                      <a:r>
                        <a:rPr lang="en-US" b="1" dirty="0" smtClean="0">
                          <a:solidFill>
                            <a:schemeClr val="tx1"/>
                          </a:solidFill>
                        </a:rPr>
                        <a:t>Annual Mortgage Loan Servicing Volume</a:t>
                      </a:r>
                      <a:endParaRPr lang="en-US" b="1" dirty="0">
                        <a:solidFill>
                          <a:schemeClr val="tx1"/>
                        </a:solidFill>
                      </a:endParaRPr>
                    </a:p>
                  </a:txBody>
                  <a:tcPr>
                    <a:solidFill>
                      <a:schemeClr val="accent5">
                        <a:lumMod val="50000"/>
                      </a:schemeClr>
                    </a:solidFill>
                  </a:tcPr>
                </a:tc>
                <a:tc>
                  <a:txBody>
                    <a:bodyPr/>
                    <a:lstStyle/>
                    <a:p>
                      <a:pPr algn="ctr"/>
                      <a:r>
                        <a:rPr lang="en-US" b="1" dirty="0" smtClean="0"/>
                        <a:t>Required</a:t>
                      </a:r>
                      <a:r>
                        <a:rPr lang="en-US" b="1" baseline="0" dirty="0" smtClean="0"/>
                        <a:t> </a:t>
                      </a:r>
                      <a:r>
                        <a:rPr lang="en-US" b="1" dirty="0" smtClean="0"/>
                        <a:t>Bond Amount</a:t>
                      </a:r>
                      <a:endParaRPr lang="en-US" b="1" dirty="0"/>
                    </a:p>
                  </a:txBody>
                  <a:tcPr>
                    <a:solidFill>
                      <a:schemeClr val="accent5">
                        <a:lumMod val="50000"/>
                      </a:schemeClr>
                    </a:solidFill>
                  </a:tcPr>
                </a:tc>
              </a:tr>
              <a:tr h="370840">
                <a:tc>
                  <a:txBody>
                    <a:bodyPr/>
                    <a:lstStyle/>
                    <a:p>
                      <a:r>
                        <a:rPr lang="en-US" b="1" dirty="0" smtClean="0">
                          <a:solidFill>
                            <a:schemeClr val="bg1">
                              <a:lumMod val="95000"/>
                              <a:lumOff val="5000"/>
                            </a:schemeClr>
                          </a:solidFill>
                        </a:rPr>
                        <a:t>Less than $50,000,000</a:t>
                      </a:r>
                      <a:endParaRPr lang="en-US" b="1" dirty="0">
                        <a:solidFill>
                          <a:schemeClr val="bg1">
                            <a:lumMod val="95000"/>
                            <a:lumOff val="5000"/>
                          </a:schemeClr>
                        </a:solidFill>
                      </a:endParaRPr>
                    </a:p>
                  </a:txBody>
                  <a:tcPr>
                    <a:solidFill>
                      <a:schemeClr val="tx1"/>
                    </a:solidFill>
                  </a:tcPr>
                </a:tc>
                <a:tc>
                  <a:txBody>
                    <a:bodyPr/>
                    <a:lstStyle/>
                    <a:p>
                      <a:pPr algn="ctr"/>
                      <a:r>
                        <a:rPr lang="en-US" b="1" dirty="0" smtClean="0">
                          <a:solidFill>
                            <a:schemeClr val="bg1">
                              <a:lumMod val="95000"/>
                              <a:lumOff val="5000"/>
                            </a:schemeClr>
                          </a:solidFill>
                        </a:rPr>
                        <a:t>Not less than $100,000</a:t>
                      </a:r>
                      <a:endParaRPr lang="en-US" b="1" dirty="0">
                        <a:solidFill>
                          <a:schemeClr val="bg1">
                            <a:lumMod val="95000"/>
                            <a:lumOff val="5000"/>
                          </a:schemeClr>
                        </a:solidFill>
                      </a:endParaRPr>
                    </a:p>
                  </a:txBody>
                  <a:tcPr>
                    <a:solidFill>
                      <a:schemeClr val="tx1"/>
                    </a:solidFill>
                  </a:tcPr>
                </a:tc>
              </a:tr>
              <a:tr h="370840">
                <a:tc>
                  <a:txBody>
                    <a:bodyPr/>
                    <a:lstStyle/>
                    <a:p>
                      <a:r>
                        <a:rPr lang="en-US" b="1" dirty="0" smtClean="0">
                          <a:solidFill>
                            <a:schemeClr val="bg1">
                              <a:lumMod val="95000"/>
                              <a:lumOff val="5000"/>
                            </a:schemeClr>
                          </a:solidFill>
                        </a:rPr>
                        <a:t>At least $50,000,000</a:t>
                      </a:r>
                      <a:r>
                        <a:rPr lang="en-US" b="1" baseline="0" dirty="0" smtClean="0">
                          <a:solidFill>
                            <a:schemeClr val="bg1">
                              <a:lumMod val="95000"/>
                              <a:lumOff val="5000"/>
                            </a:schemeClr>
                          </a:solidFill>
                        </a:rPr>
                        <a:t> but less than $500,000,00</a:t>
                      </a:r>
                      <a:endParaRPr lang="en-US" b="1" dirty="0">
                        <a:solidFill>
                          <a:schemeClr val="bg1">
                            <a:lumMod val="95000"/>
                            <a:lumOff val="5000"/>
                          </a:schemeClr>
                        </a:solidFill>
                      </a:endParaRPr>
                    </a:p>
                  </a:txBody>
                  <a:tcPr>
                    <a:solidFill>
                      <a:schemeClr val="tx1"/>
                    </a:solidFill>
                  </a:tcPr>
                </a:tc>
                <a:tc>
                  <a:txBody>
                    <a:bodyPr/>
                    <a:lstStyle/>
                    <a:p>
                      <a:pPr algn="ctr"/>
                      <a:r>
                        <a:rPr lang="en-US" b="1" dirty="0" smtClean="0">
                          <a:solidFill>
                            <a:schemeClr val="bg1">
                              <a:lumMod val="95000"/>
                              <a:lumOff val="5000"/>
                            </a:schemeClr>
                          </a:solidFill>
                        </a:rPr>
                        <a:t>Not</a:t>
                      </a:r>
                      <a:r>
                        <a:rPr lang="en-US" b="1" baseline="0" dirty="0" smtClean="0">
                          <a:solidFill>
                            <a:schemeClr val="bg1">
                              <a:lumMod val="95000"/>
                              <a:lumOff val="5000"/>
                            </a:schemeClr>
                          </a:solidFill>
                        </a:rPr>
                        <a:t> less than $200,000</a:t>
                      </a:r>
                    </a:p>
                  </a:txBody>
                  <a:tcPr>
                    <a:solidFill>
                      <a:schemeClr val="tx1"/>
                    </a:solidFill>
                  </a:tcPr>
                </a:tc>
              </a:tr>
              <a:tr h="370840">
                <a:tc>
                  <a:txBody>
                    <a:bodyPr/>
                    <a:lstStyle/>
                    <a:p>
                      <a:r>
                        <a:rPr lang="en-US" b="1" dirty="0" smtClean="0">
                          <a:solidFill>
                            <a:schemeClr val="bg1">
                              <a:lumMod val="95000"/>
                              <a:lumOff val="5000"/>
                            </a:schemeClr>
                          </a:solidFill>
                        </a:rPr>
                        <a:t>$500,000,000</a:t>
                      </a:r>
                      <a:r>
                        <a:rPr lang="en-US" b="1" baseline="0" dirty="0" smtClean="0">
                          <a:solidFill>
                            <a:schemeClr val="bg1">
                              <a:lumMod val="95000"/>
                              <a:lumOff val="5000"/>
                            </a:schemeClr>
                          </a:solidFill>
                        </a:rPr>
                        <a:t> or more</a:t>
                      </a:r>
                      <a:endParaRPr lang="en-US" b="1" dirty="0">
                        <a:solidFill>
                          <a:schemeClr val="bg1">
                            <a:lumMod val="95000"/>
                            <a:lumOff val="5000"/>
                          </a:schemeClr>
                        </a:solidFill>
                      </a:endParaRPr>
                    </a:p>
                  </a:txBody>
                  <a:tcPr>
                    <a:solidFill>
                      <a:schemeClr val="tx1"/>
                    </a:solidFill>
                  </a:tcPr>
                </a:tc>
                <a:tc>
                  <a:txBody>
                    <a:bodyPr/>
                    <a:lstStyle/>
                    <a:p>
                      <a:pPr algn="ctr"/>
                      <a:r>
                        <a:rPr lang="en-US" b="1" dirty="0" smtClean="0">
                          <a:solidFill>
                            <a:schemeClr val="bg1">
                              <a:lumMod val="95000"/>
                              <a:lumOff val="5000"/>
                            </a:schemeClr>
                          </a:solidFill>
                        </a:rPr>
                        <a:t>Not less than $300,000</a:t>
                      </a:r>
                      <a:endParaRPr lang="en-US" b="1" dirty="0">
                        <a:solidFill>
                          <a:schemeClr val="bg1">
                            <a:lumMod val="95000"/>
                            <a:lumOff val="5000"/>
                          </a:schemeClr>
                        </a:solidFill>
                      </a:endParaRPr>
                    </a:p>
                  </a:txBody>
                  <a:tcPr>
                    <a:solidFill>
                      <a:schemeClr val="tx1"/>
                    </a:solidFill>
                  </a:tcPr>
                </a:tc>
              </a:tr>
            </a:tbl>
          </a:graphicData>
        </a:graphic>
      </p:graphicFrame>
    </p:spTree>
    <p:extLst>
      <p:ext uri="{BB962C8B-B14F-4D97-AF65-F5344CB8AC3E}">
        <p14:creationId xmlns:p14="http://schemas.microsoft.com/office/powerpoint/2010/main" val="1824246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Supervision Fee</a:t>
            </a:r>
          </a:p>
        </p:txBody>
      </p:sp>
      <p:sp>
        <p:nvSpPr>
          <p:cNvPr id="3" name="TextBox 2"/>
          <p:cNvSpPr txBox="1"/>
          <p:nvPr/>
        </p:nvSpPr>
        <p:spPr>
          <a:xfrm>
            <a:off x="566648" y="1341120"/>
            <a:ext cx="11254050" cy="1754326"/>
          </a:xfrm>
          <a:prstGeom prst="rect">
            <a:avLst/>
          </a:prstGeom>
          <a:noFill/>
        </p:spPr>
        <p:txBody>
          <a:bodyPr wrap="square" rtlCol="0">
            <a:spAutoFit/>
          </a:bodyPr>
          <a:lstStyle/>
          <a:p>
            <a:r>
              <a:rPr lang="en-US" dirty="0" smtClean="0">
                <a:solidFill>
                  <a:schemeClr val="bg1">
                    <a:lumMod val="95000"/>
                    <a:lumOff val="5000"/>
                  </a:schemeClr>
                </a:solidFill>
              </a:rPr>
              <a:t>For the purposes of funding the cost of administration and enforcement of the Nevada Mortgage Servicer Regulations (NAC 645F), the Division will bill each principal mortgage servicer license and supplemental mortgage servicer license a supervision fee.  The supervision fee will be calculated based on the mortgage servicer’s annual mortgage loan servicing volume reported </a:t>
            </a:r>
            <a:r>
              <a:rPr lang="en-US" dirty="0" smtClean="0">
                <a:solidFill>
                  <a:schemeClr val="bg1">
                    <a:lumMod val="95000"/>
                    <a:lumOff val="5000"/>
                  </a:schemeClr>
                </a:solidFill>
              </a:rPr>
              <a:t>to the Division. </a:t>
            </a:r>
            <a:r>
              <a:rPr lang="en-US" sz="1000" b="1" dirty="0" smtClean="0">
                <a:solidFill>
                  <a:srgbClr val="7030A0"/>
                </a:solidFill>
              </a:rPr>
              <a:t>(§33.3 - §33.5)</a:t>
            </a:r>
          </a:p>
          <a:p>
            <a:endParaRPr lang="en-US" dirty="0" smtClean="0">
              <a:solidFill>
                <a:schemeClr val="bg1">
                  <a:lumMod val="95000"/>
                  <a:lumOff val="5000"/>
                </a:schemeClr>
              </a:solidFill>
            </a:endParaRPr>
          </a:p>
          <a:p>
            <a:endParaRPr lang="en-US" dirty="0">
              <a:solidFill>
                <a:schemeClr val="bg1">
                  <a:lumMod val="95000"/>
                  <a:lumOff val="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91272792"/>
              </p:ext>
            </p:extLst>
          </p:nvPr>
        </p:nvGraphicFramePr>
        <p:xfrm>
          <a:off x="730132" y="2696603"/>
          <a:ext cx="10927082" cy="3342735"/>
        </p:xfrm>
        <a:graphic>
          <a:graphicData uri="http://schemas.openxmlformats.org/drawingml/2006/table">
            <a:tbl>
              <a:tblPr firstRow="1" bandRow="1">
                <a:tableStyleId>{5C22544A-7EE6-4342-B048-85BDC9FD1C3A}</a:tableStyleId>
              </a:tblPr>
              <a:tblGrid>
                <a:gridCol w="6022360"/>
                <a:gridCol w="4904722"/>
              </a:tblGrid>
              <a:tr h="370840">
                <a:tc>
                  <a:txBody>
                    <a:bodyPr/>
                    <a:lstStyle/>
                    <a:p>
                      <a:pPr algn="ctr"/>
                      <a:r>
                        <a:rPr lang="en-US" dirty="0" smtClean="0">
                          <a:solidFill>
                            <a:schemeClr val="tx1"/>
                          </a:solidFill>
                        </a:rPr>
                        <a:t>Annual Mortgage Loan Servicing Volume</a:t>
                      </a:r>
                      <a:endParaRPr lang="en-US" dirty="0">
                        <a:solidFill>
                          <a:schemeClr val="tx1"/>
                        </a:solidFill>
                      </a:endParaRPr>
                    </a:p>
                  </a:txBody>
                  <a:tcPr>
                    <a:solidFill>
                      <a:schemeClr val="accent5">
                        <a:lumMod val="75000"/>
                      </a:schemeClr>
                    </a:solidFill>
                  </a:tcPr>
                </a:tc>
                <a:tc>
                  <a:txBody>
                    <a:bodyPr/>
                    <a:lstStyle/>
                    <a:p>
                      <a:pPr algn="ctr"/>
                      <a:r>
                        <a:rPr lang="en-US" dirty="0" smtClean="0"/>
                        <a:t>Assessed Supervision</a:t>
                      </a:r>
                      <a:r>
                        <a:rPr lang="en-US" baseline="0" dirty="0" smtClean="0"/>
                        <a:t> Fee</a:t>
                      </a:r>
                      <a:endParaRPr lang="en-US" dirty="0"/>
                    </a:p>
                  </a:txBody>
                  <a:tcPr>
                    <a:solidFill>
                      <a:schemeClr val="accent5">
                        <a:lumMod val="75000"/>
                      </a:schemeClr>
                    </a:solidFill>
                  </a:tcPr>
                </a:tc>
              </a:tr>
              <a:tr h="370840">
                <a:tc>
                  <a:txBody>
                    <a:bodyPr/>
                    <a:lstStyle/>
                    <a:p>
                      <a:pPr algn="l"/>
                      <a:r>
                        <a:rPr lang="en-US" dirty="0" smtClean="0"/>
                        <a:t>Less than $1,500,000</a:t>
                      </a:r>
                      <a:endParaRPr lang="en-US" dirty="0"/>
                    </a:p>
                  </a:txBody>
                  <a:tcPr>
                    <a:solidFill>
                      <a:schemeClr val="tx1"/>
                    </a:solidFill>
                  </a:tcPr>
                </a:tc>
                <a:tc>
                  <a:txBody>
                    <a:bodyPr/>
                    <a:lstStyle/>
                    <a:p>
                      <a:pPr algn="ctr"/>
                      <a:r>
                        <a:rPr lang="en-US" dirty="0" smtClean="0"/>
                        <a:t>No assessed fee</a:t>
                      </a:r>
                      <a:endParaRPr lang="en-US" dirty="0"/>
                    </a:p>
                  </a:txBody>
                  <a:tcPr>
                    <a:solidFill>
                      <a:schemeClr val="tx1"/>
                    </a:solidFill>
                  </a:tcPr>
                </a:tc>
              </a:tr>
              <a:tr h="370840">
                <a:tc>
                  <a:txBody>
                    <a:bodyPr/>
                    <a:lstStyle/>
                    <a:p>
                      <a:pPr algn="l"/>
                      <a:r>
                        <a:rPr lang="en-US" dirty="0" smtClean="0"/>
                        <a:t>At least $1,500,000 but not more than $2,500,000</a:t>
                      </a:r>
                      <a:endParaRPr lang="en-US" dirty="0"/>
                    </a:p>
                  </a:txBody>
                  <a:tcPr>
                    <a:solidFill>
                      <a:schemeClr val="tx1"/>
                    </a:solidFill>
                  </a:tcPr>
                </a:tc>
                <a:tc>
                  <a:txBody>
                    <a:bodyPr/>
                    <a:lstStyle/>
                    <a:p>
                      <a:pPr algn="l"/>
                      <a:r>
                        <a:rPr lang="en-US" dirty="0" smtClean="0"/>
                        <a:t>7 cents per $1,000 of loan servicing volume</a:t>
                      </a:r>
                      <a:endParaRPr lang="en-US" dirty="0"/>
                    </a:p>
                  </a:txBody>
                  <a:tcPr>
                    <a:solidFill>
                      <a:schemeClr val="tx1"/>
                    </a:solidFill>
                  </a:tcPr>
                </a:tc>
              </a:tr>
              <a:tr h="376015">
                <a:tc>
                  <a:txBody>
                    <a:bodyPr/>
                    <a:lstStyle/>
                    <a:p>
                      <a:pPr algn="l"/>
                      <a:r>
                        <a:rPr lang="en-US" dirty="0" smtClean="0"/>
                        <a:t>More than $2,500,000 but not more than $5,000,000</a:t>
                      </a:r>
                      <a:endParaRPr lang="en-US" dirty="0"/>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 cents per $1,000 of loan servicing volume</a:t>
                      </a:r>
                      <a:endParaRPr lang="en-US" dirty="0"/>
                    </a:p>
                  </a:txBody>
                  <a:tcPr>
                    <a:solidFill>
                      <a:schemeClr val="tx1"/>
                    </a:solidFill>
                  </a:tcPr>
                </a:tc>
              </a:tr>
              <a:tr h="370840">
                <a:tc>
                  <a:txBody>
                    <a:bodyPr/>
                    <a:lstStyle/>
                    <a:p>
                      <a:pPr algn="l"/>
                      <a:r>
                        <a:rPr lang="en-US" dirty="0" smtClean="0"/>
                        <a:t>More than $5,000,000 but</a:t>
                      </a:r>
                      <a:r>
                        <a:rPr lang="en-US" baseline="0" dirty="0" smtClean="0"/>
                        <a:t> not more than $10,000,000</a:t>
                      </a:r>
                      <a:endParaRPr lang="en-US" dirty="0"/>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 cents per $1,000 of loan servicing volume</a:t>
                      </a:r>
                    </a:p>
                  </a:txBody>
                  <a:tcPr>
                    <a:solidFill>
                      <a:schemeClr val="tx1"/>
                    </a:solidFill>
                  </a:tcPr>
                </a:tc>
              </a:tr>
              <a:tr h="370840">
                <a:tc>
                  <a:txBody>
                    <a:bodyPr/>
                    <a:lstStyle/>
                    <a:p>
                      <a:pPr algn="l"/>
                      <a:r>
                        <a:rPr lang="en-US" dirty="0" smtClean="0"/>
                        <a:t>More than $10,000,000</a:t>
                      </a:r>
                      <a:r>
                        <a:rPr lang="en-US" baseline="0" dirty="0" smtClean="0"/>
                        <a:t> but not more than $30,000,000</a:t>
                      </a:r>
                      <a:endParaRPr lang="en-US" dirty="0"/>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cents per $1,000 of loan servicing volume</a:t>
                      </a:r>
                    </a:p>
                  </a:txBody>
                  <a:tcPr>
                    <a:solidFill>
                      <a:schemeClr val="tx1"/>
                    </a:solidFill>
                  </a:tcPr>
                </a:tc>
              </a:tr>
              <a:tr h="370840">
                <a:tc>
                  <a:txBody>
                    <a:bodyPr/>
                    <a:lstStyle/>
                    <a:p>
                      <a:pPr algn="l"/>
                      <a:r>
                        <a:rPr lang="en-US" dirty="0" smtClean="0"/>
                        <a:t>More than $30,000,000</a:t>
                      </a:r>
                      <a:r>
                        <a:rPr lang="en-US" baseline="0" dirty="0" smtClean="0"/>
                        <a:t> but not more than $100,000,000</a:t>
                      </a:r>
                      <a:endParaRPr lang="en-US" dirty="0"/>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cents per $1,000 of loan servicing volume</a:t>
                      </a:r>
                    </a:p>
                  </a:txBody>
                  <a:tcPr>
                    <a:solidFill>
                      <a:schemeClr val="tx1"/>
                    </a:solidFill>
                  </a:tcPr>
                </a:tc>
              </a:tr>
              <a:tr h="370840">
                <a:tc>
                  <a:txBody>
                    <a:bodyPr/>
                    <a:lstStyle/>
                    <a:p>
                      <a:pPr algn="l"/>
                      <a:r>
                        <a:rPr lang="en-US" dirty="0" smtClean="0"/>
                        <a:t>More than $100,000,000</a:t>
                      </a:r>
                      <a:r>
                        <a:rPr lang="en-US" baseline="0" dirty="0" smtClean="0"/>
                        <a:t> but not more than $1,300,000,000</a:t>
                      </a:r>
                      <a:endParaRPr lang="en-US" dirty="0"/>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cents per $1,000 of loan servicing volume</a:t>
                      </a:r>
                    </a:p>
                  </a:txBody>
                  <a:tcPr>
                    <a:solidFill>
                      <a:schemeClr val="tx1"/>
                    </a:solidFill>
                  </a:tcPr>
                </a:tc>
              </a:tr>
              <a:tr h="370840">
                <a:tc>
                  <a:txBody>
                    <a:bodyPr/>
                    <a:lstStyle/>
                    <a:p>
                      <a:pPr algn="l"/>
                      <a:r>
                        <a:rPr lang="en-US" dirty="0" smtClean="0"/>
                        <a:t>More than $1,300,000,000 </a:t>
                      </a:r>
                      <a:endParaRPr lang="en-US" dirty="0"/>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cent per $1,000 of loan servicing volume</a:t>
                      </a:r>
                    </a:p>
                  </a:txBody>
                  <a:tcPr>
                    <a:solidFill>
                      <a:schemeClr val="tx1"/>
                    </a:solidFill>
                  </a:tcPr>
                </a:tc>
              </a:tr>
            </a:tbl>
          </a:graphicData>
        </a:graphic>
      </p:graphicFrame>
    </p:spTree>
    <p:extLst>
      <p:ext uri="{BB962C8B-B14F-4D97-AF65-F5344CB8AC3E}">
        <p14:creationId xmlns:p14="http://schemas.microsoft.com/office/powerpoint/2010/main" val="3368410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425530"/>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Examinations</a:t>
            </a:r>
          </a:p>
        </p:txBody>
      </p:sp>
      <p:sp>
        <p:nvSpPr>
          <p:cNvPr id="4" name="TextBox 3"/>
          <p:cNvSpPr txBox="1"/>
          <p:nvPr/>
        </p:nvSpPr>
        <p:spPr>
          <a:xfrm>
            <a:off x="716280" y="1230923"/>
            <a:ext cx="10927080" cy="923330"/>
          </a:xfrm>
          <a:prstGeom prst="rect">
            <a:avLst/>
          </a:prstGeom>
          <a:noFill/>
        </p:spPr>
        <p:txBody>
          <a:bodyPr wrap="square" rtlCol="0">
            <a:spAutoFit/>
          </a:bodyPr>
          <a:lstStyle/>
          <a:p>
            <a:r>
              <a:rPr lang="en-US" dirty="0" smtClean="0">
                <a:solidFill>
                  <a:schemeClr val="bg1">
                    <a:lumMod val="95000"/>
                    <a:lumOff val="5000"/>
                  </a:schemeClr>
                </a:solidFill>
              </a:rPr>
              <a:t>The Commissioner may conduct examinations or investigations as may be necessary to determine whether a person has violated any provision of chapter 645F of NRS or the Nevada Mortgage Servicer Regulations (NAC 645F) and to efficiently enforce the provisions set forth.  </a:t>
            </a:r>
            <a:r>
              <a:rPr lang="en-US" sz="1000" b="1" dirty="0" smtClean="0">
                <a:solidFill>
                  <a:srgbClr val="7030A0"/>
                </a:solidFill>
              </a:rPr>
              <a:t>(§34.2j) </a:t>
            </a:r>
            <a:endParaRPr lang="en-US" b="1" dirty="0" smtClean="0">
              <a:solidFill>
                <a:srgbClr val="7030A0"/>
              </a:solidFill>
            </a:endParaRPr>
          </a:p>
        </p:txBody>
      </p:sp>
      <p:sp>
        <p:nvSpPr>
          <p:cNvPr id="7" name="TextBox 6"/>
          <p:cNvSpPr txBox="1"/>
          <p:nvPr/>
        </p:nvSpPr>
        <p:spPr>
          <a:xfrm>
            <a:off x="716280" y="2374871"/>
            <a:ext cx="9826283" cy="4247317"/>
          </a:xfrm>
          <a:prstGeom prst="rect">
            <a:avLst/>
          </a:prstGeom>
          <a:noFill/>
          <a:ln w="25400">
            <a:solidFill>
              <a:schemeClr val="accent5">
                <a:lumMod val="75000"/>
              </a:schemeClr>
            </a:solidFill>
          </a:ln>
        </p:spPr>
        <p:txBody>
          <a:bodyPr wrap="square" rtlCol="0">
            <a:spAutoFit/>
          </a:bodyPr>
          <a:lstStyle/>
          <a:p>
            <a:r>
              <a:rPr lang="en-US" b="1" u="sng" dirty="0">
                <a:solidFill>
                  <a:schemeClr val="bg1">
                    <a:lumMod val="95000"/>
                    <a:lumOff val="5000"/>
                  </a:schemeClr>
                </a:solidFill>
              </a:rPr>
              <a:t>In the conduct of any examination or investigation </a:t>
            </a:r>
            <a:r>
              <a:rPr lang="en-US" b="1" u="sng" dirty="0" smtClean="0">
                <a:solidFill>
                  <a:schemeClr val="bg1">
                    <a:lumMod val="95000"/>
                    <a:lumOff val="5000"/>
                  </a:schemeClr>
                </a:solidFill>
              </a:rPr>
              <a:t>made, </a:t>
            </a:r>
            <a:r>
              <a:rPr lang="en-US" b="1" u="sng" dirty="0">
                <a:solidFill>
                  <a:schemeClr val="bg1">
                    <a:lumMod val="95000"/>
                    <a:lumOff val="5000"/>
                  </a:schemeClr>
                </a:solidFill>
              </a:rPr>
              <a:t>the Commissioner may</a:t>
            </a:r>
            <a:r>
              <a:rPr lang="en-US" dirty="0">
                <a:solidFill>
                  <a:schemeClr val="bg1">
                    <a:lumMod val="95000"/>
                    <a:lumOff val="5000"/>
                  </a:schemeClr>
                </a:solidFill>
              </a:rPr>
              <a:t>:</a:t>
            </a:r>
          </a:p>
          <a:p>
            <a:pPr marL="285750" indent="-285750">
              <a:buFont typeface="Arial" panose="020B0604020202020204" pitchFamily="34" charset="0"/>
              <a:buChar char="•"/>
            </a:pPr>
            <a:r>
              <a:rPr lang="en-US" dirty="0">
                <a:solidFill>
                  <a:schemeClr val="bg1">
                    <a:lumMod val="95000"/>
                    <a:lumOff val="5000"/>
                  </a:schemeClr>
                </a:solidFill>
              </a:rPr>
              <a:t>Issue subpoenas to compel the appearance of any person or production of any documents, books or records, administer oaths, and examine any person pursuant to NRS 645F.291.</a:t>
            </a:r>
          </a:p>
          <a:p>
            <a:pPr marL="285750" indent="-285750">
              <a:buFont typeface="Arial" panose="020B0604020202020204" pitchFamily="34" charset="0"/>
              <a:buChar char="•"/>
            </a:pPr>
            <a:r>
              <a:rPr lang="en-US" dirty="0">
                <a:solidFill>
                  <a:schemeClr val="bg1">
                    <a:lumMod val="95000"/>
                    <a:lumOff val="5000"/>
                  </a:schemeClr>
                </a:solidFill>
              </a:rPr>
              <a:t>Have free access during regular business hours to the principal or branch offices, places of business, or other locations where a licensee or an affiliate of a licensee maintains documents related to his or her business as a mortgage servicer, and to the books, accounts, papers, records, files, documents, safes, and vaults of a licensee</a:t>
            </a:r>
            <a:r>
              <a:rPr lang="en-US" dirty="0" smtClean="0">
                <a:solidFill>
                  <a:schemeClr val="bg1">
                    <a:lumMod val="95000"/>
                    <a:lumOff val="5000"/>
                  </a:schemeClr>
                </a:solidFill>
              </a:rPr>
              <a:t>.</a:t>
            </a:r>
          </a:p>
          <a:p>
            <a:pPr marL="285750" indent="-285750">
              <a:buFont typeface="Arial" panose="020B0604020202020204" pitchFamily="34" charset="0"/>
              <a:buChar char="•"/>
            </a:pPr>
            <a:r>
              <a:rPr lang="en-US" dirty="0" smtClean="0">
                <a:solidFill>
                  <a:schemeClr val="bg1">
                    <a:lumMod val="95000"/>
                    <a:lumOff val="5000"/>
                  </a:schemeClr>
                </a:solidFill>
              </a:rPr>
              <a:t>Assess a fee upon any mortgage servicer for any special audit, investigation, or examination </a:t>
            </a:r>
            <a:r>
              <a:rPr lang="en-US" dirty="0">
                <a:solidFill>
                  <a:schemeClr val="bg1">
                    <a:lumMod val="95000"/>
                    <a:lumOff val="5000"/>
                  </a:schemeClr>
                </a:solidFill>
              </a:rPr>
              <a:t>conducted</a:t>
            </a:r>
            <a:r>
              <a:rPr lang="en-US" dirty="0" smtClean="0">
                <a:solidFill>
                  <a:schemeClr val="bg1">
                    <a:lumMod val="95000"/>
                    <a:lumOff val="5000"/>
                  </a:schemeClr>
                </a:solidFill>
              </a:rPr>
              <a:t>.</a:t>
            </a:r>
          </a:p>
          <a:p>
            <a:pPr marL="285750" indent="-285750">
              <a:buFont typeface="Arial" panose="020B0604020202020204" pitchFamily="34" charset="0"/>
              <a:buChar char="•"/>
            </a:pPr>
            <a:r>
              <a:rPr lang="en-US" dirty="0" smtClean="0">
                <a:solidFill>
                  <a:schemeClr val="bg1">
                    <a:lumMod val="95000"/>
                    <a:lumOff val="5000"/>
                  </a:schemeClr>
                </a:solidFill>
              </a:rPr>
              <a:t>By procedure, order, or regulation, classify as confidential certain records and information when:</a:t>
            </a:r>
          </a:p>
          <a:p>
            <a:pPr marL="742950" lvl="1" indent="-285750">
              <a:buFont typeface="Courier New" panose="02070309020205020404" pitchFamily="49" charset="0"/>
              <a:buChar char="o"/>
            </a:pPr>
            <a:r>
              <a:rPr lang="en-US" dirty="0" smtClean="0">
                <a:solidFill>
                  <a:schemeClr val="bg1">
                    <a:lumMod val="95000"/>
                    <a:lumOff val="5000"/>
                  </a:schemeClr>
                </a:solidFill>
              </a:rPr>
              <a:t>The records or information are obtained from a governmental entity upon the express condition that those records or information remain confidential; or</a:t>
            </a:r>
          </a:p>
          <a:p>
            <a:pPr marL="742950" lvl="1" indent="-285750">
              <a:buFont typeface="Courier New" panose="02070309020205020404" pitchFamily="49" charset="0"/>
              <a:buChar char="o"/>
            </a:pPr>
            <a:r>
              <a:rPr lang="en-US" dirty="0" smtClean="0">
                <a:solidFill>
                  <a:schemeClr val="bg1">
                    <a:lumMod val="95000"/>
                    <a:lumOff val="5000"/>
                  </a:schemeClr>
                </a:solidFill>
              </a:rPr>
              <a:t>The records or information contain private and personal information related to a natural person, the release of which would result in an unwarranted invasion of privacy.</a:t>
            </a:r>
          </a:p>
          <a:p>
            <a:pPr marL="285750" indent="-285750">
              <a:buFont typeface="Arial" panose="020B0604020202020204" pitchFamily="34" charset="0"/>
              <a:buChar char="•"/>
            </a:pPr>
            <a:endParaRPr lang="en-US" dirty="0">
              <a:solidFill>
                <a:schemeClr val="bg1">
                  <a:lumMod val="95000"/>
                  <a:lumOff val="5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108" y="4419600"/>
            <a:ext cx="1579812" cy="2190408"/>
          </a:xfrm>
          <a:prstGeom prst="rect">
            <a:avLst/>
          </a:prstGeom>
          <a:ln w="25400">
            <a:solidFill>
              <a:schemeClr val="accent5">
                <a:lumMod val="75000"/>
              </a:schemeClr>
            </a:solidFill>
          </a:ln>
        </p:spPr>
      </p:pic>
    </p:spTree>
    <p:extLst>
      <p:ext uri="{BB962C8B-B14F-4D97-AF65-F5344CB8AC3E}">
        <p14:creationId xmlns:p14="http://schemas.microsoft.com/office/powerpoint/2010/main" val="34352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Examinations (continued)</a:t>
            </a:r>
          </a:p>
        </p:txBody>
      </p:sp>
      <p:sp>
        <p:nvSpPr>
          <p:cNvPr id="4" name="TextBox 3"/>
          <p:cNvSpPr txBox="1"/>
          <p:nvPr/>
        </p:nvSpPr>
        <p:spPr>
          <a:xfrm>
            <a:off x="716280" y="1383323"/>
            <a:ext cx="10927080" cy="3970318"/>
          </a:xfrm>
          <a:prstGeom prst="rect">
            <a:avLst/>
          </a:prstGeom>
          <a:noFill/>
          <a:ln w="25400">
            <a:solidFill>
              <a:schemeClr val="accent5">
                <a:lumMod val="75000"/>
              </a:schemeClr>
            </a:solidFill>
          </a:ln>
        </p:spPr>
        <p:txBody>
          <a:bodyPr wrap="square" rtlCol="0">
            <a:spAutoFit/>
          </a:bodyPr>
          <a:lstStyle/>
          <a:p>
            <a:r>
              <a:rPr lang="en-US" b="1" u="sng" dirty="0" smtClean="0">
                <a:solidFill>
                  <a:schemeClr val="bg1">
                    <a:lumMod val="95000"/>
                    <a:lumOff val="5000"/>
                  </a:schemeClr>
                </a:solidFill>
              </a:rPr>
              <a:t>For purposes of conducting any examination or investigation, the Commissioner may:</a:t>
            </a:r>
            <a:r>
              <a:rPr lang="en-US" dirty="0" smtClean="0">
                <a:solidFill>
                  <a:schemeClr val="bg1">
                    <a:lumMod val="95000"/>
                    <a:lumOff val="5000"/>
                  </a:schemeClr>
                </a:solidFill>
              </a:rPr>
              <a:t>  </a:t>
            </a:r>
            <a:r>
              <a:rPr lang="en-US" sz="1000" b="1" dirty="0" smtClean="0">
                <a:solidFill>
                  <a:srgbClr val="7030A0"/>
                </a:solidFill>
              </a:rPr>
              <a:t>(§34.4)</a:t>
            </a:r>
          </a:p>
          <a:p>
            <a:pPr marL="285750" indent="-285750">
              <a:buFont typeface="Arial" panose="020B0604020202020204" pitchFamily="34" charset="0"/>
              <a:buChar char="•"/>
            </a:pPr>
            <a:r>
              <a:rPr lang="en-US" dirty="0" smtClean="0">
                <a:solidFill>
                  <a:schemeClr val="bg1">
                    <a:lumMod val="95000"/>
                    <a:lumOff val="5000"/>
                  </a:schemeClr>
                </a:solidFill>
              </a:rPr>
              <a:t>Retain attorneys, accountants, or other professionals and specialists as examiners, auditors, or investigators to conduct or assist in the conduct of such examination or investigation.</a:t>
            </a:r>
          </a:p>
          <a:p>
            <a:pPr marL="285750" indent="-285750">
              <a:buFont typeface="Arial" panose="020B0604020202020204" pitchFamily="34" charset="0"/>
              <a:buChar char="•"/>
            </a:pPr>
            <a:r>
              <a:rPr lang="en-US" dirty="0" smtClean="0">
                <a:solidFill>
                  <a:schemeClr val="bg1">
                    <a:lumMod val="95000"/>
                    <a:lumOff val="5000"/>
                  </a:schemeClr>
                </a:solidFill>
              </a:rPr>
              <a:t>Enter into agreements or relationships with other government officials or regulatory associations in order to improve efficiencies and reduce regulatory burden by sharing resources, standardized or uniform methods or procedures, and documents, records, information, or evidence obtained.</a:t>
            </a:r>
          </a:p>
          <a:p>
            <a:pPr marL="285750" indent="-285750">
              <a:buFont typeface="Arial" panose="020B0604020202020204" pitchFamily="34" charset="0"/>
              <a:buChar char="•"/>
            </a:pPr>
            <a:r>
              <a:rPr lang="en-US" dirty="0" smtClean="0">
                <a:solidFill>
                  <a:schemeClr val="bg1">
                    <a:lumMod val="95000"/>
                    <a:lumOff val="5000"/>
                  </a:schemeClr>
                </a:solidFill>
              </a:rPr>
              <a:t>Use, hire, contract with, or employ public or privately available analytical systems, methods, or software to examine or investigate a licensee or other person subject to NRS 645F and the Nevada Mortgage Servicer Regulations (NAC 645F)</a:t>
            </a:r>
          </a:p>
          <a:p>
            <a:pPr marL="285750" indent="-285750">
              <a:buFont typeface="Arial" panose="020B0604020202020204" pitchFamily="34" charset="0"/>
              <a:buChar char="•"/>
            </a:pPr>
            <a:r>
              <a:rPr lang="en-US" dirty="0" smtClean="0">
                <a:solidFill>
                  <a:schemeClr val="bg1">
                    <a:lumMod val="95000"/>
                    <a:lumOff val="5000"/>
                  </a:schemeClr>
                </a:solidFill>
              </a:rPr>
              <a:t>Accept and rely on reports of examinations or investigations made by other state or federal government officials.</a:t>
            </a:r>
          </a:p>
          <a:p>
            <a:pPr marL="285750" indent="-285750">
              <a:buFont typeface="Arial" panose="020B0604020202020204" pitchFamily="34" charset="0"/>
              <a:buChar char="•"/>
            </a:pPr>
            <a:r>
              <a:rPr lang="en-US" dirty="0" smtClean="0">
                <a:solidFill>
                  <a:schemeClr val="bg1">
                    <a:lumMod val="95000"/>
                    <a:lumOff val="5000"/>
                  </a:schemeClr>
                </a:solidFill>
              </a:rPr>
              <a:t>Accept audit reports prepared by an independent certified public accountant for the licensee or other person subject to the Nevada Mortgage Servicer Regulations (NAC 645F) into the examination, report of investigation, or other writing of the Commissioner.</a:t>
            </a:r>
          </a:p>
          <a:p>
            <a:pPr marL="285750" indent="-285750">
              <a:buFont typeface="Arial" panose="020B0604020202020204" pitchFamily="34" charset="0"/>
              <a:buChar char="•"/>
            </a:pPr>
            <a:r>
              <a:rPr lang="en-US" dirty="0" smtClean="0">
                <a:solidFill>
                  <a:schemeClr val="bg1">
                    <a:lumMod val="95000"/>
                    <a:lumOff val="5000"/>
                  </a:schemeClr>
                </a:solidFill>
              </a:rPr>
              <a:t>Designate a hearing officer to conduct any hearing required.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7976" y="4987880"/>
            <a:ext cx="1805231" cy="1504359"/>
          </a:xfrm>
          <a:prstGeom prst="rect">
            <a:avLst/>
          </a:prstGeom>
          <a:ln w="38100">
            <a:solidFill>
              <a:schemeClr val="accent5">
                <a:lumMod val="75000"/>
              </a:schemeClr>
            </a:solidFill>
          </a:ln>
        </p:spPr>
      </p:pic>
    </p:spTree>
    <p:extLst>
      <p:ext uri="{BB962C8B-B14F-4D97-AF65-F5344CB8AC3E}">
        <p14:creationId xmlns:p14="http://schemas.microsoft.com/office/powerpoint/2010/main" val="470603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Supervision and Control</a:t>
            </a:r>
          </a:p>
        </p:txBody>
      </p:sp>
      <p:sp>
        <p:nvSpPr>
          <p:cNvPr id="3" name="TextBox 2"/>
          <p:cNvSpPr txBox="1"/>
          <p:nvPr/>
        </p:nvSpPr>
        <p:spPr>
          <a:xfrm>
            <a:off x="5416060" y="1908030"/>
            <a:ext cx="6424247" cy="2708434"/>
          </a:xfrm>
          <a:prstGeom prst="rect">
            <a:avLst/>
          </a:prstGeom>
          <a:noFill/>
        </p:spPr>
        <p:txBody>
          <a:bodyPr wrap="square" rtlCol="0">
            <a:spAutoFit/>
          </a:bodyPr>
          <a:lstStyle/>
          <a:p>
            <a:r>
              <a:rPr lang="en-US" sz="2000" dirty="0" smtClean="0">
                <a:solidFill>
                  <a:schemeClr val="bg1">
                    <a:lumMod val="95000"/>
                    <a:lumOff val="5000"/>
                  </a:schemeClr>
                </a:solidFill>
              </a:rPr>
              <a:t>A mortgage servicer must exercise reasonable supervision and control over the activities, and be responsible for the actions or inactions, of his or her employees or agents.</a:t>
            </a:r>
          </a:p>
          <a:p>
            <a:endParaRPr lang="en-US" sz="2000" dirty="0">
              <a:solidFill>
                <a:schemeClr val="bg1">
                  <a:lumMod val="95000"/>
                  <a:lumOff val="5000"/>
                </a:schemeClr>
              </a:solidFill>
            </a:endParaRPr>
          </a:p>
          <a:p>
            <a:r>
              <a:rPr lang="en-US" sz="2000" dirty="0" smtClean="0">
                <a:solidFill>
                  <a:schemeClr val="bg1">
                    <a:lumMod val="95000"/>
                    <a:lumOff val="5000"/>
                  </a:schemeClr>
                </a:solidFill>
              </a:rPr>
              <a:t>The Commissioner may prescribe standards for determining whether a mortgage servicer has exercised reasonable supervision and control over the activities of his or her employees or agents.</a:t>
            </a:r>
          </a:p>
          <a:p>
            <a:r>
              <a:rPr lang="en-US" sz="1000" b="1" dirty="0" smtClean="0">
                <a:solidFill>
                  <a:srgbClr val="7030A0"/>
                </a:solidFill>
              </a:rPr>
              <a:t>(§36)</a:t>
            </a:r>
            <a:endParaRPr lang="en-US" sz="1000" b="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38" y="1411420"/>
            <a:ext cx="4615530" cy="3701655"/>
          </a:xfrm>
          <a:prstGeom prst="rect">
            <a:avLst/>
          </a:prstGeom>
          <a:ln w="25400">
            <a:solidFill>
              <a:schemeClr val="accent5">
                <a:lumMod val="50000"/>
              </a:schemeClr>
            </a:solidFill>
          </a:ln>
        </p:spPr>
      </p:pic>
    </p:spTree>
    <p:extLst>
      <p:ext uri="{BB962C8B-B14F-4D97-AF65-F5344CB8AC3E}">
        <p14:creationId xmlns:p14="http://schemas.microsoft.com/office/powerpoint/2010/main" val="423326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492443"/>
          </a:xfrm>
          <a:prstGeom prst="rect">
            <a:avLst/>
          </a:prstGeom>
          <a:solidFill>
            <a:schemeClr val="tx1"/>
          </a:solidFill>
          <a:ln w="38100">
            <a:solidFill>
              <a:schemeClr val="accent5">
                <a:lumMod val="75000"/>
              </a:schemeClr>
            </a:solidFill>
          </a:ln>
        </p:spPr>
        <p:txBody>
          <a:bodyPr wrap="square" rtlCol="0">
            <a:spAutoFit/>
          </a:bodyPr>
          <a:lstStyle/>
          <a:p>
            <a:pPr algn="ctr"/>
            <a:r>
              <a:rPr lang="en-US" sz="2600" dirty="0" smtClean="0">
                <a:solidFill>
                  <a:schemeClr val="tx2">
                    <a:lumMod val="25000"/>
                  </a:schemeClr>
                </a:solidFill>
              </a:rPr>
              <a:t>Record Maintenance</a:t>
            </a:r>
            <a:endParaRPr lang="en-US" sz="2000" dirty="0" smtClean="0">
              <a:solidFill>
                <a:schemeClr val="tx2">
                  <a:lumMod val="25000"/>
                </a:schemeClr>
              </a:solidFill>
            </a:endParaRPr>
          </a:p>
        </p:txBody>
      </p:sp>
      <p:sp>
        <p:nvSpPr>
          <p:cNvPr id="3" name="TextBox 2"/>
          <p:cNvSpPr txBox="1"/>
          <p:nvPr/>
        </p:nvSpPr>
        <p:spPr>
          <a:xfrm>
            <a:off x="411480" y="1325880"/>
            <a:ext cx="11231880" cy="1477328"/>
          </a:xfrm>
          <a:prstGeom prst="rect">
            <a:avLst/>
          </a:prstGeom>
          <a:noFill/>
        </p:spPr>
        <p:txBody>
          <a:bodyPr wrap="square" rtlCol="0">
            <a:spAutoFit/>
          </a:bodyPr>
          <a:lstStyle/>
          <a:p>
            <a:r>
              <a:rPr lang="en-US" dirty="0" smtClean="0">
                <a:solidFill>
                  <a:schemeClr val="bg1">
                    <a:lumMod val="95000"/>
                    <a:lumOff val="5000"/>
                  </a:schemeClr>
                </a:solidFill>
              </a:rPr>
              <a:t>Each mortgage servicer shall keep and maintain, and make available for examination by the Commissioner, at all times at the principal office of the mortgage servicer, complete and suitable books, accounts, records, and documents of all business conducted by the mortgage servicer to enable the Commissioner to determine whether the business of the mortgage servicer is conducted in compliance with chapter 645F of NRS, the Nevada Mortgage Servicer Regulations (NAC 645F), or any other applicable law.  </a:t>
            </a:r>
            <a:r>
              <a:rPr lang="en-US" sz="1000" b="1" dirty="0" smtClean="0">
                <a:solidFill>
                  <a:srgbClr val="7030A0"/>
                </a:solidFill>
              </a:rPr>
              <a:t>(§44)</a:t>
            </a:r>
            <a:endParaRPr lang="en-US" b="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 y="3088005"/>
            <a:ext cx="4303307" cy="2868871"/>
          </a:xfrm>
          <a:prstGeom prst="rect">
            <a:avLst/>
          </a:prstGeom>
          <a:ln w="25400">
            <a:solidFill>
              <a:schemeClr val="accent5">
                <a:lumMod val="50000"/>
              </a:schemeClr>
            </a:solidFill>
          </a:ln>
        </p:spPr>
      </p:pic>
      <p:sp>
        <p:nvSpPr>
          <p:cNvPr id="5" name="TextBox 4"/>
          <p:cNvSpPr txBox="1"/>
          <p:nvPr/>
        </p:nvSpPr>
        <p:spPr>
          <a:xfrm>
            <a:off x="4968240" y="3088005"/>
            <a:ext cx="6675120" cy="1477328"/>
          </a:xfrm>
          <a:prstGeom prst="rect">
            <a:avLst/>
          </a:prstGeom>
          <a:noFill/>
          <a:ln w="25400">
            <a:solidFill>
              <a:schemeClr val="accent5">
                <a:lumMod val="50000"/>
              </a:schemeClr>
            </a:solidFill>
          </a:ln>
        </p:spPr>
        <p:txBody>
          <a:bodyPr wrap="square" rtlCol="0">
            <a:spAutoFit/>
          </a:bodyPr>
          <a:lstStyle/>
          <a:p>
            <a:r>
              <a:rPr lang="en-US" dirty="0" smtClean="0">
                <a:solidFill>
                  <a:schemeClr val="bg1">
                    <a:lumMod val="95000"/>
                    <a:lumOff val="5000"/>
                  </a:schemeClr>
                </a:solidFill>
              </a:rPr>
              <a:t>If a mortgage servicer does not maintain the books, accounts, records, and documents required in this State, the mortgage servicer shall provide such records to the Commissioner within five business days after the request or the mortgage servicer shall pay the reasonable travel, lodging, and meal expenses of the examiner.</a:t>
            </a:r>
            <a:endParaRPr lang="en-US" dirty="0">
              <a:solidFill>
                <a:schemeClr val="bg1">
                  <a:lumMod val="95000"/>
                  <a:lumOff val="5000"/>
                </a:schemeClr>
              </a:solidFill>
            </a:endParaRPr>
          </a:p>
        </p:txBody>
      </p:sp>
    </p:spTree>
    <p:extLst>
      <p:ext uri="{BB962C8B-B14F-4D97-AF65-F5344CB8AC3E}">
        <p14:creationId xmlns:p14="http://schemas.microsoft.com/office/powerpoint/2010/main" val="30439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00614" y="1825093"/>
            <a:ext cx="11370160" cy="962985"/>
          </a:xfrm>
        </p:spPr>
        <p:txBody>
          <a:bodyPr>
            <a:normAutofit fontScale="92500"/>
          </a:bodyPr>
          <a:lstStyle/>
          <a:p>
            <a:pPr marL="0" indent="0" algn="just" eaLnBrk="1" hangingPunct="1">
              <a:buNone/>
            </a:pPr>
            <a:r>
              <a:rPr lang="en-US" altLang="en-US" sz="2000" dirty="0" smtClean="0">
                <a:solidFill>
                  <a:schemeClr val="bg1"/>
                </a:solidFill>
              </a:rPr>
              <a:t>The Division of Mortgage Lending has the general duty to regulate and exercise supervision over the activities of mortgage brokers, mortgage bankers, mortgage agents, escrow agencies, escrow agents, mortgage servicers, supplemental mortgage servicers, covered service providers and their agents in the State of Nevada.</a:t>
            </a:r>
          </a:p>
        </p:txBody>
      </p:sp>
      <p:sp>
        <p:nvSpPr>
          <p:cNvPr id="5" name="Slide Number Placeholder 5"/>
          <p:cNvSpPr>
            <a:spLocks noGrp="1"/>
          </p:cNvSpPr>
          <p:nvPr>
            <p:ph type="sldNum" sz="quarter" idx="12"/>
          </p:nvPr>
        </p:nvSpPr>
        <p:spPr>
          <a:xfrm>
            <a:off x="4843463" y="8475136"/>
            <a:ext cx="3044572" cy="486833"/>
          </a:xfrm>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F9BE1FA0-8897-418E-A626-59A5E2B6AAFD}" type="slidenum">
              <a:rPr lang="en-US" altLang="en-US">
                <a:latin typeface="Arial" panose="020B0604020202020204" pitchFamily="34" charset="0"/>
              </a:rPr>
              <a:pPr algn="r"/>
              <a:t>2</a:t>
            </a:fld>
            <a:endParaRPr lang="en-US" altLang="en-US" dirty="0">
              <a:latin typeface="Arial" panose="020B0604020202020204" pitchFamily="34" charset="0"/>
            </a:endParaRPr>
          </a:p>
        </p:txBody>
      </p:sp>
      <p:sp>
        <p:nvSpPr>
          <p:cNvPr id="6" name="Rectangle 2"/>
          <p:cNvSpPr>
            <a:spLocks noGrp="1" noChangeArrowheads="1"/>
          </p:cNvSpPr>
          <p:nvPr>
            <p:ph type="title"/>
          </p:nvPr>
        </p:nvSpPr>
        <p:spPr>
          <a:xfrm>
            <a:off x="762000" y="685800"/>
            <a:ext cx="10796954" cy="884764"/>
          </a:xfrm>
          <a:solidFill>
            <a:schemeClr val="tx1"/>
          </a:solidFill>
          <a:ln w="38100">
            <a:solidFill>
              <a:schemeClr val="accent5">
                <a:lumMod val="75000"/>
              </a:schemeClr>
            </a:solidFill>
          </a:ln>
        </p:spPr>
        <p:txBody>
          <a:bodyPr>
            <a:normAutofit/>
          </a:bodyPr>
          <a:lstStyle/>
          <a:p>
            <a:pPr algn="ctr" eaLnBrk="1" hangingPunct="1"/>
            <a:r>
              <a:rPr lang="en-US" altLang="en-US" sz="3200" b="1" dirty="0" smtClean="0">
                <a:solidFill>
                  <a:schemeClr val="tx2">
                    <a:lumMod val="25000"/>
                  </a:schemeClr>
                </a:solidFill>
              </a:rPr>
              <a:t>The Division of Mortgage Lending</a:t>
            </a:r>
          </a:p>
        </p:txBody>
      </p:sp>
      <p:sp>
        <p:nvSpPr>
          <p:cNvPr id="7" name="TextBox 6"/>
          <p:cNvSpPr txBox="1"/>
          <p:nvPr/>
        </p:nvSpPr>
        <p:spPr>
          <a:xfrm>
            <a:off x="400614" y="5426217"/>
            <a:ext cx="11370160" cy="1077218"/>
          </a:xfrm>
          <a:prstGeom prst="rect">
            <a:avLst/>
          </a:prstGeom>
          <a:solidFill>
            <a:srgbClr val="A7B8BF"/>
          </a:solidFill>
          <a:ln w="3810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smtClean="0">
                <a:latin typeface="+mn-lt"/>
              </a:rPr>
              <a:t>Our mission is to promote and grow Nevada’s non-depository mortgage lending and related industries through reasonable and firm, but fair, implementation and enforcement of our laws; to protect industry and consumer interests and safeguard the public trust by creating a regulatory climate that fosters a competitive level playing field and advances professionalism, education, compliance, and ethics in the mortgage lending and related industries and to provide a thorough and fair consumer complaint resolution process.</a:t>
            </a:r>
            <a:endParaRPr lang="en-US" sz="1600" dirty="0">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3619" y="2842727"/>
            <a:ext cx="3707217" cy="2256155"/>
          </a:xfrm>
          <a:prstGeom prst="rect">
            <a:avLst/>
          </a:prstGeom>
        </p:spPr>
      </p:pic>
    </p:spTree>
    <p:extLst>
      <p:ext uri="{BB962C8B-B14F-4D97-AF65-F5344CB8AC3E}">
        <p14:creationId xmlns:p14="http://schemas.microsoft.com/office/powerpoint/2010/main" val="724557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492443"/>
          </a:xfrm>
          <a:prstGeom prst="rect">
            <a:avLst/>
          </a:prstGeom>
          <a:solidFill>
            <a:schemeClr val="tx1"/>
          </a:solidFill>
          <a:ln w="38100">
            <a:solidFill>
              <a:schemeClr val="accent5">
                <a:lumMod val="75000"/>
              </a:schemeClr>
            </a:solidFill>
          </a:ln>
        </p:spPr>
        <p:txBody>
          <a:bodyPr wrap="square" rtlCol="0">
            <a:spAutoFit/>
          </a:bodyPr>
          <a:lstStyle/>
          <a:p>
            <a:pPr algn="ctr"/>
            <a:r>
              <a:rPr lang="en-US" sz="2600" dirty="0" smtClean="0">
                <a:solidFill>
                  <a:schemeClr val="tx2">
                    <a:lumMod val="25000"/>
                  </a:schemeClr>
                </a:solidFill>
              </a:rPr>
              <a:t>Complete and Suitable Records</a:t>
            </a:r>
            <a:endParaRPr lang="en-US" sz="2000" dirty="0" smtClean="0">
              <a:solidFill>
                <a:schemeClr val="tx2">
                  <a:lumMod val="25000"/>
                </a:schemeClr>
              </a:solidFill>
            </a:endParaRPr>
          </a:p>
        </p:txBody>
      </p:sp>
      <p:sp>
        <p:nvSpPr>
          <p:cNvPr id="3" name="TextBox 2"/>
          <p:cNvSpPr txBox="1"/>
          <p:nvPr/>
        </p:nvSpPr>
        <p:spPr>
          <a:xfrm>
            <a:off x="281354" y="1266092"/>
            <a:ext cx="11676184" cy="4031873"/>
          </a:xfrm>
          <a:prstGeom prst="rect">
            <a:avLst/>
          </a:prstGeom>
          <a:noFill/>
        </p:spPr>
        <p:txBody>
          <a:bodyPr wrap="square" rtlCol="0">
            <a:spAutoFit/>
          </a:bodyPr>
          <a:lstStyle/>
          <a:p>
            <a:r>
              <a:rPr lang="en-US" sz="1600" dirty="0" smtClean="0">
                <a:solidFill>
                  <a:schemeClr val="bg1">
                    <a:lumMod val="95000"/>
                    <a:lumOff val="5000"/>
                  </a:schemeClr>
                </a:solidFill>
              </a:rPr>
              <a:t>The books, accounts, records, and documents that must be kept and maintained by a mortgage servicer include, without limitation:</a:t>
            </a:r>
          </a:p>
          <a:p>
            <a:pPr marL="285750" indent="-285750">
              <a:buFont typeface="Arial" panose="020B0604020202020204" pitchFamily="34" charset="0"/>
              <a:buChar char="•"/>
            </a:pPr>
            <a:r>
              <a:rPr lang="en-US" sz="1600" dirty="0" smtClean="0">
                <a:solidFill>
                  <a:schemeClr val="bg1">
                    <a:lumMod val="95000"/>
                    <a:lumOff val="5000"/>
                  </a:schemeClr>
                </a:solidFill>
              </a:rPr>
              <a:t>A loan history for each mortgage loan upon which payments are received or made by the mortgage servicer, itemizing the amount and date of each payment and the unpaid balance at all times</a:t>
            </a:r>
          </a:p>
          <a:p>
            <a:pPr marL="285750" indent="-285750">
              <a:buFont typeface="Arial" panose="020B0604020202020204" pitchFamily="34" charset="0"/>
              <a:buChar char="•"/>
            </a:pPr>
            <a:r>
              <a:rPr lang="en-US" sz="1600" dirty="0" smtClean="0">
                <a:solidFill>
                  <a:schemeClr val="bg1">
                    <a:lumMod val="95000"/>
                    <a:lumOff val="5000"/>
                  </a:schemeClr>
                </a:solidFill>
              </a:rPr>
              <a:t>The original or an exact copy of each note, mortgage, deed of trust, or other evidence of indebtedness and any assignment</a:t>
            </a:r>
          </a:p>
          <a:p>
            <a:pPr marL="285750" indent="-285750">
              <a:buFont typeface="Arial" panose="020B0604020202020204" pitchFamily="34" charset="0"/>
              <a:buChar char="•"/>
            </a:pPr>
            <a:r>
              <a:rPr lang="en-US" sz="1600" dirty="0" smtClean="0">
                <a:solidFill>
                  <a:schemeClr val="bg1">
                    <a:lumMod val="95000"/>
                    <a:lumOff val="5000"/>
                  </a:schemeClr>
                </a:solidFill>
              </a:rPr>
              <a:t>The name and address of the lender and mortgage broker, if any, involved in the mortgage loan transaction</a:t>
            </a:r>
          </a:p>
          <a:p>
            <a:pPr marL="285750" indent="-285750">
              <a:buFont typeface="Arial" panose="020B0604020202020204" pitchFamily="34" charset="0"/>
              <a:buChar char="•"/>
            </a:pPr>
            <a:r>
              <a:rPr lang="en-US" sz="1600" dirty="0" smtClean="0">
                <a:solidFill>
                  <a:schemeClr val="bg1">
                    <a:lumMod val="95000"/>
                    <a:lumOff val="5000"/>
                  </a:schemeClr>
                </a:solidFill>
              </a:rPr>
              <a:t>Copies of any servicing agreements</a:t>
            </a:r>
          </a:p>
          <a:p>
            <a:pPr marL="285750" indent="-285750">
              <a:buFont typeface="Arial" panose="020B0604020202020204" pitchFamily="34" charset="0"/>
              <a:buChar char="•"/>
            </a:pPr>
            <a:r>
              <a:rPr lang="en-US" sz="1600" dirty="0" smtClean="0">
                <a:solidFill>
                  <a:schemeClr val="bg1">
                    <a:lumMod val="95000"/>
                    <a:lumOff val="5000"/>
                  </a:schemeClr>
                </a:solidFill>
              </a:rPr>
              <a:t>Copies of any disclosures or notifications provided to a borrower required by state or federal law or regulation</a:t>
            </a:r>
          </a:p>
          <a:p>
            <a:pPr marL="285750" indent="-285750">
              <a:buFont typeface="Arial" panose="020B0604020202020204" pitchFamily="34" charset="0"/>
              <a:buChar char="•"/>
            </a:pPr>
            <a:r>
              <a:rPr lang="en-US" sz="1600" dirty="0" smtClean="0">
                <a:solidFill>
                  <a:schemeClr val="bg1">
                    <a:lumMod val="95000"/>
                    <a:lumOff val="5000"/>
                  </a:schemeClr>
                </a:solidFill>
              </a:rPr>
              <a:t>A copy of any bankruptcy plan approved in a proceeding filed by a borrower or co-owner of real property subject to a mortgage loan</a:t>
            </a:r>
          </a:p>
          <a:p>
            <a:pPr marL="285750" indent="-285750">
              <a:buFont typeface="Arial" panose="020B0604020202020204" pitchFamily="34" charset="0"/>
              <a:buChar char="•"/>
            </a:pPr>
            <a:r>
              <a:rPr lang="en-US" sz="1600" dirty="0" smtClean="0">
                <a:solidFill>
                  <a:schemeClr val="bg1">
                    <a:lumMod val="95000"/>
                    <a:lumOff val="5000"/>
                  </a:schemeClr>
                </a:solidFill>
              </a:rPr>
              <a:t>A communications log that documents all verbal or written communications with a borrower or borrower’s representative</a:t>
            </a:r>
          </a:p>
          <a:p>
            <a:pPr marL="285750" indent="-285750">
              <a:buFont typeface="Arial" panose="020B0604020202020204" pitchFamily="34" charset="0"/>
              <a:buChar char="•"/>
            </a:pPr>
            <a:r>
              <a:rPr lang="en-US" sz="1600" dirty="0" smtClean="0">
                <a:solidFill>
                  <a:schemeClr val="bg1">
                    <a:lumMod val="95000"/>
                    <a:lumOff val="5000"/>
                  </a:schemeClr>
                </a:solidFill>
              </a:rPr>
              <a:t>A copy of all notices sent to a borrower related to any foreclosure proceeding filed against the encumbered property</a:t>
            </a:r>
          </a:p>
          <a:p>
            <a:pPr marL="285750" indent="-285750">
              <a:buFont typeface="Arial" panose="020B0604020202020204" pitchFamily="34" charset="0"/>
              <a:buChar char="•"/>
            </a:pPr>
            <a:r>
              <a:rPr lang="en-US" sz="1600" dirty="0" smtClean="0">
                <a:solidFill>
                  <a:schemeClr val="bg1">
                    <a:lumMod val="95000"/>
                    <a:lumOff val="5000"/>
                  </a:schemeClr>
                </a:solidFill>
              </a:rPr>
              <a:t>All checkbooks, check registers, bank statements, deposit and withdrawal slips, cancelled checks, and any other record that relates to the business of the mortgage servicer</a:t>
            </a:r>
          </a:p>
          <a:p>
            <a:pPr marL="285750" indent="-285750">
              <a:buFont typeface="Arial" panose="020B0604020202020204" pitchFamily="34" charset="0"/>
              <a:buChar char="•"/>
            </a:pPr>
            <a:r>
              <a:rPr lang="en-US" sz="1600" dirty="0" smtClean="0">
                <a:solidFill>
                  <a:schemeClr val="bg1">
                    <a:lumMod val="95000"/>
                    <a:lumOff val="5000"/>
                  </a:schemeClr>
                </a:solidFill>
              </a:rPr>
              <a:t>All records related to escrow or trust accounts</a:t>
            </a:r>
          </a:p>
          <a:p>
            <a:pPr marL="285750" indent="-285750">
              <a:buFont typeface="Arial" panose="020B0604020202020204" pitchFamily="34" charset="0"/>
              <a:buChar char="•"/>
            </a:pPr>
            <a:r>
              <a:rPr lang="en-US" sz="1600" dirty="0" smtClean="0">
                <a:solidFill>
                  <a:schemeClr val="bg1">
                    <a:lumMod val="95000"/>
                    <a:lumOff val="5000"/>
                  </a:schemeClr>
                </a:solidFill>
              </a:rPr>
              <a:t>Copies of all reports, audits, examinations, inspections, reviews, investigations, or other similar activities relating to the business of the mortgage servicer performed by any third party, including, without limitation, any regulatory or supervisory authority</a:t>
            </a:r>
          </a:p>
          <a:p>
            <a:r>
              <a:rPr lang="en-US" sz="1000" b="1" dirty="0" smtClean="0">
                <a:solidFill>
                  <a:srgbClr val="7030A0"/>
                </a:solidFill>
              </a:rPr>
              <a:t>(§44)</a:t>
            </a:r>
          </a:p>
        </p:txBody>
      </p:sp>
      <p:sp>
        <p:nvSpPr>
          <p:cNvPr id="4" name="TextBox 3"/>
          <p:cNvSpPr txBox="1"/>
          <p:nvPr/>
        </p:nvSpPr>
        <p:spPr>
          <a:xfrm>
            <a:off x="1735015" y="5575708"/>
            <a:ext cx="8768862" cy="1015663"/>
          </a:xfrm>
          <a:prstGeom prst="rect">
            <a:avLst/>
          </a:prstGeom>
          <a:solidFill>
            <a:schemeClr val="accent5">
              <a:lumMod val="50000"/>
            </a:schemeClr>
          </a:solidFill>
          <a:ln w="25400">
            <a:solidFill>
              <a:schemeClr val="accent5">
                <a:lumMod val="50000"/>
              </a:schemeClr>
            </a:solidFill>
          </a:ln>
        </p:spPr>
        <p:txBody>
          <a:bodyPr wrap="square" rtlCol="0">
            <a:spAutoFit/>
          </a:bodyPr>
          <a:lstStyle/>
          <a:p>
            <a:pPr algn="ctr"/>
            <a:r>
              <a:rPr lang="en-US" sz="2000" b="1" dirty="0" smtClean="0"/>
              <a:t>Each mortgage servicer must preserve and keep available for examination by the Commissioner the required records for a period of </a:t>
            </a:r>
            <a:r>
              <a:rPr lang="en-US" sz="2000" b="1" u="sng" dirty="0" smtClean="0"/>
              <a:t>at least four years</a:t>
            </a:r>
            <a:r>
              <a:rPr lang="en-US" sz="2000" b="1" dirty="0" smtClean="0"/>
              <a:t> after the date of the last activity relating to the transaction.</a:t>
            </a:r>
            <a:endParaRPr lang="en-US" sz="2000" b="1" dirty="0"/>
          </a:p>
        </p:txBody>
      </p:sp>
    </p:spTree>
    <p:extLst>
      <p:ext uri="{BB962C8B-B14F-4D97-AF65-F5344CB8AC3E}">
        <p14:creationId xmlns:p14="http://schemas.microsoft.com/office/powerpoint/2010/main" val="328084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A Mortgage Servicer’s Duties and Responsibilities</a:t>
            </a:r>
          </a:p>
        </p:txBody>
      </p:sp>
      <p:sp>
        <p:nvSpPr>
          <p:cNvPr id="3" name="TextBox 2"/>
          <p:cNvSpPr txBox="1"/>
          <p:nvPr/>
        </p:nvSpPr>
        <p:spPr>
          <a:xfrm>
            <a:off x="2595490" y="1224638"/>
            <a:ext cx="9174479" cy="1200329"/>
          </a:xfrm>
          <a:prstGeom prst="rect">
            <a:avLst/>
          </a:prstGeom>
          <a:noFill/>
        </p:spPr>
        <p:txBody>
          <a:bodyPr wrap="square" rtlCol="0">
            <a:spAutoFit/>
          </a:bodyPr>
          <a:lstStyle/>
          <a:p>
            <a:r>
              <a:rPr lang="en-US" dirty="0" smtClean="0">
                <a:solidFill>
                  <a:schemeClr val="bg1">
                    <a:lumMod val="95000"/>
                    <a:lumOff val="5000"/>
                  </a:schemeClr>
                </a:solidFill>
              </a:rPr>
              <a:t>A mortgage servicer has a duty of good faith and fair dealing in its communications, transactions, and course of dealings with each borrower in connection with the servicing of the borrower’s mortgage loan. </a:t>
            </a:r>
            <a:r>
              <a:rPr lang="en-US" sz="1000" b="1" dirty="0" smtClean="0">
                <a:solidFill>
                  <a:srgbClr val="7030A0"/>
                </a:solidFill>
              </a:rPr>
              <a:t>(§37)</a:t>
            </a:r>
            <a:endParaRPr lang="en-US" b="1" dirty="0">
              <a:solidFill>
                <a:srgbClr val="7030A0"/>
              </a:solidFill>
            </a:endParaRPr>
          </a:p>
          <a:p>
            <a:endParaRPr lang="en-US" dirty="0">
              <a:solidFill>
                <a:schemeClr val="bg1">
                  <a:lumMod val="95000"/>
                  <a:lumOff val="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 y="1224637"/>
            <a:ext cx="1677373" cy="1272377"/>
          </a:xfrm>
          <a:prstGeom prst="rect">
            <a:avLst/>
          </a:prstGeom>
        </p:spPr>
      </p:pic>
      <p:sp>
        <p:nvSpPr>
          <p:cNvPr id="5" name="TextBox 4"/>
          <p:cNvSpPr txBox="1"/>
          <p:nvPr/>
        </p:nvSpPr>
        <p:spPr>
          <a:xfrm>
            <a:off x="716280" y="2662982"/>
            <a:ext cx="10927080" cy="3416320"/>
          </a:xfrm>
          <a:prstGeom prst="rect">
            <a:avLst/>
          </a:prstGeom>
          <a:noFill/>
          <a:ln w="25400">
            <a:solidFill>
              <a:schemeClr val="accent5">
                <a:lumMod val="50000"/>
              </a:schemeClr>
            </a:solidFill>
          </a:ln>
        </p:spPr>
        <p:txBody>
          <a:bodyPr wrap="square" rtlCol="0">
            <a:spAutoFit/>
          </a:bodyPr>
          <a:lstStyle/>
          <a:p>
            <a:r>
              <a:rPr lang="en-US" b="1" u="sng" dirty="0" smtClean="0">
                <a:solidFill>
                  <a:schemeClr val="bg1">
                    <a:lumMod val="95000"/>
                    <a:lumOff val="5000"/>
                  </a:schemeClr>
                </a:solidFill>
              </a:rPr>
              <a:t>In addition to any duties imposed by other statutes or at common law, a mortgage servicer shall:</a:t>
            </a:r>
          </a:p>
          <a:p>
            <a:pPr marL="285750" indent="-285750">
              <a:buFont typeface="Arial" panose="020B0604020202020204" pitchFamily="34" charset="0"/>
              <a:buChar char="•"/>
            </a:pPr>
            <a:r>
              <a:rPr lang="en-US" dirty="0" smtClean="0">
                <a:solidFill>
                  <a:schemeClr val="bg1">
                    <a:lumMod val="95000"/>
                    <a:lumOff val="5000"/>
                  </a:schemeClr>
                </a:solidFill>
              </a:rPr>
              <a:t>Safeguard and account for any money handled for the borrower or lender.</a:t>
            </a:r>
          </a:p>
          <a:p>
            <a:pPr marL="285750" indent="-285750">
              <a:buFont typeface="Arial" panose="020B0604020202020204" pitchFamily="34" charset="0"/>
              <a:buChar char="•"/>
            </a:pPr>
            <a:r>
              <a:rPr lang="en-US" dirty="0" smtClean="0">
                <a:solidFill>
                  <a:schemeClr val="bg1">
                    <a:lumMod val="95000"/>
                    <a:lumOff val="5000"/>
                  </a:schemeClr>
                </a:solidFill>
              </a:rPr>
              <a:t>Follow reasonable and lawful instructions from the borrower or lender.</a:t>
            </a:r>
          </a:p>
          <a:p>
            <a:pPr marL="285750" indent="-285750">
              <a:buFont typeface="Arial" panose="020B0604020202020204" pitchFamily="34" charset="0"/>
              <a:buChar char="•"/>
            </a:pPr>
            <a:r>
              <a:rPr lang="en-US" dirty="0" smtClean="0">
                <a:solidFill>
                  <a:schemeClr val="bg1">
                    <a:lumMod val="95000"/>
                    <a:lumOff val="5000"/>
                  </a:schemeClr>
                </a:solidFill>
              </a:rPr>
              <a:t>Act with reasonable skill, care, and diligence.</a:t>
            </a:r>
          </a:p>
          <a:p>
            <a:pPr marL="285750" indent="-285750">
              <a:buFont typeface="Arial" panose="020B0604020202020204" pitchFamily="34" charset="0"/>
              <a:buChar char="•"/>
            </a:pPr>
            <a:r>
              <a:rPr lang="en-US" dirty="0" smtClean="0">
                <a:solidFill>
                  <a:schemeClr val="bg1">
                    <a:lumMod val="95000"/>
                    <a:lumOff val="5000"/>
                  </a:schemeClr>
                </a:solidFill>
              </a:rPr>
              <a:t>File with the Commissioner a complete and current schedule of the ranges of costs and fees the mortgage servicer charges a borrower for its servicing-related activities with its application and renewal and with any of its supplemental findings.</a:t>
            </a:r>
          </a:p>
          <a:p>
            <a:pPr marL="285750" indent="-285750">
              <a:buFont typeface="Arial" panose="020B0604020202020204" pitchFamily="34" charset="0"/>
              <a:buChar char="•"/>
            </a:pPr>
            <a:r>
              <a:rPr lang="en-US" dirty="0" smtClean="0">
                <a:solidFill>
                  <a:schemeClr val="bg1">
                    <a:lumMod val="95000"/>
                    <a:lumOff val="5000"/>
                  </a:schemeClr>
                </a:solidFill>
              </a:rPr>
              <a:t>At the time a mortgage servicer accepts assignment of servicing rights for a mortgage loan, the mortgage servicer must disclose to the borrower:</a:t>
            </a:r>
          </a:p>
          <a:p>
            <a:pPr marL="742950" lvl="1" indent="-285750">
              <a:buFont typeface="Courier New" panose="02070309020205020404" pitchFamily="49" charset="0"/>
              <a:buChar char="o"/>
            </a:pPr>
            <a:r>
              <a:rPr lang="en-US" dirty="0" smtClean="0">
                <a:solidFill>
                  <a:schemeClr val="bg1">
                    <a:lumMod val="95000"/>
                    <a:lumOff val="5000"/>
                  </a:schemeClr>
                </a:solidFill>
              </a:rPr>
              <a:t>Any notice required by federal law or regulation</a:t>
            </a:r>
          </a:p>
          <a:p>
            <a:pPr marL="742950" lvl="1" indent="-285750">
              <a:buFont typeface="Courier New" panose="02070309020205020404" pitchFamily="49" charset="0"/>
              <a:buChar char="o"/>
            </a:pPr>
            <a:r>
              <a:rPr lang="en-US" dirty="0" smtClean="0">
                <a:solidFill>
                  <a:schemeClr val="bg1">
                    <a:lumMod val="95000"/>
                    <a:lumOff val="5000"/>
                  </a:schemeClr>
                </a:solidFill>
              </a:rPr>
              <a:t>A schedule of the ranges and categories of its costs and fees for its servicing-related activities, which must comply with state and federal law and which must not exceed those reported to the Commissioner. </a:t>
            </a:r>
            <a:endParaRPr lang="en-US" dirty="0">
              <a:solidFill>
                <a:schemeClr val="bg1">
                  <a:lumMod val="95000"/>
                  <a:lumOff val="5000"/>
                </a:schemeClr>
              </a:solidFill>
            </a:endParaRPr>
          </a:p>
        </p:txBody>
      </p:sp>
    </p:spTree>
    <p:extLst>
      <p:ext uri="{BB962C8B-B14F-4D97-AF65-F5344CB8AC3E}">
        <p14:creationId xmlns:p14="http://schemas.microsoft.com/office/powerpoint/2010/main" val="2879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Transferring Mortgage Servicing Rights</a:t>
            </a:r>
          </a:p>
        </p:txBody>
      </p:sp>
      <p:sp>
        <p:nvSpPr>
          <p:cNvPr id="3" name="TextBox 2"/>
          <p:cNvSpPr txBox="1"/>
          <p:nvPr/>
        </p:nvSpPr>
        <p:spPr>
          <a:xfrm>
            <a:off x="716280" y="1258148"/>
            <a:ext cx="10927080" cy="1015663"/>
          </a:xfrm>
          <a:prstGeom prst="rect">
            <a:avLst/>
          </a:prstGeom>
          <a:noFill/>
        </p:spPr>
        <p:txBody>
          <a:bodyPr wrap="square" rtlCol="0">
            <a:spAutoFit/>
          </a:bodyPr>
          <a:lstStyle/>
          <a:p>
            <a:r>
              <a:rPr lang="en-US" sz="2000" dirty="0" smtClean="0">
                <a:solidFill>
                  <a:schemeClr val="bg1">
                    <a:lumMod val="95000"/>
                    <a:lumOff val="5000"/>
                  </a:schemeClr>
                </a:solidFill>
              </a:rPr>
              <a:t>A person shall not transfer mortgage servicing rights or obligations to a person unless that person holds a license as a mortgage servicer or is a person otherwise exempt from holding a license pursuant to NRS 645F and the Nevada Mortgage Servicer Regulations (NAC 645F).</a:t>
            </a:r>
            <a:r>
              <a:rPr lang="en-US" dirty="0" smtClean="0">
                <a:solidFill>
                  <a:schemeClr val="bg1">
                    <a:lumMod val="95000"/>
                    <a:lumOff val="5000"/>
                  </a:schemeClr>
                </a:solidFill>
              </a:rPr>
              <a:t> </a:t>
            </a:r>
            <a:r>
              <a:rPr lang="en-US" sz="1000" b="1" dirty="0" smtClean="0">
                <a:solidFill>
                  <a:srgbClr val="7030A0"/>
                </a:solidFill>
              </a:rPr>
              <a:t>(§39)</a:t>
            </a:r>
            <a:endParaRPr lang="en-US" sz="1000" b="1" dirty="0">
              <a:solidFill>
                <a:srgbClr val="7030A0"/>
              </a:solidFill>
            </a:endParaRPr>
          </a:p>
        </p:txBody>
      </p:sp>
      <p:sp>
        <p:nvSpPr>
          <p:cNvPr id="4" name="TextBox 3"/>
          <p:cNvSpPr txBox="1"/>
          <p:nvPr/>
        </p:nvSpPr>
        <p:spPr>
          <a:xfrm>
            <a:off x="716280" y="3221502"/>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Mortgage Servicing Agreements</a:t>
            </a:r>
          </a:p>
        </p:txBody>
      </p:sp>
      <p:sp>
        <p:nvSpPr>
          <p:cNvPr id="5" name="TextBox 4"/>
          <p:cNvSpPr txBox="1"/>
          <p:nvPr/>
        </p:nvSpPr>
        <p:spPr>
          <a:xfrm>
            <a:off x="716280" y="4091354"/>
            <a:ext cx="10927080" cy="1015663"/>
          </a:xfrm>
          <a:prstGeom prst="rect">
            <a:avLst/>
          </a:prstGeom>
          <a:noFill/>
        </p:spPr>
        <p:txBody>
          <a:bodyPr wrap="square" rtlCol="0">
            <a:spAutoFit/>
          </a:bodyPr>
          <a:lstStyle/>
          <a:p>
            <a:r>
              <a:rPr lang="en-US" sz="2000" dirty="0" smtClean="0">
                <a:solidFill>
                  <a:schemeClr val="bg1">
                    <a:lumMod val="95000"/>
                    <a:lumOff val="5000"/>
                  </a:schemeClr>
                </a:solidFill>
              </a:rPr>
              <a:t>A mortgage servicer that acts as a mortgage servicer for another party, or a mortgage servicer that contracts with another party to service mortgage loans on behalf of the mortgage servicer, shall have a written agreement with the other party specifying the terms of the mortgage servicing agreement</a:t>
            </a:r>
            <a:r>
              <a:rPr lang="en-US" dirty="0" smtClean="0">
                <a:solidFill>
                  <a:schemeClr val="bg1">
                    <a:lumMod val="95000"/>
                    <a:lumOff val="5000"/>
                  </a:schemeClr>
                </a:solidFill>
              </a:rPr>
              <a:t>. </a:t>
            </a:r>
            <a:r>
              <a:rPr lang="en-US" sz="1000" b="1" dirty="0" smtClean="0">
                <a:solidFill>
                  <a:srgbClr val="7030A0"/>
                </a:solidFill>
              </a:rPr>
              <a:t>(§40)</a:t>
            </a:r>
            <a:endParaRPr lang="en-US" sz="1000" b="1" dirty="0">
              <a:solidFill>
                <a:srgbClr val="7030A0"/>
              </a:solidFill>
            </a:endParaRPr>
          </a:p>
        </p:txBody>
      </p:sp>
    </p:spTree>
    <p:extLst>
      <p:ext uri="{BB962C8B-B14F-4D97-AF65-F5344CB8AC3E}">
        <p14:creationId xmlns:p14="http://schemas.microsoft.com/office/powerpoint/2010/main" val="359065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218" y="355993"/>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Prohibited Activity</a:t>
            </a:r>
          </a:p>
        </p:txBody>
      </p:sp>
      <p:sp>
        <p:nvSpPr>
          <p:cNvPr id="3" name="TextBox 2"/>
          <p:cNvSpPr txBox="1"/>
          <p:nvPr/>
        </p:nvSpPr>
        <p:spPr>
          <a:xfrm>
            <a:off x="350520" y="1301477"/>
            <a:ext cx="9982200" cy="646331"/>
          </a:xfrm>
          <a:prstGeom prst="rect">
            <a:avLst/>
          </a:prstGeom>
          <a:noFill/>
        </p:spPr>
        <p:txBody>
          <a:bodyPr wrap="square" rtlCol="0">
            <a:spAutoFit/>
          </a:bodyPr>
          <a:lstStyle/>
          <a:p>
            <a:r>
              <a:rPr lang="en-US" b="1" dirty="0" smtClean="0">
                <a:solidFill>
                  <a:schemeClr val="bg1">
                    <a:lumMod val="95000"/>
                    <a:lumOff val="5000"/>
                  </a:schemeClr>
                </a:solidFill>
              </a:rPr>
              <a:t>In addition to any other activity prohibited or required by NRS 645F and the Nevada Mortgage Servicer Regulations (NAC 645F), it is a violation for any applicant, licensee, or mortgage servicer to:</a:t>
            </a:r>
            <a:endParaRPr lang="en-US" b="1" dirty="0">
              <a:solidFill>
                <a:schemeClr val="bg1">
                  <a:lumMod val="95000"/>
                  <a:lumOff val="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1322" y="1099185"/>
            <a:ext cx="1062038" cy="1050917"/>
          </a:xfrm>
          <a:prstGeom prst="rect">
            <a:avLst/>
          </a:prstGeom>
        </p:spPr>
      </p:pic>
      <p:sp>
        <p:nvSpPr>
          <p:cNvPr id="5" name="TextBox 4"/>
          <p:cNvSpPr txBox="1"/>
          <p:nvPr/>
        </p:nvSpPr>
        <p:spPr>
          <a:xfrm>
            <a:off x="182880" y="2150102"/>
            <a:ext cx="11460480" cy="467820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lumMod val="95000"/>
                    <a:lumOff val="5000"/>
                  </a:schemeClr>
                </a:solidFill>
              </a:rPr>
              <a:t>Fail to conduct his or her business in accordance with any law or to violate any provision of NRS 645F, the Nevada Mortgage Servicer Regulations (NAC 645F) or any order issued by the Commissioner.</a:t>
            </a:r>
          </a:p>
          <a:p>
            <a:pPr marL="285750" indent="-285750">
              <a:buFont typeface="Arial" panose="020B0604020202020204" pitchFamily="34" charset="0"/>
              <a:buChar char="•"/>
            </a:pPr>
            <a:r>
              <a:rPr lang="en-US" dirty="0" smtClean="0">
                <a:solidFill>
                  <a:schemeClr val="bg1">
                    <a:lumMod val="95000"/>
                    <a:lumOff val="5000"/>
                  </a:schemeClr>
                </a:solidFill>
              </a:rPr>
              <a:t>Fail to comply with an applicable federal law or regulation relating to mortgage servicing, including, without limitation, the Real Estate Procedures Act.</a:t>
            </a:r>
          </a:p>
          <a:p>
            <a:pPr marL="285750" indent="-285750">
              <a:buFont typeface="Arial" panose="020B0604020202020204" pitchFamily="34" charset="0"/>
              <a:buChar char="•"/>
            </a:pPr>
            <a:r>
              <a:rPr lang="en-US" dirty="0" smtClean="0">
                <a:solidFill>
                  <a:schemeClr val="bg1">
                    <a:lumMod val="95000"/>
                    <a:lumOff val="5000"/>
                  </a:schemeClr>
                </a:solidFill>
              </a:rPr>
              <a:t>Directly or indirectly employ any scheme, device, or artifice to defraud or mislead a borrower or lender or to defraud any person.</a:t>
            </a:r>
          </a:p>
          <a:p>
            <a:pPr marL="285750" indent="-285750">
              <a:buFont typeface="Arial" panose="020B0604020202020204" pitchFamily="34" charset="0"/>
              <a:buChar char="•"/>
            </a:pPr>
            <a:r>
              <a:rPr lang="en-US" dirty="0" smtClean="0">
                <a:solidFill>
                  <a:schemeClr val="bg1">
                    <a:lumMod val="95000"/>
                    <a:lumOff val="5000"/>
                  </a:schemeClr>
                </a:solidFill>
              </a:rPr>
              <a:t>Engage in any unfair or deceptive practice toward any person or misrepresent or omit any material information </a:t>
            </a:r>
            <a:r>
              <a:rPr lang="en-US" smtClean="0">
                <a:solidFill>
                  <a:schemeClr val="bg1">
                    <a:lumMod val="95000"/>
                    <a:lumOff val="5000"/>
                  </a:schemeClr>
                </a:solidFill>
              </a:rPr>
              <a:t>in </a:t>
            </a:r>
            <a:r>
              <a:rPr lang="en-US" smtClean="0">
                <a:solidFill>
                  <a:schemeClr val="bg1">
                    <a:lumMod val="95000"/>
                    <a:lumOff val="5000"/>
                  </a:schemeClr>
                </a:solidFill>
              </a:rPr>
              <a:t>connection </a:t>
            </a:r>
            <a:r>
              <a:rPr lang="en-US" dirty="0" smtClean="0">
                <a:solidFill>
                  <a:schemeClr val="bg1">
                    <a:lumMod val="95000"/>
                    <a:lumOff val="5000"/>
                  </a:schemeClr>
                </a:solidFill>
              </a:rPr>
              <a:t>with the servicing of a mortgage loan, including, without limitation, misrepresenting the amount, nature or terms of any fee or payment due or claimed to be due on a mortgage loan, the terms and conditions of the servicing agreement or the borrower’s obligations under the mortgage loan.</a:t>
            </a:r>
          </a:p>
          <a:p>
            <a:pPr marL="285750" indent="-285750">
              <a:buFont typeface="Arial" panose="020B0604020202020204" pitchFamily="34" charset="0"/>
              <a:buChar char="•"/>
            </a:pPr>
            <a:r>
              <a:rPr lang="en-US" dirty="0" smtClean="0">
                <a:solidFill>
                  <a:schemeClr val="bg1">
                    <a:lumMod val="95000"/>
                    <a:lumOff val="5000"/>
                  </a:schemeClr>
                </a:solidFill>
              </a:rPr>
              <a:t>Fail to maintain the minimum net worth required.</a:t>
            </a:r>
          </a:p>
          <a:p>
            <a:pPr marL="285750" indent="-285750">
              <a:buFont typeface="Arial" panose="020B0604020202020204" pitchFamily="34" charset="0"/>
              <a:buChar char="•"/>
            </a:pPr>
            <a:r>
              <a:rPr lang="en-US" dirty="0" smtClean="0">
                <a:solidFill>
                  <a:schemeClr val="bg1">
                    <a:lumMod val="95000"/>
                    <a:lumOff val="5000"/>
                  </a:schemeClr>
                </a:solidFill>
              </a:rPr>
              <a:t>Fail to maintain the minimum surety bond required.</a:t>
            </a:r>
          </a:p>
          <a:p>
            <a:pPr marL="285750" indent="-285750">
              <a:buFont typeface="Arial" panose="020B0604020202020204" pitchFamily="34" charset="0"/>
              <a:buChar char="•"/>
            </a:pPr>
            <a:r>
              <a:rPr lang="en-US" dirty="0" smtClean="0">
                <a:solidFill>
                  <a:schemeClr val="bg1">
                    <a:lumMod val="95000"/>
                    <a:lumOff val="5000"/>
                  </a:schemeClr>
                </a:solidFill>
              </a:rPr>
              <a:t>Suppress or withhold from the Commissioner any information which the applicant or licensee possesses and which, if submitted by the applicant or licensee, may have rendered the applicant or licensee ineligible to be licensed.</a:t>
            </a:r>
          </a:p>
          <a:p>
            <a:pPr marL="285750" indent="-285750">
              <a:buFont typeface="Arial" panose="020B0604020202020204" pitchFamily="34" charset="0"/>
              <a:buChar char="•"/>
            </a:pPr>
            <a:r>
              <a:rPr lang="en-US" dirty="0" smtClean="0">
                <a:solidFill>
                  <a:schemeClr val="bg1">
                    <a:lumMod val="95000"/>
                    <a:lumOff val="5000"/>
                  </a:schemeClr>
                </a:solidFill>
              </a:rPr>
              <a:t>Fail to exercise a reasonable supervision over the activities of its employees or agents.</a:t>
            </a:r>
          </a:p>
          <a:p>
            <a:pPr marL="285750" indent="-285750">
              <a:buFont typeface="Arial" panose="020B0604020202020204" pitchFamily="34" charset="0"/>
              <a:buChar char="•"/>
            </a:pPr>
            <a:r>
              <a:rPr lang="en-US" dirty="0" smtClean="0">
                <a:solidFill>
                  <a:schemeClr val="bg1">
                    <a:lumMod val="95000"/>
                    <a:lumOff val="5000"/>
                  </a:schemeClr>
                </a:solidFill>
              </a:rPr>
              <a:t>Fail to apply mortgage loan payments in accordance with a servicing agreement or the terms of a note.</a:t>
            </a:r>
          </a:p>
          <a:p>
            <a:r>
              <a:rPr lang="en-US" sz="1000" b="1" dirty="0" smtClean="0">
                <a:solidFill>
                  <a:srgbClr val="7030A0"/>
                </a:solidFill>
              </a:rPr>
              <a:t>(§41)</a:t>
            </a:r>
          </a:p>
        </p:txBody>
      </p:sp>
    </p:spTree>
    <p:extLst>
      <p:ext uri="{BB962C8B-B14F-4D97-AF65-F5344CB8AC3E}">
        <p14:creationId xmlns:p14="http://schemas.microsoft.com/office/powerpoint/2010/main" val="32234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100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 presetClass="entr" presetSubtype="4" fill="hold" nodeType="after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additive="base">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6000"/>
                            </p:stCondLst>
                            <p:childTnLst>
                              <p:par>
                                <p:cTn id="39" presetID="2" presetClass="entr" presetSubtype="4" fill="hold" nodeType="after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7000"/>
                            </p:stCondLst>
                            <p:childTnLst>
                              <p:par>
                                <p:cTn id="44" presetID="2" presetClass="entr" presetSubtype="4" fill="hold" nodeType="after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 calcmode="lin" valueType="num">
                                      <p:cBhvr additive="base">
                                        <p:cTn id="4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7"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8000"/>
                            </p:stCondLst>
                            <p:childTnLst>
                              <p:par>
                                <p:cTn id="49" presetID="2" presetClass="entr" presetSubtype="4" fill="hold" nodeType="after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5">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429959"/>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Prohibited Activity</a:t>
            </a:r>
            <a:r>
              <a:rPr lang="en-US" sz="2600" dirty="0" smtClean="0">
                <a:solidFill>
                  <a:schemeClr val="tx2">
                    <a:lumMod val="25000"/>
                  </a:schemeClr>
                </a:solidFill>
              </a:rPr>
              <a:t> </a:t>
            </a:r>
            <a:r>
              <a:rPr lang="en-US" sz="1600" dirty="0" smtClean="0">
                <a:solidFill>
                  <a:schemeClr val="tx2">
                    <a:lumMod val="25000"/>
                  </a:schemeClr>
                </a:solidFill>
              </a:rPr>
              <a:t>(continued)</a:t>
            </a:r>
          </a:p>
        </p:txBody>
      </p:sp>
      <p:sp>
        <p:nvSpPr>
          <p:cNvPr id="3" name="TextBox 2"/>
          <p:cNvSpPr txBox="1"/>
          <p:nvPr/>
        </p:nvSpPr>
        <p:spPr>
          <a:xfrm>
            <a:off x="350520" y="1301477"/>
            <a:ext cx="9982200" cy="646331"/>
          </a:xfrm>
          <a:prstGeom prst="rect">
            <a:avLst/>
          </a:prstGeom>
          <a:noFill/>
        </p:spPr>
        <p:txBody>
          <a:bodyPr wrap="square" rtlCol="0">
            <a:spAutoFit/>
          </a:bodyPr>
          <a:lstStyle/>
          <a:p>
            <a:r>
              <a:rPr lang="en-US" b="1" dirty="0" smtClean="0">
                <a:solidFill>
                  <a:schemeClr val="bg1">
                    <a:lumMod val="95000"/>
                    <a:lumOff val="5000"/>
                  </a:schemeClr>
                </a:solidFill>
              </a:rPr>
              <a:t>In addition to any other activity prohibited or required by NRS 645F and the Nevada Mortgage Servicer Regulations (NAC 645F), it is a violation for any applicant, licensee, or mortgage servicer to:</a:t>
            </a:r>
            <a:endParaRPr lang="en-US" b="1" dirty="0">
              <a:solidFill>
                <a:schemeClr val="bg1">
                  <a:lumMod val="95000"/>
                  <a:lumOff val="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1322" y="1099185"/>
            <a:ext cx="1062038" cy="1050917"/>
          </a:xfrm>
          <a:prstGeom prst="rect">
            <a:avLst/>
          </a:prstGeom>
        </p:spPr>
      </p:pic>
      <p:sp>
        <p:nvSpPr>
          <p:cNvPr id="5" name="TextBox 4"/>
          <p:cNvSpPr txBox="1"/>
          <p:nvPr/>
        </p:nvSpPr>
        <p:spPr>
          <a:xfrm>
            <a:off x="350520" y="2116710"/>
            <a:ext cx="11460480" cy="467820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lumMod val="95000"/>
                    <a:lumOff val="5000"/>
                  </a:schemeClr>
                </a:solidFill>
              </a:rPr>
              <a:t>Fail to properly apply payments to an escrow account or fail to place in a trust or escrow account held by a federally insured depository financial institution all money that is received by the mortgage servicer from the borrower or fail to account for all money received or disbursed for a trust or escrow account.</a:t>
            </a:r>
          </a:p>
          <a:p>
            <a:pPr marL="285750" indent="-285750">
              <a:buFont typeface="Arial" panose="020B0604020202020204" pitchFamily="34" charset="0"/>
              <a:buChar char="•"/>
            </a:pPr>
            <a:r>
              <a:rPr lang="en-US" dirty="0" smtClean="0">
                <a:solidFill>
                  <a:schemeClr val="bg1">
                    <a:lumMod val="95000"/>
                    <a:lumOff val="5000"/>
                  </a:schemeClr>
                </a:solidFill>
              </a:rPr>
              <a:t>Make payments in a manner that causes a policy of insurance to be cancelled or causes property taxes or similar payments to become delinquent.</a:t>
            </a:r>
          </a:p>
          <a:p>
            <a:pPr marL="285750" indent="-285750">
              <a:buFont typeface="Arial" panose="020B0604020202020204" pitchFamily="34" charset="0"/>
              <a:buChar char="•"/>
            </a:pPr>
            <a:r>
              <a:rPr lang="en-US" dirty="0" smtClean="0">
                <a:solidFill>
                  <a:schemeClr val="bg1">
                    <a:lumMod val="95000"/>
                    <a:lumOff val="5000"/>
                  </a:schemeClr>
                </a:solidFill>
              </a:rPr>
              <a:t>Require any amount of money to be remitted by means which are more costly to the borrower than a bank or certified check or attorney’s check from an attorney’s account to be paid by the borrower.</a:t>
            </a:r>
          </a:p>
          <a:p>
            <a:pPr marL="285750" indent="-285750">
              <a:buFont typeface="Arial" panose="020B0604020202020204" pitchFamily="34" charset="0"/>
              <a:buChar char="•"/>
            </a:pPr>
            <a:r>
              <a:rPr lang="en-US" dirty="0" smtClean="0">
                <a:solidFill>
                  <a:schemeClr val="bg1">
                    <a:lumMod val="95000"/>
                    <a:lumOff val="5000"/>
                  </a:schemeClr>
                </a:solidFill>
              </a:rPr>
              <a:t>Refuse to permit an examination or investigation by the Commissioner of the books and affairs of the mortgage servicer, or refuse or fail, within a reasonable time, to furnish any information or make any report that may be required by the Commissioner.</a:t>
            </a:r>
          </a:p>
          <a:p>
            <a:pPr marL="285750" indent="-285750">
              <a:buFont typeface="Arial" panose="020B0604020202020204" pitchFamily="34" charset="0"/>
              <a:buChar char="•"/>
            </a:pPr>
            <a:r>
              <a:rPr lang="en-US" dirty="0" smtClean="0">
                <a:solidFill>
                  <a:schemeClr val="bg1">
                    <a:lumMod val="95000"/>
                    <a:lumOff val="5000"/>
                  </a:schemeClr>
                </a:solidFill>
              </a:rPr>
              <a:t>Refuse or fail to pay, within a reasonable time, any fees, assessments, costs, expenses, or fines that the mortgage servicer is required to pay.</a:t>
            </a:r>
          </a:p>
          <a:p>
            <a:pPr marL="285750" indent="-285750">
              <a:buFont typeface="Arial" panose="020B0604020202020204" pitchFamily="34" charset="0"/>
              <a:buChar char="•"/>
            </a:pPr>
            <a:r>
              <a:rPr lang="en-US" dirty="0" smtClean="0">
                <a:solidFill>
                  <a:schemeClr val="bg1">
                    <a:lumMod val="95000"/>
                    <a:lumOff val="5000"/>
                  </a:schemeClr>
                </a:solidFill>
              </a:rPr>
              <a:t>Fail to satisfy a claim, related to activity conducted pursuant to NRS 645F and the Nevada Mortgage Servicer Regulations (NAC 645F), which has been reduced to a judgement.</a:t>
            </a:r>
          </a:p>
          <a:p>
            <a:pPr marL="285750" indent="-285750">
              <a:buFont typeface="Arial" panose="020B0604020202020204" pitchFamily="34" charset="0"/>
              <a:buChar char="•"/>
            </a:pPr>
            <a:r>
              <a:rPr lang="en-US" dirty="0" smtClean="0">
                <a:solidFill>
                  <a:schemeClr val="bg1">
                    <a:lumMod val="95000"/>
                    <a:lumOff val="5000"/>
                  </a:schemeClr>
                </a:solidFill>
              </a:rPr>
              <a:t>Commingle the money or property of a borrower or lender with the money or property of the mortgage servicer, or convert the money or property of other persons to the mortgage servicer’s own use.</a:t>
            </a:r>
          </a:p>
          <a:p>
            <a:r>
              <a:rPr lang="en-US" sz="1000" b="1" dirty="0" smtClean="0">
                <a:solidFill>
                  <a:srgbClr val="7030A0"/>
                </a:solidFill>
              </a:rPr>
              <a:t>(§41)</a:t>
            </a:r>
          </a:p>
        </p:txBody>
      </p:sp>
    </p:spTree>
    <p:extLst>
      <p:ext uri="{BB962C8B-B14F-4D97-AF65-F5344CB8AC3E}">
        <p14:creationId xmlns:p14="http://schemas.microsoft.com/office/powerpoint/2010/main" val="204563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100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 presetClass="entr" presetSubtype="4" fill="hold" nodeType="after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additive="base">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6000"/>
                            </p:stCondLst>
                            <p:childTnLst>
                              <p:par>
                                <p:cTn id="39" presetID="2" presetClass="entr" presetSubtype="4" fill="hold" nodeType="after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5">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382486"/>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bg1"/>
                </a:solidFill>
              </a:rPr>
              <a:t>Prohibited Activity</a:t>
            </a:r>
            <a:r>
              <a:rPr lang="en-US" sz="2600" dirty="0" smtClean="0">
                <a:solidFill>
                  <a:schemeClr val="bg1"/>
                </a:solidFill>
              </a:rPr>
              <a:t> </a:t>
            </a:r>
            <a:r>
              <a:rPr lang="en-US" sz="1600" dirty="0" smtClean="0">
                <a:solidFill>
                  <a:schemeClr val="bg1"/>
                </a:solidFill>
              </a:rPr>
              <a:t>(continued)</a:t>
            </a:r>
          </a:p>
        </p:txBody>
      </p:sp>
      <p:sp>
        <p:nvSpPr>
          <p:cNvPr id="3" name="TextBox 2"/>
          <p:cNvSpPr txBox="1"/>
          <p:nvPr/>
        </p:nvSpPr>
        <p:spPr>
          <a:xfrm>
            <a:off x="350520" y="1301477"/>
            <a:ext cx="9982200" cy="646331"/>
          </a:xfrm>
          <a:prstGeom prst="rect">
            <a:avLst/>
          </a:prstGeom>
          <a:noFill/>
        </p:spPr>
        <p:txBody>
          <a:bodyPr wrap="square" rtlCol="0">
            <a:spAutoFit/>
          </a:bodyPr>
          <a:lstStyle/>
          <a:p>
            <a:r>
              <a:rPr lang="en-US" b="1" dirty="0" smtClean="0">
                <a:solidFill>
                  <a:schemeClr val="bg1">
                    <a:lumMod val="95000"/>
                    <a:lumOff val="5000"/>
                  </a:schemeClr>
                </a:solidFill>
              </a:rPr>
              <a:t>In addition to any other activity prohibited or required by NRS 645F and the Nevada Mortgage Servicer Regulations (NAC 645F), it is a violation for any applicant, licensee, or mortgage servicer to:</a:t>
            </a:r>
            <a:endParaRPr lang="en-US" b="1" dirty="0">
              <a:solidFill>
                <a:schemeClr val="bg1">
                  <a:lumMod val="95000"/>
                  <a:lumOff val="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1322" y="1099185"/>
            <a:ext cx="1062038" cy="1050917"/>
          </a:xfrm>
          <a:prstGeom prst="rect">
            <a:avLst/>
          </a:prstGeom>
        </p:spPr>
      </p:pic>
      <p:sp>
        <p:nvSpPr>
          <p:cNvPr id="5" name="TextBox 4"/>
          <p:cNvSpPr txBox="1"/>
          <p:nvPr/>
        </p:nvSpPr>
        <p:spPr>
          <a:xfrm>
            <a:off x="350520" y="1947808"/>
            <a:ext cx="11460480" cy="46474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lumMod val="95000"/>
                    <a:lumOff val="5000"/>
                  </a:schemeClr>
                </a:solidFill>
              </a:rPr>
              <a:t>Transfer a license, or conduct the business of a mortgage servicer in a name or from an address not </a:t>
            </a:r>
          </a:p>
          <a:p>
            <a:r>
              <a:rPr lang="en-US" dirty="0" smtClean="0">
                <a:solidFill>
                  <a:schemeClr val="bg1">
                    <a:lumMod val="95000"/>
                    <a:lumOff val="5000"/>
                  </a:schemeClr>
                </a:solidFill>
              </a:rPr>
              <a:t>      specified on the license, before obtaining the required approval of the Commissioner.</a:t>
            </a:r>
          </a:p>
          <a:p>
            <a:pPr marL="285750" indent="-285750">
              <a:buFont typeface="Arial" panose="020B0604020202020204" pitchFamily="34" charset="0"/>
              <a:buChar char="•"/>
            </a:pPr>
            <a:r>
              <a:rPr lang="en-US" dirty="0" smtClean="0">
                <a:solidFill>
                  <a:schemeClr val="bg1">
                    <a:lumMod val="95000"/>
                    <a:lumOff val="5000"/>
                  </a:schemeClr>
                </a:solidFill>
              </a:rPr>
              <a:t>Be convicted of, or entered or agreed to enter a plea of guilty or nolo contendere to, a felony in a domestic, foreign, or military court within the seven years immediately preceding the date of the application, or at any time if such felony involved an act of fraud, dishonesty, or a breach of trust, moral turpitude, or money laundering.</a:t>
            </a:r>
          </a:p>
          <a:p>
            <a:pPr marL="285750" indent="-285750">
              <a:buFont typeface="Arial" panose="020B0604020202020204" pitchFamily="34" charset="0"/>
              <a:buChar char="•"/>
            </a:pPr>
            <a:r>
              <a:rPr lang="en-US" dirty="0" smtClean="0">
                <a:solidFill>
                  <a:schemeClr val="bg1">
                    <a:lumMod val="95000"/>
                    <a:lumOff val="5000"/>
                  </a:schemeClr>
                </a:solidFill>
              </a:rPr>
              <a:t>Employ a control person at a time when the mortgage servicer knew or, in light of all the surrounding facts and circumstances, reasonably should have known that the control person:</a:t>
            </a:r>
          </a:p>
          <a:p>
            <a:pPr marL="742950" lvl="1" indent="-285750">
              <a:buFont typeface="Courier New" panose="02070309020205020404" pitchFamily="49" charset="0"/>
              <a:buChar char="o"/>
            </a:pPr>
            <a:r>
              <a:rPr lang="en-US" sz="1600" dirty="0" smtClean="0">
                <a:solidFill>
                  <a:schemeClr val="bg1">
                    <a:lumMod val="95000"/>
                    <a:lumOff val="5000"/>
                  </a:schemeClr>
                </a:solidFill>
              </a:rPr>
              <a:t>Had been convicted of, or entered or agreed to enter a plea of guilty or nolo contendere to, a felony in a domestic, foreign, or military court within the seven years immediately preceding the date of the application, or at any time if such felony involved an act of fraud, dishonesty, or a breach of trust, moral turpitude, or money laundering; or</a:t>
            </a:r>
          </a:p>
          <a:p>
            <a:pPr marL="742950" lvl="1" indent="-285750">
              <a:buFont typeface="Courier New" panose="02070309020205020404" pitchFamily="49" charset="0"/>
              <a:buChar char="o"/>
            </a:pPr>
            <a:r>
              <a:rPr lang="en-US" sz="1600" dirty="0" smtClean="0">
                <a:solidFill>
                  <a:schemeClr val="bg1">
                    <a:lumMod val="95000"/>
                    <a:lumOff val="5000"/>
                  </a:schemeClr>
                </a:solidFill>
              </a:rPr>
              <a:t>Had a license or registration as a mortgage agent, mortgage broker, mortgage banker, or mortgage servicer revoked in this State or any other jurisdiction or had a financial services license or registration revoked within the immediately preceding ten years.</a:t>
            </a:r>
          </a:p>
          <a:p>
            <a:pPr marL="742950" lvl="1" indent="-285750">
              <a:buFont typeface="Courier New" panose="02070309020205020404" pitchFamily="49" charset="0"/>
              <a:buChar char="o"/>
            </a:pPr>
            <a:r>
              <a:rPr lang="en-US" sz="1600" dirty="0" smtClean="0">
                <a:solidFill>
                  <a:schemeClr val="bg1">
                    <a:lumMod val="95000"/>
                    <a:lumOff val="5000"/>
                  </a:schemeClr>
                </a:solidFill>
              </a:rPr>
              <a:t>Instruct, encourage, or aid another licensee or person in the commission of an act that is a violation of NRS 645F or the Nevada Mortgage Servicer Regulations (NAC 645F), whether or not the licensee or person commits the act.</a:t>
            </a:r>
          </a:p>
          <a:p>
            <a:pPr marL="742950" lvl="1" indent="-285750">
              <a:buFont typeface="Courier New" panose="02070309020205020404" pitchFamily="49" charset="0"/>
              <a:buChar char="o"/>
            </a:pPr>
            <a:r>
              <a:rPr lang="en-US" sz="1600" dirty="0" smtClean="0">
                <a:solidFill>
                  <a:schemeClr val="bg1">
                    <a:lumMod val="95000"/>
                    <a:lumOff val="5000"/>
                  </a:schemeClr>
                </a:solidFill>
              </a:rPr>
              <a:t>Engage in, or offer to engage in or otherwise hold himself or herself as being able to provide or conduct the activity of a mortgage broker, mortgage banker, mortgage agent, or covered service provider unless properly licensed under chapter 645B, 645E, or 645F of NRS as applicable.</a:t>
            </a:r>
          </a:p>
          <a:p>
            <a:r>
              <a:rPr lang="en-US" sz="1000" b="1" dirty="0" smtClean="0">
                <a:solidFill>
                  <a:srgbClr val="7030A0"/>
                </a:solidFill>
              </a:rPr>
              <a:t>(§41)</a:t>
            </a:r>
          </a:p>
        </p:txBody>
      </p:sp>
    </p:spTree>
    <p:extLst>
      <p:ext uri="{BB962C8B-B14F-4D97-AF65-F5344CB8AC3E}">
        <p14:creationId xmlns:p14="http://schemas.microsoft.com/office/powerpoint/2010/main" val="201529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100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2" presetClass="entr" presetSubtype="4" fill="hold" nodeType="after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 calcmode="lin" valueType="num">
                                      <p:cBhvr additive="base">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2" presetClass="entr" presetSubtype="4" fill="hold" nodeType="after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5">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bg1"/>
                </a:solidFill>
              </a:rPr>
              <a:t>Complaints</a:t>
            </a:r>
          </a:p>
        </p:txBody>
      </p:sp>
      <p:sp>
        <p:nvSpPr>
          <p:cNvPr id="4" name="TextBox 3"/>
          <p:cNvSpPr txBox="1"/>
          <p:nvPr/>
        </p:nvSpPr>
        <p:spPr>
          <a:xfrm>
            <a:off x="716280" y="1242646"/>
            <a:ext cx="6635261" cy="5078313"/>
          </a:xfrm>
          <a:prstGeom prst="rect">
            <a:avLst/>
          </a:prstGeom>
          <a:noFill/>
          <a:ln w="25400">
            <a:solidFill>
              <a:schemeClr val="accent5">
                <a:lumMod val="50000"/>
              </a:schemeClr>
            </a:solidFill>
          </a:ln>
        </p:spPr>
        <p:txBody>
          <a:bodyPr wrap="square" rtlCol="0">
            <a:spAutoFit/>
          </a:bodyPr>
          <a:lstStyle/>
          <a:p>
            <a:r>
              <a:rPr lang="en-US" dirty="0" smtClean="0">
                <a:solidFill>
                  <a:schemeClr val="bg1">
                    <a:lumMod val="95000"/>
                    <a:lumOff val="5000"/>
                  </a:schemeClr>
                </a:solidFill>
              </a:rPr>
              <a:t>Any person may file a complaint with the Commissioner alleging that another person has violated any provision of chapter 645F of NRS, the Nevada Mortgage Servicer Regulations (NAC 645F), or any order of the Commissioner.  If the complaint is made by the Commissioner, he or she must designate one or more employees of the Division to act as the person filing the complaint. </a:t>
            </a:r>
            <a:r>
              <a:rPr lang="en-US" sz="1000" b="1" dirty="0" smtClean="0">
                <a:solidFill>
                  <a:srgbClr val="7030A0"/>
                </a:solidFill>
              </a:rPr>
              <a:t>(§46)</a:t>
            </a:r>
            <a:endParaRPr lang="en-US" b="1" dirty="0" smtClean="0">
              <a:solidFill>
                <a:srgbClr val="7030A0"/>
              </a:solidFill>
            </a:endParaRPr>
          </a:p>
          <a:p>
            <a:endParaRPr lang="en-US" dirty="0">
              <a:solidFill>
                <a:schemeClr val="bg1">
                  <a:lumMod val="95000"/>
                  <a:lumOff val="5000"/>
                </a:schemeClr>
              </a:solidFill>
            </a:endParaRPr>
          </a:p>
          <a:p>
            <a:r>
              <a:rPr lang="en-US" b="1" dirty="0" smtClean="0">
                <a:solidFill>
                  <a:schemeClr val="bg1">
                    <a:lumMod val="95000"/>
                    <a:lumOff val="5000"/>
                  </a:schemeClr>
                </a:solidFill>
              </a:rPr>
              <a:t>A complaint filed must</a:t>
            </a:r>
            <a:r>
              <a:rPr lang="en-US" dirty="0" smtClean="0">
                <a:solidFill>
                  <a:schemeClr val="bg1">
                    <a:lumMod val="95000"/>
                    <a:lumOff val="5000"/>
                  </a:schemeClr>
                </a:solidFill>
              </a:rPr>
              <a:t>:</a:t>
            </a:r>
          </a:p>
          <a:p>
            <a:pPr marL="285750" indent="-285750">
              <a:buFont typeface="Arial" panose="020B0604020202020204" pitchFamily="34" charset="0"/>
              <a:buChar char="•"/>
            </a:pPr>
            <a:r>
              <a:rPr lang="en-US" dirty="0" smtClean="0">
                <a:solidFill>
                  <a:schemeClr val="bg1">
                    <a:lumMod val="95000"/>
                    <a:lumOff val="5000"/>
                  </a:schemeClr>
                </a:solidFill>
              </a:rPr>
              <a:t>Be in writing,</a:t>
            </a:r>
          </a:p>
          <a:p>
            <a:pPr marL="285750" indent="-285750">
              <a:buFont typeface="Arial" panose="020B0604020202020204" pitchFamily="34" charset="0"/>
              <a:buChar char="•"/>
            </a:pPr>
            <a:r>
              <a:rPr lang="en-US" dirty="0" smtClean="0">
                <a:solidFill>
                  <a:schemeClr val="bg1">
                    <a:lumMod val="95000"/>
                    <a:lumOff val="5000"/>
                  </a:schemeClr>
                </a:solidFill>
              </a:rPr>
              <a:t>Be signed by the person filing the complaint or the designee of the person filing the complaint,</a:t>
            </a:r>
          </a:p>
          <a:p>
            <a:pPr marL="285750" indent="-285750">
              <a:buFont typeface="Arial" panose="020B0604020202020204" pitchFamily="34" charset="0"/>
              <a:buChar char="•"/>
            </a:pPr>
            <a:r>
              <a:rPr lang="en-US" dirty="0" smtClean="0">
                <a:solidFill>
                  <a:schemeClr val="bg1">
                    <a:lumMod val="95000"/>
                    <a:lumOff val="5000"/>
                  </a:schemeClr>
                </a:solidFill>
              </a:rPr>
              <a:t>Contain an address and a telephone number for the person filing the complaint or the designee of the person filing the complaint,</a:t>
            </a:r>
          </a:p>
          <a:p>
            <a:pPr marL="285750" indent="-285750">
              <a:buFont typeface="Arial" panose="020B0604020202020204" pitchFamily="34" charset="0"/>
              <a:buChar char="•"/>
            </a:pPr>
            <a:r>
              <a:rPr lang="en-US" dirty="0" smtClean="0">
                <a:solidFill>
                  <a:schemeClr val="bg1">
                    <a:lumMod val="95000"/>
                    <a:lumOff val="5000"/>
                  </a:schemeClr>
                </a:solidFill>
              </a:rPr>
              <a:t>Describe the nature of the alleged violation in as much detail as possible,</a:t>
            </a:r>
          </a:p>
          <a:p>
            <a:pPr marL="285750" indent="-285750">
              <a:buFont typeface="Arial" panose="020B0604020202020204" pitchFamily="34" charset="0"/>
              <a:buChar char="•"/>
            </a:pPr>
            <a:r>
              <a:rPr lang="en-US" dirty="0" smtClean="0">
                <a:solidFill>
                  <a:schemeClr val="bg1">
                    <a:lumMod val="95000"/>
                    <a:lumOff val="5000"/>
                  </a:schemeClr>
                </a:solidFill>
              </a:rPr>
              <a:t>Include as exhibits copies of all documentation supporting the complaint, and</a:t>
            </a:r>
          </a:p>
          <a:p>
            <a:pPr marL="285750" indent="-285750">
              <a:buFont typeface="Arial" panose="020B0604020202020204" pitchFamily="34" charset="0"/>
              <a:buChar char="•"/>
            </a:pPr>
            <a:r>
              <a:rPr lang="en-US" dirty="0" smtClean="0">
                <a:solidFill>
                  <a:schemeClr val="bg1">
                    <a:lumMod val="95000"/>
                    <a:lumOff val="5000"/>
                  </a:schemeClr>
                </a:solidFill>
              </a:rPr>
              <a:t>Include any other information or supporting materials required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8970" y="2455394"/>
            <a:ext cx="3924283" cy="2652815"/>
          </a:xfrm>
          <a:prstGeom prst="rect">
            <a:avLst/>
          </a:prstGeom>
        </p:spPr>
      </p:pic>
    </p:spTree>
    <p:extLst>
      <p:ext uri="{BB962C8B-B14F-4D97-AF65-F5344CB8AC3E}">
        <p14:creationId xmlns:p14="http://schemas.microsoft.com/office/powerpoint/2010/main" val="126344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Investigations</a:t>
            </a:r>
          </a:p>
        </p:txBody>
      </p:sp>
      <p:sp>
        <p:nvSpPr>
          <p:cNvPr id="3" name="TextBox 2"/>
          <p:cNvSpPr txBox="1"/>
          <p:nvPr/>
        </p:nvSpPr>
        <p:spPr>
          <a:xfrm>
            <a:off x="351692" y="1312985"/>
            <a:ext cx="11582400" cy="1631216"/>
          </a:xfrm>
          <a:prstGeom prst="rect">
            <a:avLst/>
          </a:prstGeom>
          <a:noFill/>
        </p:spPr>
        <p:txBody>
          <a:bodyPr wrap="square" rtlCol="0">
            <a:spAutoFit/>
          </a:bodyPr>
          <a:lstStyle/>
          <a:p>
            <a:r>
              <a:rPr lang="en-US" sz="2000" dirty="0" smtClean="0">
                <a:solidFill>
                  <a:schemeClr val="bg1">
                    <a:lumMod val="95000"/>
                    <a:lumOff val="5000"/>
                  </a:schemeClr>
                </a:solidFill>
              </a:rPr>
              <a:t>If the Commissioner conducts an investigation of a complaint, the Commissioner will determine from the investigation whether there is reasonable cause to believe that the person committed the alleged violation.  If the Commissioner then determines that there is reasonable cause to believe that the person committed the alleged violation, the Commissioner may take any disciplinary action authorized by NRS 645F and the Nevada Mortgage Servicer Regulations (NAC 645F). </a:t>
            </a:r>
            <a:r>
              <a:rPr lang="en-US" dirty="0" smtClean="0">
                <a:solidFill>
                  <a:schemeClr val="bg1">
                    <a:lumMod val="95000"/>
                    <a:lumOff val="5000"/>
                  </a:schemeClr>
                </a:solidFill>
              </a:rPr>
              <a:t> </a:t>
            </a:r>
            <a:r>
              <a:rPr lang="en-US" sz="1000" b="1" dirty="0" smtClean="0">
                <a:solidFill>
                  <a:srgbClr val="7030A0"/>
                </a:solidFill>
              </a:rPr>
              <a:t>(§47)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938" y="3216103"/>
            <a:ext cx="5337908" cy="2668954"/>
          </a:xfrm>
          <a:prstGeom prst="rect">
            <a:avLst/>
          </a:prstGeom>
          <a:ln w="25400">
            <a:solidFill>
              <a:schemeClr val="accent5">
                <a:lumMod val="50000"/>
              </a:schemeClr>
            </a:solidFill>
          </a:ln>
        </p:spPr>
      </p:pic>
    </p:spTree>
    <p:extLst>
      <p:ext uri="{BB962C8B-B14F-4D97-AF65-F5344CB8AC3E}">
        <p14:creationId xmlns:p14="http://schemas.microsoft.com/office/powerpoint/2010/main" val="556380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7589" y="794861"/>
            <a:ext cx="11664461" cy="5416868"/>
          </a:xfrm>
          <a:prstGeom prst="rect">
            <a:avLst/>
          </a:prstGeom>
          <a:noFill/>
          <a:ln w="25400">
            <a:solidFill>
              <a:schemeClr val="accent5">
                <a:lumMod val="50000"/>
              </a:schemeClr>
            </a:solidFill>
          </a:ln>
        </p:spPr>
        <p:txBody>
          <a:bodyPr wrap="square" rtlCol="0">
            <a:spAutoFit/>
          </a:bodyPr>
          <a:lstStyle/>
          <a:p>
            <a:endParaRPr lang="en-US" sz="2000" dirty="0" smtClean="0">
              <a:solidFill>
                <a:schemeClr val="bg1">
                  <a:lumMod val="95000"/>
                  <a:lumOff val="5000"/>
                </a:schemeClr>
              </a:solidFill>
            </a:endParaRPr>
          </a:p>
          <a:p>
            <a:endParaRPr lang="en-US" sz="2000" dirty="0">
              <a:solidFill>
                <a:schemeClr val="bg1">
                  <a:lumMod val="95000"/>
                  <a:lumOff val="5000"/>
                </a:schemeClr>
              </a:solidFill>
            </a:endParaRPr>
          </a:p>
          <a:p>
            <a:r>
              <a:rPr lang="en-US" sz="2000" dirty="0" smtClean="0">
                <a:solidFill>
                  <a:schemeClr val="bg1">
                    <a:lumMod val="95000"/>
                    <a:lumOff val="5000"/>
                  </a:schemeClr>
                </a:solidFill>
              </a:rPr>
              <a:t>If the Commissioner finds that an applicant, licensee, or mortgage servicer has violated, or directly or indirectly counseled, aided, or abetted in a violation of chapter 645F of NRS or the Nevada Mortgage Servicer Regulations (NAC 645F), the Commissioner may take any of the following actions, either singly or in any combination:</a:t>
            </a:r>
            <a:r>
              <a:rPr lang="en-US" dirty="0" smtClean="0">
                <a:solidFill>
                  <a:schemeClr val="bg1">
                    <a:lumMod val="95000"/>
                    <a:lumOff val="5000"/>
                  </a:schemeClr>
                </a:solidFill>
              </a:rPr>
              <a:t>  </a:t>
            </a:r>
            <a:r>
              <a:rPr lang="en-US" sz="1000" b="1" dirty="0" smtClean="0">
                <a:solidFill>
                  <a:srgbClr val="7030A0"/>
                </a:solidFill>
              </a:rPr>
              <a:t>(§48)</a:t>
            </a:r>
          </a:p>
          <a:p>
            <a:endParaRPr lang="en-US" sz="1000" dirty="0" smtClean="0">
              <a:solidFill>
                <a:schemeClr val="bg1">
                  <a:lumMod val="95000"/>
                  <a:lumOff val="5000"/>
                </a:schemeClr>
              </a:solidFill>
            </a:endParaRPr>
          </a:p>
          <a:p>
            <a:pPr marL="285750" indent="-285750">
              <a:buFont typeface="Wingdings" panose="05000000000000000000" pitchFamily="2" charset="2"/>
              <a:buChar char="Ø"/>
            </a:pPr>
            <a:r>
              <a:rPr lang="en-US" dirty="0" smtClean="0">
                <a:solidFill>
                  <a:schemeClr val="bg1">
                    <a:lumMod val="95000"/>
                    <a:lumOff val="5000"/>
                  </a:schemeClr>
                </a:solidFill>
              </a:rPr>
              <a:t>Refuse to issue or renew an applicant’s application for a license or renewal of a license</a:t>
            </a:r>
          </a:p>
          <a:p>
            <a:pPr marL="285750" indent="-285750">
              <a:buFont typeface="Wingdings" panose="05000000000000000000" pitchFamily="2" charset="2"/>
              <a:buChar char="Ø"/>
            </a:pPr>
            <a:r>
              <a:rPr lang="en-US" dirty="0" smtClean="0">
                <a:solidFill>
                  <a:schemeClr val="bg1">
                    <a:lumMod val="95000"/>
                    <a:lumOff val="5000"/>
                  </a:schemeClr>
                </a:solidFill>
              </a:rPr>
              <a:t>Assess an administrative fine against the applicant of not more than $25,000 for each violation, whether or not the applicant is issued a license</a:t>
            </a:r>
          </a:p>
          <a:p>
            <a:pPr marL="285750" indent="-285750">
              <a:buFont typeface="Wingdings" panose="05000000000000000000" pitchFamily="2" charset="2"/>
              <a:buChar char="Ø"/>
            </a:pPr>
            <a:r>
              <a:rPr lang="en-US" dirty="0" smtClean="0">
                <a:solidFill>
                  <a:schemeClr val="bg1">
                    <a:lumMod val="95000"/>
                    <a:lumOff val="5000"/>
                  </a:schemeClr>
                </a:solidFill>
              </a:rPr>
              <a:t>Assess an administrative fine against a mortgage servicer or a control person of not more than $25,000 for each violation, or not more than $50,000 for each violation if the violation involved activity requiring licensure pursuant to NRS 645F and the Nevada Mortgage Servicer Regulations (NAC 645F) at a time when the person did not hold a license</a:t>
            </a:r>
          </a:p>
          <a:p>
            <a:pPr marL="285750" indent="-285750">
              <a:buFont typeface="Wingdings" panose="05000000000000000000" pitchFamily="2" charset="2"/>
              <a:buChar char="Ø"/>
            </a:pPr>
            <a:r>
              <a:rPr lang="en-US" dirty="0" smtClean="0">
                <a:solidFill>
                  <a:schemeClr val="bg1">
                    <a:lumMod val="95000"/>
                    <a:lumOff val="5000"/>
                  </a:schemeClr>
                </a:solidFill>
              </a:rPr>
              <a:t>Place conditions upon, suspend, or revoke a license</a:t>
            </a:r>
          </a:p>
          <a:p>
            <a:pPr marL="285750" indent="-285750">
              <a:buFont typeface="Wingdings" panose="05000000000000000000" pitchFamily="2" charset="2"/>
              <a:buChar char="Ø"/>
            </a:pPr>
            <a:r>
              <a:rPr lang="en-US" dirty="0" smtClean="0">
                <a:solidFill>
                  <a:schemeClr val="bg1">
                    <a:lumMod val="95000"/>
                    <a:lumOff val="5000"/>
                  </a:schemeClr>
                </a:solidFill>
              </a:rPr>
              <a:t>Require a mortgage servicer or control person of a mortgage servicer to make restitution to each person injured if the Commissioner finds that the violation resulted in an injury to one or more persons</a:t>
            </a:r>
          </a:p>
          <a:p>
            <a:pPr marL="285750" indent="-285750">
              <a:buFont typeface="Wingdings" panose="05000000000000000000" pitchFamily="2" charset="2"/>
              <a:buChar char="Ø"/>
            </a:pPr>
            <a:r>
              <a:rPr lang="en-US" dirty="0" smtClean="0">
                <a:solidFill>
                  <a:schemeClr val="bg1">
                    <a:lumMod val="95000"/>
                    <a:lumOff val="5000"/>
                  </a:schemeClr>
                </a:solidFill>
              </a:rPr>
              <a:t>An order issued or administrative fine assessed under the Nevada Mortgage Servicer Regulations (NAC 645F) may be enforced or sued for and recovered by and in the name of the Commissioner and may be collected and enforced by summary proceedings by the Attorney General</a:t>
            </a:r>
          </a:p>
        </p:txBody>
      </p:sp>
      <p:sp>
        <p:nvSpPr>
          <p:cNvPr id="2" name="TextBox 1"/>
          <p:cNvSpPr txBox="1"/>
          <p:nvPr/>
        </p:nvSpPr>
        <p:spPr>
          <a:xfrm>
            <a:off x="716280" y="548640"/>
            <a:ext cx="10927080" cy="492443"/>
          </a:xfrm>
          <a:prstGeom prst="rect">
            <a:avLst/>
          </a:prstGeom>
          <a:solidFill>
            <a:schemeClr val="tx1">
              <a:lumMod val="95000"/>
            </a:schemeClr>
          </a:solidFill>
          <a:ln w="25400">
            <a:solidFill>
              <a:schemeClr val="accent5">
                <a:lumMod val="75000"/>
              </a:schemeClr>
            </a:solidFill>
          </a:ln>
        </p:spPr>
        <p:txBody>
          <a:bodyPr wrap="square" rtlCol="0">
            <a:spAutoFit/>
          </a:bodyPr>
          <a:lstStyle/>
          <a:p>
            <a:pPr algn="ctr"/>
            <a:r>
              <a:rPr lang="en-US" sz="2600" dirty="0" smtClean="0">
                <a:solidFill>
                  <a:schemeClr val="accent5">
                    <a:lumMod val="50000"/>
                  </a:schemeClr>
                </a:solidFill>
              </a:rPr>
              <a:t>Disciplinary Action</a:t>
            </a:r>
            <a:endParaRPr lang="en-US" sz="1600" dirty="0" smtClean="0">
              <a:solidFill>
                <a:schemeClr val="accent5">
                  <a:lumMod val="50000"/>
                </a:schemeClr>
              </a:solidFill>
            </a:endParaRPr>
          </a:p>
        </p:txBody>
      </p:sp>
    </p:spTree>
    <p:extLst>
      <p:ext uri="{BB962C8B-B14F-4D97-AF65-F5344CB8AC3E}">
        <p14:creationId xmlns:p14="http://schemas.microsoft.com/office/powerpoint/2010/main" val="360915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additive="base">
                                        <p:cTn id="22"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 calcmode="lin" valueType="num">
                                      <p:cBhvr additive="base">
                                        <p:cTn id="32"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48640"/>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bg2">
                    <a:lumMod val="75000"/>
                  </a:schemeClr>
                </a:solidFill>
              </a:rPr>
              <a:t>Self-Reporting</a:t>
            </a:r>
          </a:p>
        </p:txBody>
      </p:sp>
      <p:sp>
        <p:nvSpPr>
          <p:cNvPr id="3" name="TextBox 2"/>
          <p:cNvSpPr txBox="1"/>
          <p:nvPr/>
        </p:nvSpPr>
        <p:spPr>
          <a:xfrm>
            <a:off x="281354" y="1164193"/>
            <a:ext cx="11687908" cy="1292662"/>
          </a:xfrm>
          <a:prstGeom prst="rect">
            <a:avLst/>
          </a:prstGeom>
          <a:noFill/>
        </p:spPr>
        <p:txBody>
          <a:bodyPr wrap="square" rtlCol="0">
            <a:spAutoFit/>
          </a:bodyPr>
          <a:lstStyle/>
          <a:p>
            <a:r>
              <a:rPr lang="en-US" b="1" dirty="0" smtClean="0">
                <a:solidFill>
                  <a:schemeClr val="bg1">
                    <a:lumMod val="95000"/>
                    <a:lumOff val="5000"/>
                  </a:schemeClr>
                </a:solidFill>
              </a:rPr>
              <a:t>A mortgage servicer shall file a report to the Commissioner within ten days after </a:t>
            </a:r>
          </a:p>
          <a:p>
            <a:pPr marL="285750" indent="-285750">
              <a:buFont typeface="Wingdings" panose="05000000000000000000" pitchFamily="2" charset="2"/>
              <a:buChar char="ü"/>
            </a:pPr>
            <a:r>
              <a:rPr lang="en-US" sz="1600" dirty="0" smtClean="0">
                <a:solidFill>
                  <a:schemeClr val="bg1">
                    <a:lumMod val="95000"/>
                    <a:lumOff val="5000"/>
                  </a:schemeClr>
                </a:solidFill>
              </a:rPr>
              <a:t>any disciplinary or enforcement action, denial of an application for a license or registration, settlement agreement, or other similar action involving the mortgage servicer and another state or federal regulator.</a:t>
            </a:r>
          </a:p>
          <a:p>
            <a:pPr marL="285750" indent="-285750">
              <a:buFont typeface="Wingdings" panose="05000000000000000000" pitchFamily="2" charset="2"/>
              <a:buChar char="ü"/>
            </a:pPr>
            <a:r>
              <a:rPr lang="en-US" sz="1600" dirty="0" smtClean="0">
                <a:solidFill>
                  <a:schemeClr val="bg1">
                    <a:lumMod val="95000"/>
                    <a:lumOff val="5000"/>
                  </a:schemeClr>
                </a:solidFill>
              </a:rPr>
              <a:t>any bankruptcy petitions filed by or against the mortgage servicer.</a:t>
            </a:r>
          </a:p>
          <a:p>
            <a:r>
              <a:rPr lang="en-US" sz="1000" b="1" dirty="0">
                <a:solidFill>
                  <a:srgbClr val="7030A0"/>
                </a:solidFill>
              </a:rPr>
              <a:t>(</a:t>
            </a:r>
            <a:r>
              <a:rPr lang="en-US" sz="1000" b="1" dirty="0" smtClean="0">
                <a:solidFill>
                  <a:srgbClr val="7030A0"/>
                </a:solidFill>
              </a:rPr>
              <a:t>§42)</a:t>
            </a:r>
            <a:endParaRPr lang="en-US" sz="1000" b="1" dirty="0">
              <a:solidFill>
                <a:srgbClr val="7030A0"/>
              </a:solidFill>
            </a:endParaRPr>
          </a:p>
        </p:txBody>
      </p:sp>
      <p:sp>
        <p:nvSpPr>
          <p:cNvPr id="4" name="TextBox 3"/>
          <p:cNvSpPr txBox="1"/>
          <p:nvPr/>
        </p:nvSpPr>
        <p:spPr>
          <a:xfrm>
            <a:off x="716280" y="2863769"/>
            <a:ext cx="10927080" cy="584775"/>
          </a:xfrm>
          <a:prstGeom prst="rect">
            <a:avLst/>
          </a:prstGeom>
          <a:solidFill>
            <a:schemeClr val="tx1"/>
          </a:solidFill>
          <a:ln w="38100">
            <a:solidFill>
              <a:schemeClr val="accent5">
                <a:lumMod val="75000"/>
              </a:schemeClr>
            </a:solidFill>
          </a:ln>
        </p:spPr>
        <p:txBody>
          <a:bodyPr wrap="square" rtlCol="0">
            <a:spAutoFit/>
          </a:bodyPr>
          <a:lstStyle/>
          <a:p>
            <a:pPr algn="ctr"/>
            <a:r>
              <a:rPr lang="en-US" sz="3200" dirty="0" smtClean="0">
                <a:solidFill>
                  <a:schemeClr val="bg2">
                    <a:lumMod val="75000"/>
                  </a:schemeClr>
                </a:solidFill>
              </a:rPr>
              <a:t>Surrendering a License</a:t>
            </a:r>
          </a:p>
        </p:txBody>
      </p:sp>
      <p:sp>
        <p:nvSpPr>
          <p:cNvPr id="5" name="TextBox 4"/>
          <p:cNvSpPr txBox="1"/>
          <p:nvPr/>
        </p:nvSpPr>
        <p:spPr>
          <a:xfrm>
            <a:off x="281354" y="3587786"/>
            <a:ext cx="11687908" cy="2923877"/>
          </a:xfrm>
          <a:prstGeom prst="rect">
            <a:avLst/>
          </a:prstGeom>
          <a:noFill/>
        </p:spPr>
        <p:txBody>
          <a:bodyPr wrap="square" rtlCol="0">
            <a:spAutoFit/>
          </a:bodyPr>
          <a:lstStyle/>
          <a:p>
            <a:r>
              <a:rPr lang="en-US" dirty="0" smtClean="0">
                <a:solidFill>
                  <a:schemeClr val="bg1">
                    <a:lumMod val="95000"/>
                    <a:lumOff val="5000"/>
                  </a:schemeClr>
                </a:solidFill>
              </a:rPr>
              <a:t>A licensee may surrender a license by delivering to the Commissioner the original license, if applicable, with written notice that the licensee surrenders the license.</a:t>
            </a:r>
          </a:p>
          <a:p>
            <a:endParaRPr lang="en-US" sz="800" dirty="0" smtClean="0">
              <a:solidFill>
                <a:schemeClr val="bg1">
                  <a:lumMod val="95000"/>
                  <a:lumOff val="5000"/>
                </a:schemeClr>
              </a:solidFill>
            </a:endParaRPr>
          </a:p>
          <a:p>
            <a:r>
              <a:rPr lang="en-US" dirty="0" smtClean="0">
                <a:solidFill>
                  <a:schemeClr val="bg1">
                    <a:lumMod val="95000"/>
                    <a:lumOff val="5000"/>
                  </a:schemeClr>
                </a:solidFill>
              </a:rPr>
              <a:t>A licensee whose original license has been destroyed or lost may comply with this section by submitting to the Commissioner a notarized affidavit of the loss accompanied by written notice that the licensee surrenders the license.</a:t>
            </a:r>
          </a:p>
          <a:p>
            <a:endParaRPr lang="en-US" sz="800" dirty="0">
              <a:solidFill>
                <a:schemeClr val="bg1">
                  <a:lumMod val="95000"/>
                  <a:lumOff val="5000"/>
                </a:schemeClr>
              </a:solidFill>
            </a:endParaRPr>
          </a:p>
          <a:p>
            <a:r>
              <a:rPr lang="en-US" dirty="0" smtClean="0">
                <a:solidFill>
                  <a:schemeClr val="bg1">
                    <a:lumMod val="95000"/>
                    <a:lumOff val="5000"/>
                  </a:schemeClr>
                </a:solidFill>
              </a:rPr>
              <a:t>A licensee may not surrender a license or close his or her principal office until:</a:t>
            </a:r>
          </a:p>
          <a:p>
            <a:pPr marL="285750" indent="-285750">
              <a:buFont typeface="Arial" panose="020B0604020202020204" pitchFamily="34" charset="0"/>
              <a:buChar char="•"/>
            </a:pPr>
            <a:r>
              <a:rPr lang="en-US" sz="1600" dirty="0" smtClean="0">
                <a:solidFill>
                  <a:schemeClr val="bg1">
                    <a:lumMod val="95000"/>
                    <a:lumOff val="5000"/>
                  </a:schemeClr>
                </a:solidFill>
              </a:rPr>
              <a:t>The licensee has returned his or her original license or licenses; and</a:t>
            </a:r>
          </a:p>
          <a:p>
            <a:pPr marL="285750" indent="-285750">
              <a:buFont typeface="Arial" panose="020B0604020202020204" pitchFamily="34" charset="0"/>
              <a:buChar char="•"/>
            </a:pPr>
            <a:r>
              <a:rPr lang="en-US" sz="1600" dirty="0" smtClean="0">
                <a:solidFill>
                  <a:schemeClr val="bg1">
                    <a:lumMod val="95000"/>
                    <a:lumOff val="5000"/>
                  </a:schemeClr>
                </a:solidFill>
              </a:rPr>
              <a:t>The Commissioner has approved the closure.</a:t>
            </a:r>
          </a:p>
          <a:p>
            <a:r>
              <a:rPr lang="en-US" sz="1000" b="1" dirty="0" smtClean="0">
                <a:solidFill>
                  <a:srgbClr val="7030A0"/>
                </a:solidFill>
              </a:rPr>
              <a:t>(§43)</a:t>
            </a:r>
          </a:p>
          <a:p>
            <a:pPr algn="ctr"/>
            <a:r>
              <a:rPr lang="en-US" b="1" dirty="0" smtClean="0">
                <a:solidFill>
                  <a:schemeClr val="bg1">
                    <a:lumMod val="95000"/>
                    <a:lumOff val="5000"/>
                  </a:schemeClr>
                </a:solidFill>
              </a:rPr>
              <a:t>The request for approval of the closure of the principal office of the licensee must be submitted using the Request for Approval to Close Office/Surrender License form which can be found on the Division’s website  www.mld.nv.gov </a:t>
            </a:r>
            <a:endParaRPr lang="en-US" b="1" dirty="0">
              <a:solidFill>
                <a:schemeClr val="bg1">
                  <a:lumMod val="95000"/>
                  <a:lumOff val="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2296" y="5057746"/>
            <a:ext cx="1156443" cy="721730"/>
          </a:xfrm>
          <a:prstGeom prst="rect">
            <a:avLst/>
          </a:prstGeom>
        </p:spPr>
      </p:pic>
    </p:spTree>
    <p:extLst>
      <p:ext uri="{BB962C8B-B14F-4D97-AF65-F5344CB8AC3E}">
        <p14:creationId xmlns:p14="http://schemas.microsoft.com/office/powerpoint/2010/main" val="358653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calcmode="lin" valueType="num">
                                      <p:cBhvr additive="base">
                                        <p:cTn id="16" dur="2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5">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 calcmode="lin" valueType="num">
                                      <p:cBhvr additive="base">
                                        <p:cTn id="20" dur="2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5">
                                            <p:txEl>
                                              <p:pRg st="4" end="4"/>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20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5">
                                            <p:txEl>
                                              <p:pRg st="5" end="5"/>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additive="base">
                                        <p:cTn id="28" dur="2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5">
                                            <p:txEl>
                                              <p:pRg st="6" end="6"/>
                                            </p:txEl>
                                          </p:spTgt>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20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2" fill="hold" nodeType="after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20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5">
                                            <p:txEl>
                                              <p:pRg st="8" end="8"/>
                                            </p:txEl>
                                          </p:spTgt>
                                        </p:tgtEl>
                                        <p:attrNameLst>
                                          <p:attrName>ppt_y</p:attrName>
                                        </p:attrNameLst>
                                      </p:cBhvr>
                                      <p:tavLst>
                                        <p:tav tm="0">
                                          <p:val>
                                            <p:strVal val="#ppt_y"/>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3046" y="562708"/>
            <a:ext cx="10996246" cy="3170099"/>
          </a:xfrm>
          <a:prstGeom prst="rect">
            <a:avLst/>
          </a:prstGeom>
          <a:noFill/>
        </p:spPr>
        <p:txBody>
          <a:bodyPr wrap="square" rtlCol="0">
            <a:spAutoFit/>
          </a:bodyPr>
          <a:lstStyle/>
          <a:p>
            <a:r>
              <a:rPr lang="en-US" sz="2000" b="1" dirty="0" smtClean="0">
                <a:solidFill>
                  <a:schemeClr val="bg1">
                    <a:lumMod val="95000"/>
                    <a:lumOff val="5000"/>
                  </a:schemeClr>
                </a:solidFill>
              </a:rPr>
              <a:t>Per NRS 645F.510, a person engaging in the business of a mortgage servicer or holding himself or herself out as a mortgage servicer in Nevada must be licensed as a mortgage servicer.</a:t>
            </a:r>
          </a:p>
          <a:p>
            <a:endParaRPr lang="en-US" sz="2000" b="1" dirty="0">
              <a:solidFill>
                <a:schemeClr val="bg1">
                  <a:lumMod val="95000"/>
                  <a:lumOff val="5000"/>
                </a:schemeClr>
              </a:solidFill>
            </a:endParaRPr>
          </a:p>
          <a:p>
            <a:r>
              <a:rPr lang="en-US" sz="2000" b="1" dirty="0" smtClean="0">
                <a:solidFill>
                  <a:schemeClr val="bg1">
                    <a:lumMod val="95000"/>
                    <a:lumOff val="5000"/>
                  </a:schemeClr>
                </a:solidFill>
              </a:rPr>
              <a:t>Existing law provides for the regulation of mortgage servicers by the Commissioner of Mortgage Lending and authorizes the Commissioner to adopt regulations establishing the requirements for the licensure and supervision of mortgage servicers in this State.</a:t>
            </a:r>
          </a:p>
          <a:p>
            <a:endParaRPr lang="en-US" sz="2000" b="1" dirty="0">
              <a:solidFill>
                <a:schemeClr val="bg1">
                  <a:lumMod val="95000"/>
                  <a:lumOff val="5000"/>
                </a:schemeClr>
              </a:solidFill>
            </a:endParaRPr>
          </a:p>
          <a:p>
            <a:r>
              <a:rPr lang="en-US" sz="2000" b="1" dirty="0" smtClean="0">
                <a:solidFill>
                  <a:schemeClr val="bg1">
                    <a:lumMod val="95000"/>
                    <a:lumOff val="5000"/>
                  </a:schemeClr>
                </a:solidFill>
              </a:rPr>
              <a:t>NAC 645F Adopted Regulation R120-15 relates to mortgage servicers and enacts the Nevada Mortgage Servicer Regulations.  It establishes the requirements and application procedures for licensure, establishes fees for application and licensure, and prescribes grounds for disciplinary action.</a:t>
            </a:r>
            <a:endParaRPr lang="en-US" sz="2000" b="1" dirty="0">
              <a:solidFill>
                <a:schemeClr val="bg1">
                  <a:lumMod val="95000"/>
                  <a:lumOff val="5000"/>
                </a:schemeClr>
              </a:solidFill>
            </a:endParaRPr>
          </a:p>
        </p:txBody>
      </p:sp>
      <p:sp>
        <p:nvSpPr>
          <p:cNvPr id="2" name="TextBox 1"/>
          <p:cNvSpPr txBox="1"/>
          <p:nvPr/>
        </p:nvSpPr>
        <p:spPr>
          <a:xfrm>
            <a:off x="345831" y="6166337"/>
            <a:ext cx="11570676" cy="461665"/>
          </a:xfrm>
          <a:prstGeom prst="rect">
            <a:avLst/>
          </a:prstGeom>
          <a:solidFill>
            <a:schemeClr val="accent3"/>
          </a:solidFill>
          <a:ln w="25400">
            <a:solidFill>
              <a:schemeClr val="accent5">
                <a:lumMod val="75000"/>
              </a:schemeClr>
            </a:solidFill>
          </a:ln>
        </p:spPr>
        <p:txBody>
          <a:bodyPr wrap="square" rtlCol="0">
            <a:spAutoFit/>
          </a:bodyPr>
          <a:lstStyle/>
          <a:p>
            <a:r>
              <a:rPr lang="en-US" sz="1200" dirty="0">
                <a:solidFill>
                  <a:schemeClr val="bg1">
                    <a:lumMod val="95000"/>
                    <a:lumOff val="5000"/>
                  </a:schemeClr>
                </a:solidFill>
              </a:rPr>
              <a:t>The </a:t>
            </a:r>
            <a:r>
              <a:rPr lang="en-US" sz="1200" dirty="0" smtClean="0">
                <a:solidFill>
                  <a:schemeClr val="bg1">
                    <a:lumMod val="95000"/>
                    <a:lumOff val="5000"/>
                  </a:schemeClr>
                </a:solidFill>
              </a:rPr>
              <a:t>information contained in this presentation is </a:t>
            </a:r>
            <a:r>
              <a:rPr lang="en-US" sz="1200" dirty="0">
                <a:solidFill>
                  <a:schemeClr val="bg1">
                    <a:lumMod val="95000"/>
                    <a:lumOff val="5000"/>
                  </a:schemeClr>
                </a:solidFill>
              </a:rPr>
              <a:t>current as </a:t>
            </a:r>
            <a:r>
              <a:rPr lang="en-US" sz="1200" dirty="0" smtClean="0">
                <a:solidFill>
                  <a:schemeClr val="bg1">
                    <a:lumMod val="95000"/>
                    <a:lumOff val="5000"/>
                  </a:schemeClr>
                </a:solidFill>
              </a:rPr>
              <a:t>of </a:t>
            </a:r>
            <a:r>
              <a:rPr lang="en-US" sz="1200" dirty="0" smtClean="0">
                <a:solidFill>
                  <a:schemeClr val="bg1">
                    <a:lumMod val="95000"/>
                    <a:lumOff val="5000"/>
                  </a:schemeClr>
                </a:solidFill>
              </a:rPr>
              <a:t>May </a:t>
            </a:r>
            <a:r>
              <a:rPr lang="en-US" sz="1200" dirty="0" smtClean="0">
                <a:solidFill>
                  <a:schemeClr val="bg1">
                    <a:lumMod val="95000"/>
                    <a:lumOff val="5000"/>
                  </a:schemeClr>
                </a:solidFill>
              </a:rPr>
              <a:t>2017. </a:t>
            </a:r>
            <a:r>
              <a:rPr lang="en-US" sz="1200" dirty="0">
                <a:solidFill>
                  <a:schemeClr val="bg1">
                    <a:lumMod val="95000"/>
                    <a:lumOff val="5000"/>
                  </a:schemeClr>
                </a:solidFill>
              </a:rPr>
              <a:t>This presentation does not represent legal interpretation, </a:t>
            </a:r>
            <a:r>
              <a:rPr lang="en-US" sz="1200" dirty="0" smtClean="0">
                <a:solidFill>
                  <a:schemeClr val="bg1">
                    <a:lumMod val="95000"/>
                    <a:lumOff val="5000"/>
                  </a:schemeClr>
                </a:solidFill>
              </a:rPr>
              <a:t>guidance, </a:t>
            </a:r>
            <a:r>
              <a:rPr lang="en-US" sz="1200" dirty="0">
                <a:solidFill>
                  <a:schemeClr val="bg1">
                    <a:lumMod val="95000"/>
                    <a:lumOff val="5000"/>
                  </a:schemeClr>
                </a:solidFill>
              </a:rPr>
              <a:t>or advice of the Division. While efforts have been made to ensure accuracy, only the </a:t>
            </a:r>
            <a:r>
              <a:rPr lang="en-US" sz="1200" dirty="0" smtClean="0">
                <a:solidFill>
                  <a:schemeClr val="bg1">
                    <a:lumMod val="95000"/>
                    <a:lumOff val="5000"/>
                  </a:schemeClr>
                </a:solidFill>
              </a:rPr>
              <a:t>law </a:t>
            </a:r>
            <a:r>
              <a:rPr lang="en-US" sz="1200" dirty="0">
                <a:solidFill>
                  <a:schemeClr val="bg1">
                    <a:lumMod val="95000"/>
                    <a:lumOff val="5000"/>
                  </a:schemeClr>
                </a:solidFill>
              </a:rPr>
              <a:t>and its Official Interpretations can provide complete and definitive information regarding requirements. </a:t>
            </a:r>
            <a:endParaRPr lang="es-US" sz="1200" dirty="0">
              <a:solidFill>
                <a:schemeClr val="bg1">
                  <a:lumMod val="95000"/>
                  <a:lumOff val="5000"/>
                </a:schemeClr>
              </a:solidFill>
            </a:endParaRPr>
          </a:p>
        </p:txBody>
      </p:sp>
    </p:spTree>
    <p:extLst>
      <p:ext uri="{BB962C8B-B14F-4D97-AF65-F5344CB8AC3E}">
        <p14:creationId xmlns:p14="http://schemas.microsoft.com/office/powerpoint/2010/main" val="318301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42535" y="1704570"/>
            <a:ext cx="3596419" cy="21054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pPr>
            <a:endParaRPr lang="en-US" altLang="en-US" sz="2000" dirty="0" smtClean="0"/>
          </a:p>
        </p:txBody>
      </p:sp>
      <p:sp>
        <p:nvSpPr>
          <p:cNvPr id="3" name="Slide Number Placeholder 5"/>
          <p:cNvSpPr>
            <a:spLocks noGrp="1"/>
          </p:cNvSpPr>
          <p:nvPr>
            <p:ph type="sldNum" sz="quarter" idx="12"/>
          </p:nvPr>
        </p:nvSpPr>
        <p:spPr>
          <a:xfrm>
            <a:off x="4714510" y="8111720"/>
            <a:ext cx="3123910" cy="486833"/>
          </a:xfrm>
          <a:noFill/>
        </p:spPr>
        <p:txBody>
          <a:bodyPr/>
          <a:lstStyle>
            <a:lvl1pPr algn="ctr">
              <a:defRPr>
                <a:solidFill>
                  <a:schemeClr val="tx1"/>
                </a:solidFill>
                <a:latin typeface="Times New Roman" panose="02020603050405020304" pitchFamily="18" charset="0"/>
              </a:defRPr>
            </a:lvl1pPr>
            <a:lvl2pPr marL="742950" indent="-285750" algn="ctr">
              <a:defRPr>
                <a:solidFill>
                  <a:schemeClr val="tx1"/>
                </a:solidFill>
                <a:latin typeface="Times New Roman" panose="02020603050405020304" pitchFamily="18" charset="0"/>
              </a:defRPr>
            </a:lvl2pPr>
            <a:lvl3pPr marL="1143000" indent="-228600" algn="ctr">
              <a:defRPr>
                <a:solidFill>
                  <a:schemeClr val="tx1"/>
                </a:solidFill>
                <a:latin typeface="Times New Roman" panose="02020603050405020304" pitchFamily="18" charset="0"/>
              </a:defRPr>
            </a:lvl3pPr>
            <a:lvl4pPr marL="1600200" indent="-228600" algn="ctr">
              <a:defRPr>
                <a:solidFill>
                  <a:schemeClr val="tx1"/>
                </a:solidFill>
                <a:latin typeface="Times New Roman" panose="02020603050405020304" pitchFamily="18" charset="0"/>
              </a:defRPr>
            </a:lvl4pPr>
            <a:lvl5pPr marL="2057400" indent="-228600" algn="ctr">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r"/>
            <a:fld id="{3BC0B28A-936E-4C69-A00B-B29D39536C08}" type="slidenum">
              <a:rPr lang="en-US" altLang="en-US">
                <a:latin typeface="Arial" panose="020B0604020202020204" pitchFamily="34" charset="0"/>
              </a:rPr>
              <a:pPr algn="r"/>
              <a:t>30</a:t>
            </a:fld>
            <a:endParaRPr lang="en-US" altLang="en-US">
              <a:latin typeface="Arial" panose="020B0604020202020204" pitchFamily="34" charset="0"/>
            </a:endParaRPr>
          </a:p>
        </p:txBody>
      </p:sp>
      <p:sp>
        <p:nvSpPr>
          <p:cNvPr id="4" name="Rectangle 2"/>
          <p:cNvSpPr txBox="1">
            <a:spLocks noChangeArrowheads="1"/>
          </p:cNvSpPr>
          <p:nvPr/>
        </p:nvSpPr>
        <p:spPr>
          <a:xfrm>
            <a:off x="562708" y="322384"/>
            <a:ext cx="11078308" cy="625267"/>
          </a:xfrm>
          <a:prstGeom prst="rect">
            <a:avLst/>
          </a:prstGeom>
          <a:solidFill>
            <a:schemeClr val="tx1"/>
          </a:solidFill>
          <a:ln w="38100">
            <a:solidFill>
              <a:schemeClr val="accent5">
                <a:lumMod val="50000"/>
              </a:schemeClr>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smtClean="0">
                <a:solidFill>
                  <a:schemeClr val="tx2">
                    <a:lumMod val="25000"/>
                  </a:schemeClr>
                </a:solidFill>
              </a:rPr>
              <a:t>Division of Mortgage Lending Contact Information</a:t>
            </a:r>
          </a:p>
        </p:txBody>
      </p:sp>
      <p:sp>
        <p:nvSpPr>
          <p:cNvPr id="5" name="TextBox 4"/>
          <p:cNvSpPr txBox="1"/>
          <p:nvPr/>
        </p:nvSpPr>
        <p:spPr>
          <a:xfrm>
            <a:off x="1254370" y="1424981"/>
            <a:ext cx="3727938" cy="1785104"/>
          </a:xfrm>
          <a:prstGeom prst="rect">
            <a:avLst/>
          </a:prstGeom>
          <a:solidFill>
            <a:schemeClr val="tx1"/>
          </a:solidFill>
          <a:ln w="38100">
            <a:solidFill>
              <a:schemeClr val="accent5">
                <a:lumMod val="50000"/>
              </a:schemeClr>
            </a:solidFill>
          </a:ln>
        </p:spPr>
        <p:txBody>
          <a:bodyPr wrap="square" rtlCol="0">
            <a:spAutoFit/>
          </a:bodyPr>
          <a:lstStyle/>
          <a:p>
            <a:pPr algn="ctr"/>
            <a:r>
              <a:rPr lang="en-US" sz="2000" b="1" u="sng" dirty="0" smtClean="0">
                <a:solidFill>
                  <a:schemeClr val="bg1"/>
                </a:solidFill>
              </a:rPr>
              <a:t>Office of the Commissioner</a:t>
            </a:r>
          </a:p>
          <a:p>
            <a:pPr algn="ctr"/>
            <a:r>
              <a:rPr lang="en-US" dirty="0" smtClean="0">
                <a:solidFill>
                  <a:schemeClr val="bg1"/>
                </a:solidFill>
              </a:rPr>
              <a:t>3300 West Sahara Avenue, Suite 285</a:t>
            </a:r>
          </a:p>
          <a:p>
            <a:pPr algn="ctr"/>
            <a:r>
              <a:rPr lang="en-US" dirty="0" smtClean="0">
                <a:solidFill>
                  <a:schemeClr val="bg1"/>
                </a:solidFill>
              </a:rPr>
              <a:t>Las Vegas, NV  89102</a:t>
            </a:r>
          </a:p>
          <a:p>
            <a:pPr algn="ctr"/>
            <a:r>
              <a:rPr lang="en-US" dirty="0" smtClean="0">
                <a:solidFill>
                  <a:schemeClr val="bg1"/>
                </a:solidFill>
              </a:rPr>
              <a:t>(702) 486-0782</a:t>
            </a:r>
          </a:p>
          <a:p>
            <a:pPr algn="ctr"/>
            <a:r>
              <a:rPr lang="en-US" dirty="0" smtClean="0">
                <a:solidFill>
                  <a:schemeClr val="bg1"/>
                </a:solidFill>
              </a:rPr>
              <a:t>(702) 486-0785 (fax)</a:t>
            </a:r>
          </a:p>
          <a:p>
            <a:pPr algn="ctr"/>
            <a:endParaRPr lang="en-US" dirty="0">
              <a:solidFill>
                <a:schemeClr val="bg1"/>
              </a:solidFill>
            </a:endParaRPr>
          </a:p>
        </p:txBody>
      </p:sp>
      <p:sp>
        <p:nvSpPr>
          <p:cNvPr id="6" name="TextBox 5"/>
          <p:cNvSpPr txBox="1"/>
          <p:nvPr/>
        </p:nvSpPr>
        <p:spPr>
          <a:xfrm>
            <a:off x="4237893" y="3787904"/>
            <a:ext cx="3727938" cy="677108"/>
          </a:xfrm>
          <a:prstGeom prst="rect">
            <a:avLst/>
          </a:prstGeom>
          <a:solidFill>
            <a:schemeClr val="tx1"/>
          </a:solidFill>
          <a:ln w="38100">
            <a:solidFill>
              <a:schemeClr val="accent5">
                <a:lumMod val="50000"/>
              </a:schemeClr>
            </a:solidFill>
          </a:ln>
        </p:spPr>
        <p:txBody>
          <a:bodyPr wrap="square" rtlCol="0">
            <a:spAutoFit/>
          </a:bodyPr>
          <a:lstStyle/>
          <a:p>
            <a:pPr algn="ctr"/>
            <a:r>
              <a:rPr lang="en-US" sz="2000" b="1" u="sng" dirty="0" smtClean="0">
                <a:solidFill>
                  <a:schemeClr val="bg1"/>
                </a:solidFill>
              </a:rPr>
              <a:t>Division’s Website</a:t>
            </a:r>
          </a:p>
          <a:p>
            <a:pPr algn="ctr"/>
            <a:r>
              <a:rPr lang="en-US" dirty="0">
                <a:solidFill>
                  <a:schemeClr val="bg1"/>
                </a:solidFill>
              </a:rPr>
              <a:t>m</a:t>
            </a:r>
            <a:r>
              <a:rPr lang="en-US" dirty="0" smtClean="0">
                <a:solidFill>
                  <a:schemeClr val="bg1"/>
                </a:solidFill>
              </a:rPr>
              <a:t>ld.nv.gov</a:t>
            </a:r>
            <a:endParaRPr lang="en-US" dirty="0">
              <a:solidFill>
                <a:schemeClr val="bg1"/>
              </a:solidFill>
            </a:endParaRPr>
          </a:p>
        </p:txBody>
      </p:sp>
      <p:sp>
        <p:nvSpPr>
          <p:cNvPr id="7" name="TextBox 6"/>
          <p:cNvSpPr txBox="1"/>
          <p:nvPr/>
        </p:nvSpPr>
        <p:spPr>
          <a:xfrm>
            <a:off x="4237893" y="4906545"/>
            <a:ext cx="3727938" cy="677108"/>
          </a:xfrm>
          <a:prstGeom prst="rect">
            <a:avLst/>
          </a:prstGeom>
          <a:solidFill>
            <a:schemeClr val="tx1"/>
          </a:solidFill>
          <a:ln w="38100">
            <a:solidFill>
              <a:schemeClr val="accent5">
                <a:lumMod val="50000"/>
              </a:schemeClr>
            </a:solidFill>
          </a:ln>
        </p:spPr>
        <p:txBody>
          <a:bodyPr wrap="square" rtlCol="0">
            <a:spAutoFit/>
          </a:bodyPr>
          <a:lstStyle/>
          <a:p>
            <a:pPr algn="ctr"/>
            <a:r>
              <a:rPr lang="en-US" sz="2000" b="1" u="sng" dirty="0" smtClean="0">
                <a:solidFill>
                  <a:schemeClr val="bg1"/>
                </a:solidFill>
              </a:rPr>
              <a:t>Division’s Email</a:t>
            </a:r>
          </a:p>
          <a:p>
            <a:pPr algn="ctr"/>
            <a:r>
              <a:rPr lang="en-US" dirty="0" smtClean="0">
                <a:solidFill>
                  <a:schemeClr val="bg1"/>
                </a:solidFill>
              </a:rPr>
              <a:t>mldinfo@mld.nv.gov</a:t>
            </a:r>
            <a:endParaRPr lang="en-US" dirty="0">
              <a:solidFill>
                <a:schemeClr val="bg1"/>
              </a:solidFill>
            </a:endParaRPr>
          </a:p>
        </p:txBody>
      </p:sp>
      <p:sp>
        <p:nvSpPr>
          <p:cNvPr id="8" name="TextBox 7"/>
          <p:cNvSpPr txBox="1"/>
          <p:nvPr/>
        </p:nvSpPr>
        <p:spPr>
          <a:xfrm>
            <a:off x="7385539" y="1385097"/>
            <a:ext cx="3727938" cy="1815882"/>
          </a:xfrm>
          <a:prstGeom prst="rect">
            <a:avLst/>
          </a:prstGeom>
          <a:solidFill>
            <a:schemeClr val="tx1"/>
          </a:solidFill>
          <a:ln w="38100">
            <a:solidFill>
              <a:schemeClr val="accent5">
                <a:lumMod val="50000"/>
              </a:schemeClr>
            </a:solidFill>
          </a:ln>
        </p:spPr>
        <p:txBody>
          <a:bodyPr wrap="square" rtlCol="0">
            <a:spAutoFit/>
          </a:bodyPr>
          <a:lstStyle/>
          <a:p>
            <a:pPr algn="ctr"/>
            <a:r>
              <a:rPr lang="en-US" sz="2000" b="1" u="sng" dirty="0" smtClean="0">
                <a:solidFill>
                  <a:schemeClr val="bg1"/>
                </a:solidFill>
              </a:rPr>
              <a:t>Carson City Office</a:t>
            </a:r>
          </a:p>
          <a:p>
            <a:pPr algn="ctr"/>
            <a:r>
              <a:rPr lang="en-US" sz="2000" b="1" u="sng" dirty="0" smtClean="0">
                <a:solidFill>
                  <a:schemeClr val="bg1"/>
                </a:solidFill>
              </a:rPr>
              <a:t>Licensing</a:t>
            </a:r>
          </a:p>
          <a:p>
            <a:pPr algn="ctr"/>
            <a:r>
              <a:rPr lang="en-US" dirty="0" smtClean="0">
                <a:solidFill>
                  <a:schemeClr val="bg1"/>
                </a:solidFill>
              </a:rPr>
              <a:t>1830 College Parkway, Suite 100</a:t>
            </a:r>
          </a:p>
          <a:p>
            <a:pPr algn="ctr"/>
            <a:r>
              <a:rPr lang="en-US" dirty="0" smtClean="0">
                <a:solidFill>
                  <a:schemeClr val="bg1"/>
                </a:solidFill>
              </a:rPr>
              <a:t>Carson City, NV  89706</a:t>
            </a:r>
          </a:p>
          <a:p>
            <a:pPr algn="ctr"/>
            <a:r>
              <a:rPr lang="en-US" dirty="0" smtClean="0">
                <a:solidFill>
                  <a:schemeClr val="bg1"/>
                </a:solidFill>
              </a:rPr>
              <a:t>(775) 684-7060 </a:t>
            </a:r>
          </a:p>
          <a:p>
            <a:pPr algn="ctr"/>
            <a:r>
              <a:rPr lang="en-US" dirty="0" smtClean="0">
                <a:solidFill>
                  <a:schemeClr val="bg1"/>
                </a:solidFill>
              </a:rPr>
              <a:t>(775) 684-7061 (fax)</a:t>
            </a:r>
            <a:endParaRPr lang="en-US" dirty="0">
              <a:solidFill>
                <a:schemeClr val="bg1"/>
              </a:solidFill>
            </a:endParaRPr>
          </a:p>
        </p:txBody>
      </p:sp>
    </p:spTree>
    <p:extLst>
      <p:ext uri="{BB962C8B-B14F-4D97-AF65-F5344CB8AC3E}">
        <p14:creationId xmlns:p14="http://schemas.microsoft.com/office/powerpoint/2010/main" val="154122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610705" y="8225754"/>
            <a:ext cx="3165261" cy="486833"/>
          </a:xfrm>
        </p:spPr>
        <p:txBody>
          <a:bodyPr/>
          <a:lstStyle/>
          <a:p>
            <a:pPr>
              <a:defRPr/>
            </a:pPr>
            <a:fld id="{9C2AC8F2-D1F1-48D4-A0D1-1F1471843C5C}" type="slidenum">
              <a:rPr lang="en-US" altLang="en-US" smtClean="0">
                <a:solidFill>
                  <a:schemeClr val="tx1"/>
                </a:solidFill>
                <a:latin typeface="Arial" panose="020B0604020202020204" pitchFamily="34" charset="0"/>
                <a:cs typeface="Arial" panose="020B0604020202020204" pitchFamily="34" charset="0"/>
              </a:rPr>
              <a:pPr>
                <a:defRPr/>
              </a:pPr>
              <a:t>4</a:t>
            </a:fld>
            <a:endParaRPr lang="en-US" altLang="en-US" dirty="0">
              <a:solidFill>
                <a:schemeClr val="tx1"/>
              </a:solidFill>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a:xfrm>
            <a:off x="462740" y="455528"/>
            <a:ext cx="11224953" cy="1066800"/>
          </a:xfrm>
          <a:prstGeom prst="rect">
            <a:avLst/>
          </a:prstGeom>
          <a:solidFill>
            <a:schemeClr val="tx1"/>
          </a:solidFill>
          <a:ln w="38100">
            <a:solidFill>
              <a:schemeClr val="accent5">
                <a:lumMod val="75000"/>
              </a:schemeClr>
            </a:solidFill>
          </a:ln>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chemeClr val="tx2">
                    <a:lumMod val="25000"/>
                  </a:schemeClr>
                </a:solidFill>
              </a:rPr>
              <a:t>Become Familiar with the MLD Website</a:t>
            </a:r>
          </a:p>
          <a:p>
            <a:pPr algn="ctr" fontAlgn="auto">
              <a:spcAft>
                <a:spcPts val="0"/>
              </a:spcAft>
            </a:pPr>
            <a:r>
              <a:rPr lang="en-US" altLang="en-US" sz="3200" b="1" dirty="0" smtClean="0">
                <a:solidFill>
                  <a:schemeClr val="tx2">
                    <a:lumMod val="25000"/>
                  </a:schemeClr>
                </a:solidFill>
              </a:rPr>
              <a:t>www.mld.nv.gov </a:t>
            </a:r>
          </a:p>
        </p:txBody>
      </p:sp>
      <p:sp>
        <p:nvSpPr>
          <p:cNvPr id="4" name="TextBox 3"/>
          <p:cNvSpPr txBox="1"/>
          <p:nvPr/>
        </p:nvSpPr>
        <p:spPr>
          <a:xfrm>
            <a:off x="462740" y="1654232"/>
            <a:ext cx="5788431" cy="4708981"/>
          </a:xfrm>
          <a:prstGeom prst="rect">
            <a:avLst/>
          </a:prstGeom>
          <a:noFill/>
        </p:spPr>
        <p:txBody>
          <a:bodyPr wrap="square" rtlCol="0">
            <a:spAutoFit/>
          </a:bodyPr>
          <a:lstStyle/>
          <a:p>
            <a:r>
              <a:rPr lang="en-US" sz="2000" dirty="0" smtClean="0">
                <a:solidFill>
                  <a:schemeClr val="bg1"/>
                </a:solidFill>
                <a:latin typeface="+mn-lt"/>
              </a:rPr>
              <a:t>On our website, you will find:</a:t>
            </a:r>
          </a:p>
          <a:p>
            <a:pPr marL="342900" indent="-342900">
              <a:buFont typeface="Wingdings" panose="05000000000000000000" pitchFamily="2" charset="2"/>
              <a:buChar char="§"/>
            </a:pPr>
            <a:r>
              <a:rPr lang="en-US" sz="2000" dirty="0" smtClean="0">
                <a:solidFill>
                  <a:schemeClr val="bg1"/>
                </a:solidFill>
                <a:latin typeface="+mn-lt"/>
              </a:rPr>
              <a:t>MLD Updates</a:t>
            </a:r>
          </a:p>
          <a:p>
            <a:pPr marL="342900" indent="-342900">
              <a:buFont typeface="Wingdings" panose="05000000000000000000" pitchFamily="2" charset="2"/>
              <a:buChar char="§"/>
            </a:pPr>
            <a:r>
              <a:rPr lang="en-US" sz="2000" dirty="0" smtClean="0">
                <a:solidFill>
                  <a:schemeClr val="bg1"/>
                </a:solidFill>
                <a:latin typeface="+mn-lt"/>
              </a:rPr>
              <a:t>Press Releases</a:t>
            </a:r>
          </a:p>
          <a:p>
            <a:pPr marL="342900" indent="-342900">
              <a:buFont typeface="Wingdings" panose="05000000000000000000" pitchFamily="2" charset="2"/>
              <a:buChar char="§"/>
            </a:pPr>
            <a:r>
              <a:rPr lang="en-US" sz="2000" dirty="0" smtClean="0">
                <a:solidFill>
                  <a:schemeClr val="bg1"/>
                </a:solidFill>
                <a:latin typeface="+mn-lt"/>
              </a:rPr>
              <a:t>Many valuable resources for mortgage servicers and supplemental mortgage servicers such as forms, instructions, and informational brochures</a:t>
            </a:r>
          </a:p>
          <a:p>
            <a:pPr marL="342900" indent="-342900">
              <a:buFont typeface="Wingdings" panose="05000000000000000000" pitchFamily="2" charset="2"/>
              <a:buChar char="§"/>
            </a:pPr>
            <a:r>
              <a:rPr lang="en-US" sz="2000" dirty="0" smtClean="0">
                <a:solidFill>
                  <a:schemeClr val="bg1"/>
                </a:solidFill>
                <a:latin typeface="+mn-lt"/>
              </a:rPr>
              <a:t>Fee Schedules</a:t>
            </a:r>
          </a:p>
          <a:p>
            <a:pPr marL="342900" indent="-342900">
              <a:buFont typeface="Wingdings" panose="05000000000000000000" pitchFamily="2" charset="2"/>
              <a:buChar char="§"/>
            </a:pPr>
            <a:r>
              <a:rPr lang="en-US" sz="2000" dirty="0" smtClean="0">
                <a:solidFill>
                  <a:schemeClr val="bg1"/>
                </a:solidFill>
                <a:latin typeface="+mn-lt"/>
              </a:rPr>
              <a:t>Enforcement Information</a:t>
            </a:r>
          </a:p>
          <a:p>
            <a:pPr marL="342900" indent="-342900">
              <a:buFont typeface="Wingdings" panose="05000000000000000000" pitchFamily="2" charset="2"/>
              <a:buChar char="§"/>
            </a:pPr>
            <a:r>
              <a:rPr lang="en-US" sz="2000" dirty="0">
                <a:solidFill>
                  <a:schemeClr val="bg1"/>
                </a:solidFill>
                <a:latin typeface="+mn-lt"/>
                <a:cs typeface="Vani" panose="020B0502040204020203" pitchFamily="34" charset="0"/>
              </a:rPr>
              <a:t>Links to </a:t>
            </a:r>
            <a:endParaRPr lang="en-US" sz="2000" dirty="0" smtClean="0">
              <a:solidFill>
                <a:schemeClr val="bg1"/>
              </a:solidFill>
              <a:latin typeface="+mn-lt"/>
              <a:cs typeface="Vani" panose="020B0502040204020203" pitchFamily="34" charset="0"/>
            </a:endParaRPr>
          </a:p>
          <a:p>
            <a:pPr marL="800100" lvl="1" indent="-342900">
              <a:buFont typeface="Wingdings" panose="05000000000000000000" pitchFamily="2" charset="2"/>
              <a:buChar char="§"/>
            </a:pPr>
            <a:r>
              <a:rPr lang="en-US" sz="2000" dirty="0" smtClean="0">
                <a:solidFill>
                  <a:schemeClr val="bg1"/>
                </a:solidFill>
                <a:latin typeface="+mn-lt"/>
                <a:cs typeface="Vani" panose="020B0502040204020203" pitchFamily="34" charset="0"/>
              </a:rPr>
              <a:t>NMLS (Registry)</a:t>
            </a:r>
            <a:endParaRPr lang="en-US" sz="2000" dirty="0">
              <a:solidFill>
                <a:schemeClr val="bg1"/>
              </a:solidFill>
              <a:latin typeface="+mn-lt"/>
              <a:cs typeface="Vani" panose="020B0502040204020203" pitchFamily="34" charset="0"/>
            </a:endParaRPr>
          </a:p>
          <a:p>
            <a:pPr marL="800100" lvl="1" indent="-342900">
              <a:buFont typeface="Wingdings" panose="05000000000000000000" pitchFamily="2" charset="2"/>
              <a:buChar char="§"/>
            </a:pPr>
            <a:r>
              <a:rPr lang="en-US" sz="2000" dirty="0">
                <a:solidFill>
                  <a:schemeClr val="bg1"/>
                </a:solidFill>
                <a:latin typeface="+mn-lt"/>
                <a:cs typeface="Vani" panose="020B0502040204020203" pitchFamily="34" charset="0"/>
              </a:rPr>
              <a:t>Statutes and </a:t>
            </a:r>
            <a:r>
              <a:rPr lang="en-US" sz="2000" dirty="0" smtClean="0">
                <a:solidFill>
                  <a:schemeClr val="bg1"/>
                </a:solidFill>
                <a:latin typeface="+mn-lt"/>
                <a:cs typeface="Vani" panose="020B0502040204020203" pitchFamily="34" charset="0"/>
              </a:rPr>
              <a:t>Regulations</a:t>
            </a:r>
          </a:p>
          <a:p>
            <a:pPr marL="800100" lvl="1" indent="-342900">
              <a:buFont typeface="Wingdings" panose="05000000000000000000" pitchFamily="2" charset="2"/>
              <a:buChar char="§"/>
            </a:pPr>
            <a:r>
              <a:rPr lang="en-US" sz="2000" dirty="0" smtClean="0">
                <a:solidFill>
                  <a:schemeClr val="bg1"/>
                </a:solidFill>
                <a:latin typeface="+mn-lt"/>
                <a:cs typeface="Vani" panose="020B0502040204020203" pitchFamily="34" charset="0"/>
              </a:rPr>
              <a:t>Licensees</a:t>
            </a:r>
          </a:p>
          <a:p>
            <a:pPr marL="800100" lvl="1" indent="-342900">
              <a:buFont typeface="Wingdings" panose="05000000000000000000" pitchFamily="2" charset="2"/>
              <a:buChar char="§"/>
            </a:pPr>
            <a:r>
              <a:rPr lang="en-US" sz="2000" dirty="0" smtClean="0">
                <a:solidFill>
                  <a:schemeClr val="bg1"/>
                </a:solidFill>
                <a:latin typeface="+mn-lt"/>
                <a:cs typeface="Vani" panose="020B0502040204020203" pitchFamily="34" charset="0"/>
              </a:rPr>
              <a:t>Secretary of State (SOS) Filings</a:t>
            </a:r>
          </a:p>
          <a:p>
            <a:pPr marL="800100" lvl="1" indent="-342900">
              <a:buFont typeface="Wingdings" panose="05000000000000000000" pitchFamily="2" charset="2"/>
              <a:buChar char="§"/>
            </a:pPr>
            <a:r>
              <a:rPr lang="en-US" sz="2000" dirty="0" smtClean="0">
                <a:solidFill>
                  <a:schemeClr val="bg1"/>
                </a:solidFill>
                <a:latin typeface="+mn-lt"/>
                <a:cs typeface="Vani" panose="020B0502040204020203" pitchFamily="34" charset="0"/>
              </a:rPr>
              <a:t>Our email address</a:t>
            </a:r>
            <a:endParaRPr lang="en-US" sz="2000" dirty="0" smtClean="0">
              <a:solidFill>
                <a:schemeClr val="bg1"/>
              </a:solidFill>
              <a:latin typeface="+mn-lt"/>
            </a:endParaRPr>
          </a:p>
          <a:p>
            <a:pPr marL="342900" indent="-342900">
              <a:buFont typeface="Wingdings" panose="05000000000000000000" pitchFamily="2" charset="2"/>
              <a:buChar char="§"/>
            </a:pPr>
            <a:r>
              <a:rPr lang="en-US" sz="2000" dirty="0" smtClean="0">
                <a:solidFill>
                  <a:schemeClr val="bg1"/>
                </a:solidFill>
                <a:latin typeface="+mn-lt"/>
              </a:rPr>
              <a:t>FAQs</a:t>
            </a:r>
          </a:p>
        </p:txBody>
      </p:sp>
      <p:pic>
        <p:nvPicPr>
          <p:cNvPr id="6" name="Picture 5"/>
          <p:cNvPicPr>
            <a:picLocks noChangeAspect="1"/>
          </p:cNvPicPr>
          <p:nvPr/>
        </p:nvPicPr>
        <p:blipFill>
          <a:blip r:embed="rId2"/>
          <a:stretch>
            <a:fillRect/>
          </a:stretch>
        </p:blipFill>
        <p:spPr>
          <a:xfrm>
            <a:off x="6139323" y="1739262"/>
            <a:ext cx="5419631" cy="4415354"/>
          </a:xfrm>
          <a:prstGeom prst="rect">
            <a:avLst/>
          </a:prstGeom>
        </p:spPr>
      </p:pic>
    </p:spTree>
    <p:extLst>
      <p:ext uri="{BB962C8B-B14F-4D97-AF65-F5344CB8AC3E}">
        <p14:creationId xmlns:p14="http://schemas.microsoft.com/office/powerpoint/2010/main" val="469978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876713" y="8209129"/>
            <a:ext cx="3277045" cy="486833"/>
          </a:xfrm>
        </p:spPr>
        <p:txBody>
          <a:bodyPr/>
          <a:lstStyle/>
          <a:p>
            <a:pPr>
              <a:defRPr/>
            </a:pPr>
            <a:fld id="{9C2AC8F2-D1F1-48D4-A0D1-1F1471843C5C}" type="slidenum">
              <a:rPr lang="en-US" altLang="en-US" smtClean="0">
                <a:solidFill>
                  <a:schemeClr val="tx1"/>
                </a:solidFill>
                <a:latin typeface="Arial" panose="020B0604020202020204" pitchFamily="34" charset="0"/>
                <a:cs typeface="Arial" panose="020B0604020202020204" pitchFamily="34" charset="0"/>
              </a:rPr>
              <a:pPr>
                <a:defRPr/>
              </a:pPr>
              <a:t>5</a:t>
            </a:fld>
            <a:endParaRPr lang="en-US" altLang="en-US" dirty="0">
              <a:solidFill>
                <a:schemeClr val="tx1"/>
              </a:solidFill>
              <a:latin typeface="Arial" panose="020B0604020202020204" pitchFamily="34" charset="0"/>
              <a:cs typeface="Arial" panose="020B0604020202020204" pitchFamily="34" charset="0"/>
            </a:endParaRPr>
          </a:p>
        </p:txBody>
      </p:sp>
      <p:sp>
        <p:nvSpPr>
          <p:cNvPr id="3" name="Rectangle 2"/>
          <p:cNvSpPr txBox="1">
            <a:spLocks noChangeArrowheads="1"/>
          </p:cNvSpPr>
          <p:nvPr/>
        </p:nvSpPr>
        <p:spPr>
          <a:xfrm>
            <a:off x="795250" y="419793"/>
            <a:ext cx="10842567" cy="576670"/>
          </a:xfrm>
          <a:prstGeom prst="rect">
            <a:avLst/>
          </a:prstGeom>
          <a:solidFill>
            <a:schemeClr val="tx1"/>
          </a:solidFill>
          <a:ln w="38100">
            <a:solidFill>
              <a:schemeClr val="accent5">
                <a:lumMod val="75000"/>
              </a:schemeClr>
            </a:solidFill>
          </a:ln>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en-US" altLang="en-US" sz="3200" b="1" dirty="0" smtClean="0">
                <a:solidFill>
                  <a:schemeClr val="tx2">
                    <a:lumMod val="25000"/>
                  </a:schemeClr>
                </a:solidFill>
              </a:rPr>
              <a:t>Communications with MLD</a:t>
            </a:r>
          </a:p>
        </p:txBody>
      </p:sp>
      <p:sp>
        <p:nvSpPr>
          <p:cNvPr id="4" name="TextBox 3"/>
          <p:cNvSpPr txBox="1"/>
          <p:nvPr/>
        </p:nvSpPr>
        <p:spPr>
          <a:xfrm>
            <a:off x="207508" y="1248245"/>
            <a:ext cx="11746193" cy="707886"/>
          </a:xfrm>
          <a:prstGeom prst="rect">
            <a:avLst/>
          </a:prstGeom>
          <a:noFill/>
        </p:spPr>
        <p:txBody>
          <a:bodyPr wrap="square" rtlCol="0">
            <a:spAutoFit/>
          </a:bodyPr>
          <a:lstStyle/>
          <a:p>
            <a:r>
              <a:rPr lang="en-US" sz="2000" dirty="0" smtClean="0">
                <a:solidFill>
                  <a:schemeClr val="bg1"/>
                </a:solidFill>
                <a:latin typeface="+mn-lt"/>
              </a:rPr>
              <a:t>The MLD website provides important updates as they become available.  Be sure to visit the website frequently to stay informed of recent changes or activity.</a:t>
            </a:r>
            <a:endParaRPr lang="en-US" sz="2000" dirty="0">
              <a:solidFill>
                <a:schemeClr val="bg1"/>
              </a:solidFill>
              <a:latin typeface="+mn-lt"/>
            </a:endParaRPr>
          </a:p>
        </p:txBody>
      </p:sp>
      <p:sp>
        <p:nvSpPr>
          <p:cNvPr id="5" name="TextBox 4"/>
          <p:cNvSpPr txBox="1"/>
          <p:nvPr/>
        </p:nvSpPr>
        <p:spPr>
          <a:xfrm>
            <a:off x="1445811" y="2086345"/>
            <a:ext cx="9269586" cy="584775"/>
          </a:xfrm>
          <a:prstGeom prst="rect">
            <a:avLst/>
          </a:prstGeom>
          <a:noFill/>
        </p:spPr>
        <p:txBody>
          <a:bodyPr wrap="square" rtlCol="0">
            <a:spAutoFit/>
          </a:bodyPr>
          <a:lstStyle/>
          <a:p>
            <a:pPr algn="ctr"/>
            <a:r>
              <a:rPr lang="en-US" sz="3200" b="1" i="1" dirty="0" smtClean="0">
                <a:solidFill>
                  <a:srgbClr val="0070C0"/>
                </a:solidFill>
                <a:latin typeface="+mn-lt"/>
              </a:rPr>
              <a:t>Still have questions…?</a:t>
            </a:r>
            <a:endParaRPr lang="en-US" sz="3200" b="1" i="1" dirty="0">
              <a:solidFill>
                <a:srgbClr val="0070C0"/>
              </a:solidFill>
              <a:latin typeface="+mn-lt"/>
            </a:endParaRPr>
          </a:p>
        </p:txBody>
      </p:sp>
      <p:sp>
        <p:nvSpPr>
          <p:cNvPr id="6" name="TextBox 5"/>
          <p:cNvSpPr txBox="1"/>
          <p:nvPr/>
        </p:nvSpPr>
        <p:spPr>
          <a:xfrm>
            <a:off x="390675" y="3965983"/>
            <a:ext cx="11651714" cy="2862322"/>
          </a:xfrm>
          <a:prstGeom prst="rect">
            <a:avLst/>
          </a:prstGeom>
          <a:noFill/>
        </p:spPr>
        <p:txBody>
          <a:bodyPr wrap="square" rtlCol="0">
            <a:spAutoFit/>
          </a:bodyPr>
          <a:lstStyle/>
          <a:p>
            <a:pPr algn="ctr"/>
            <a:r>
              <a:rPr lang="en-US" sz="2000" dirty="0" smtClean="0">
                <a:solidFill>
                  <a:schemeClr val="bg1"/>
                </a:solidFill>
                <a:latin typeface="+mn-lt"/>
              </a:rPr>
              <a:t> Employees should seek guidance from a qualified </a:t>
            </a:r>
            <a:r>
              <a:rPr lang="en-US" sz="2000" dirty="0">
                <a:solidFill>
                  <a:schemeClr val="bg1"/>
                </a:solidFill>
                <a:latin typeface="+mn-lt"/>
              </a:rPr>
              <a:t>e</a:t>
            </a:r>
            <a:r>
              <a:rPr lang="en-US" sz="2000" dirty="0" smtClean="0">
                <a:solidFill>
                  <a:schemeClr val="bg1"/>
                </a:solidFill>
                <a:latin typeface="+mn-lt"/>
              </a:rPr>
              <a:t>mployee. </a:t>
            </a:r>
          </a:p>
          <a:p>
            <a:pPr algn="ctr"/>
            <a:r>
              <a:rPr lang="en-US" sz="2000" dirty="0" smtClean="0">
                <a:solidFill>
                  <a:schemeClr val="bg1"/>
                </a:solidFill>
                <a:latin typeface="+mn-lt"/>
              </a:rPr>
              <a:t>----------</a:t>
            </a:r>
          </a:p>
          <a:p>
            <a:pPr algn="ctr"/>
            <a:r>
              <a:rPr lang="en-US" sz="2000" dirty="0" smtClean="0">
                <a:solidFill>
                  <a:schemeClr val="bg1"/>
                </a:solidFill>
                <a:latin typeface="+mn-lt"/>
              </a:rPr>
              <a:t>Qualified employees should seek help from corporate compliance or, for individually owned businesses, from the owner/president.</a:t>
            </a:r>
          </a:p>
          <a:p>
            <a:pPr algn="ctr"/>
            <a:r>
              <a:rPr lang="en-US" sz="2000" dirty="0" smtClean="0">
                <a:solidFill>
                  <a:schemeClr val="bg1"/>
                </a:solidFill>
                <a:latin typeface="+mn-lt"/>
              </a:rPr>
              <a:t>----------</a:t>
            </a:r>
            <a:endParaRPr lang="en-US" sz="2000" dirty="0">
              <a:solidFill>
                <a:schemeClr val="bg1"/>
              </a:solidFill>
              <a:latin typeface="+mn-lt"/>
            </a:endParaRPr>
          </a:p>
          <a:p>
            <a:pPr algn="ctr"/>
            <a:r>
              <a:rPr lang="en-US" sz="2000" dirty="0" smtClean="0">
                <a:solidFill>
                  <a:schemeClr val="bg1"/>
                </a:solidFill>
                <a:latin typeface="+mn-lt"/>
              </a:rPr>
              <a:t>Any questions for the Division of Mortgage Lending must be submitted in </a:t>
            </a:r>
            <a:r>
              <a:rPr lang="en-US" sz="2000" dirty="0">
                <a:solidFill>
                  <a:schemeClr val="bg1"/>
                </a:solidFill>
                <a:latin typeface="+mn-lt"/>
              </a:rPr>
              <a:t>writing to our MLD Information email address:</a:t>
            </a:r>
          </a:p>
          <a:p>
            <a:pPr algn="ctr"/>
            <a:r>
              <a:rPr lang="en-US" sz="2000" b="1" dirty="0">
                <a:solidFill>
                  <a:schemeClr val="bg1"/>
                </a:solidFill>
                <a:latin typeface="+mn-lt"/>
              </a:rPr>
              <a:t>MLDInfo@mld.nv.gov</a:t>
            </a:r>
          </a:p>
          <a:p>
            <a:pPr algn="ctr"/>
            <a:endParaRPr lang="en-US" sz="2000" dirty="0" smtClean="0">
              <a:solidFill>
                <a:schemeClr val="bg1"/>
              </a:solidFill>
              <a:latin typeface="+mn-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570" y="2702167"/>
            <a:ext cx="1943057" cy="1125935"/>
          </a:xfrm>
          <a:prstGeom prst="rect">
            <a:avLst/>
          </a:prstGeom>
        </p:spPr>
      </p:pic>
    </p:spTree>
    <p:extLst>
      <p:ext uri="{BB962C8B-B14F-4D97-AF65-F5344CB8AC3E}">
        <p14:creationId xmlns:p14="http://schemas.microsoft.com/office/powerpoint/2010/main" val="9790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45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1450"/>
                            </p:stCondLst>
                            <p:childTnLst>
                              <p:par>
                                <p:cTn id="13" presetID="42"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9853" y="1657356"/>
            <a:ext cx="2241755" cy="2045120"/>
          </a:xfrm>
          <a:prstGeom prst="rect">
            <a:avLst/>
          </a:prstGeom>
        </p:spPr>
      </p:pic>
      <p:sp>
        <p:nvSpPr>
          <p:cNvPr id="4" name="TextBox 3"/>
          <p:cNvSpPr txBox="1"/>
          <p:nvPr/>
        </p:nvSpPr>
        <p:spPr>
          <a:xfrm>
            <a:off x="280220" y="1051600"/>
            <a:ext cx="9027904" cy="3323987"/>
          </a:xfrm>
          <a:prstGeom prst="rect">
            <a:avLst/>
          </a:prstGeom>
          <a:noFill/>
        </p:spPr>
        <p:txBody>
          <a:bodyPr wrap="square" rtlCol="0">
            <a:spAutoFit/>
          </a:bodyPr>
          <a:lstStyle/>
          <a:p>
            <a:endParaRPr lang="en-US" b="1" u="sng" dirty="0">
              <a:solidFill>
                <a:schemeClr val="bg1">
                  <a:lumMod val="95000"/>
                  <a:lumOff val="5000"/>
                </a:schemeClr>
              </a:solidFill>
            </a:endParaRPr>
          </a:p>
          <a:p>
            <a:r>
              <a:rPr lang="en-US" b="1" u="sng" dirty="0" smtClean="0">
                <a:solidFill>
                  <a:schemeClr val="bg1">
                    <a:lumMod val="95000"/>
                    <a:lumOff val="5000"/>
                  </a:schemeClr>
                </a:solidFill>
              </a:rPr>
              <a:t>Control Person:</a:t>
            </a:r>
            <a:r>
              <a:rPr lang="en-US" dirty="0" smtClean="0">
                <a:solidFill>
                  <a:schemeClr val="bg1">
                    <a:lumMod val="95000"/>
                    <a:lumOff val="5000"/>
                  </a:schemeClr>
                </a:solidFill>
              </a:rPr>
              <a:t>	(1)  An executive officer</a:t>
            </a:r>
            <a:r>
              <a:rPr lang="en-US" baseline="30000" dirty="0" smtClean="0">
                <a:solidFill>
                  <a:schemeClr val="bg1">
                    <a:lumMod val="95000"/>
                    <a:lumOff val="5000"/>
                  </a:schemeClr>
                </a:solidFill>
              </a:rPr>
              <a:t>*</a:t>
            </a:r>
            <a:r>
              <a:rPr lang="en-US" dirty="0" smtClean="0">
                <a:solidFill>
                  <a:schemeClr val="bg1">
                    <a:lumMod val="95000"/>
                    <a:lumOff val="5000"/>
                  </a:schemeClr>
                </a:solidFill>
              </a:rPr>
              <a:t>, director, general partner, trustee, member, 			qualified employee, or shareholder of a mortgage servicer, licensee, or 		applicant; or</a:t>
            </a:r>
          </a:p>
          <a:p>
            <a:r>
              <a:rPr lang="en-US" dirty="0" smtClean="0">
                <a:solidFill>
                  <a:schemeClr val="bg1">
                    <a:lumMod val="95000"/>
                    <a:lumOff val="5000"/>
                  </a:schemeClr>
                </a:solidFill>
              </a:rPr>
              <a:t>		(2)  A person who is authorized to participate in direct or indirect control of 		the management or policies of a mortgage servicer, licensee, or applicant.</a:t>
            </a:r>
          </a:p>
          <a:p>
            <a:r>
              <a:rPr lang="en-US" sz="1400" baseline="30000" dirty="0" smtClean="0">
                <a:solidFill>
                  <a:schemeClr val="bg1">
                    <a:lumMod val="95000"/>
                    <a:lumOff val="5000"/>
                  </a:schemeClr>
                </a:solidFill>
              </a:rPr>
              <a:t>		*</a:t>
            </a:r>
            <a:r>
              <a:rPr lang="en-US" sz="1400" dirty="0" smtClean="0">
                <a:solidFill>
                  <a:schemeClr val="bg1">
                    <a:lumMod val="95000"/>
                    <a:lumOff val="5000"/>
                  </a:schemeClr>
                </a:solidFill>
              </a:rPr>
              <a:t> An </a:t>
            </a:r>
            <a:r>
              <a:rPr lang="en-US" sz="1400" b="1" dirty="0" smtClean="0">
                <a:solidFill>
                  <a:schemeClr val="bg1">
                    <a:lumMod val="95000"/>
                    <a:lumOff val="5000"/>
                  </a:schemeClr>
                </a:solidFill>
              </a:rPr>
              <a:t>executive officer </a:t>
            </a:r>
            <a:r>
              <a:rPr lang="en-US" sz="1400" dirty="0" smtClean="0">
                <a:solidFill>
                  <a:schemeClr val="bg1">
                    <a:lumMod val="95000"/>
                    <a:lumOff val="5000"/>
                  </a:schemeClr>
                </a:solidFill>
              </a:rPr>
              <a:t>is an officer, manager, partner, or managing member of a mortgage 		servicer, licensee, or applicant.  The term includes, without limitation, a chief executive officer, 		president, vice-president, chief financial officer, chief operating officer, chief legal officer, 		controller or compliance 	officer, or a natural person who holds any similar position.</a:t>
            </a:r>
          </a:p>
          <a:p>
            <a:r>
              <a:rPr lang="en-US" sz="1000" b="1" dirty="0" smtClean="0">
                <a:solidFill>
                  <a:srgbClr val="7030A0"/>
                </a:solidFill>
              </a:rPr>
              <a:t>		(§8)</a:t>
            </a:r>
          </a:p>
          <a:p>
            <a:endParaRPr lang="en-US" i="1" dirty="0">
              <a:solidFill>
                <a:schemeClr val="bg1">
                  <a:lumMod val="95000"/>
                  <a:lumOff val="5000"/>
                </a:schemeClr>
              </a:solidFill>
            </a:endParaRPr>
          </a:p>
          <a:p>
            <a:endParaRPr lang="en-US" dirty="0" smtClean="0">
              <a:solidFill>
                <a:schemeClr val="bg1">
                  <a:lumMod val="95000"/>
                  <a:lumOff val="5000"/>
                </a:schemeClr>
              </a:solidFill>
            </a:endParaRPr>
          </a:p>
        </p:txBody>
      </p:sp>
      <p:sp>
        <p:nvSpPr>
          <p:cNvPr id="6" name="TextBox 5"/>
          <p:cNvSpPr txBox="1"/>
          <p:nvPr/>
        </p:nvSpPr>
        <p:spPr>
          <a:xfrm>
            <a:off x="280220" y="3856892"/>
            <a:ext cx="11461388" cy="2585323"/>
          </a:xfrm>
          <a:prstGeom prst="rect">
            <a:avLst/>
          </a:prstGeom>
          <a:noFill/>
        </p:spPr>
        <p:txBody>
          <a:bodyPr wrap="square" rtlCol="0">
            <a:spAutoFit/>
          </a:bodyPr>
          <a:lstStyle/>
          <a:p>
            <a:r>
              <a:rPr lang="en-US" b="1" u="sng" dirty="0">
                <a:solidFill>
                  <a:schemeClr val="bg1">
                    <a:lumMod val="95000"/>
                    <a:lumOff val="5000"/>
                  </a:schemeClr>
                </a:solidFill>
              </a:rPr>
              <a:t>Mortgage Servicer:</a:t>
            </a:r>
            <a:r>
              <a:rPr lang="en-US" dirty="0">
                <a:solidFill>
                  <a:schemeClr val="bg1">
                    <a:lumMod val="95000"/>
                    <a:lumOff val="5000"/>
                  </a:schemeClr>
                </a:solidFill>
              </a:rPr>
              <a:t>  A person who engages in any activity for which a license is required. </a:t>
            </a:r>
            <a:r>
              <a:rPr lang="en-US" sz="1000" b="1" dirty="0">
                <a:solidFill>
                  <a:srgbClr val="7030A0"/>
                </a:solidFill>
              </a:rPr>
              <a:t>(§13)</a:t>
            </a:r>
          </a:p>
          <a:p>
            <a:endParaRPr lang="en-US" dirty="0">
              <a:solidFill>
                <a:schemeClr val="bg1">
                  <a:lumMod val="95000"/>
                  <a:lumOff val="5000"/>
                </a:schemeClr>
              </a:solidFill>
            </a:endParaRPr>
          </a:p>
          <a:p>
            <a:r>
              <a:rPr lang="en-US" b="1" u="sng" dirty="0">
                <a:solidFill>
                  <a:schemeClr val="bg1">
                    <a:lumMod val="95000"/>
                    <a:lumOff val="5000"/>
                  </a:schemeClr>
                </a:solidFill>
              </a:rPr>
              <a:t>Person:</a:t>
            </a:r>
            <a:r>
              <a:rPr lang="en-US" dirty="0">
                <a:solidFill>
                  <a:schemeClr val="bg1">
                    <a:lumMod val="95000"/>
                    <a:lumOff val="5000"/>
                  </a:schemeClr>
                </a:solidFill>
              </a:rPr>
              <a:t>  	</a:t>
            </a:r>
            <a:r>
              <a:rPr lang="en-US" dirty="0" smtClean="0">
                <a:solidFill>
                  <a:schemeClr val="bg1">
                    <a:lumMod val="95000"/>
                    <a:lumOff val="5000"/>
                  </a:schemeClr>
                </a:solidFill>
              </a:rPr>
              <a:t>	A </a:t>
            </a:r>
            <a:r>
              <a:rPr lang="en-US" dirty="0">
                <a:solidFill>
                  <a:schemeClr val="bg1">
                    <a:lumMod val="95000"/>
                    <a:lumOff val="5000"/>
                  </a:schemeClr>
                </a:solidFill>
              </a:rPr>
              <a:t>natural person, any form of business or social organization, governmental entity or political </a:t>
            </a:r>
            <a:r>
              <a:rPr lang="en-US" dirty="0" smtClean="0">
                <a:solidFill>
                  <a:schemeClr val="bg1">
                    <a:lumMod val="95000"/>
                    <a:lumOff val="5000"/>
                  </a:schemeClr>
                </a:solidFill>
              </a:rPr>
              <a:t>			subdivision </a:t>
            </a:r>
            <a:r>
              <a:rPr lang="en-US" dirty="0">
                <a:solidFill>
                  <a:schemeClr val="bg1">
                    <a:lumMod val="95000"/>
                    <a:lumOff val="5000"/>
                  </a:schemeClr>
                </a:solidFill>
              </a:rPr>
              <a:t>of a governmental entity, and any other legal entity, including, without limitation, a </a:t>
            </a:r>
            <a:r>
              <a:rPr lang="en-US" dirty="0" smtClean="0">
                <a:solidFill>
                  <a:schemeClr val="bg1">
                    <a:lumMod val="95000"/>
                    <a:lumOff val="5000"/>
                  </a:schemeClr>
                </a:solidFill>
              </a:rPr>
              <a:t>			corporation</a:t>
            </a:r>
            <a:r>
              <a:rPr lang="en-US" dirty="0">
                <a:solidFill>
                  <a:schemeClr val="bg1">
                    <a:lumMod val="95000"/>
                    <a:lumOff val="5000"/>
                  </a:schemeClr>
                </a:solidFill>
              </a:rPr>
              <a:t>, partnership, limited-liability company, association, trust, or unincorporated organization. </a:t>
            </a:r>
            <a:r>
              <a:rPr lang="en-US" dirty="0" smtClean="0">
                <a:solidFill>
                  <a:schemeClr val="bg1">
                    <a:lumMod val="95000"/>
                    <a:lumOff val="5000"/>
                  </a:schemeClr>
                </a:solidFill>
              </a:rPr>
              <a:t>		</a:t>
            </a:r>
            <a:r>
              <a:rPr lang="en-US" sz="1000" b="1" dirty="0" smtClean="0">
                <a:solidFill>
                  <a:srgbClr val="7030A0"/>
                </a:solidFill>
              </a:rPr>
              <a:t>(§</a:t>
            </a:r>
            <a:r>
              <a:rPr lang="en-US" sz="1000" b="1" dirty="0">
                <a:solidFill>
                  <a:srgbClr val="7030A0"/>
                </a:solidFill>
              </a:rPr>
              <a:t>14)</a:t>
            </a:r>
          </a:p>
          <a:p>
            <a:endParaRPr lang="en-US" b="1" u="sng" dirty="0">
              <a:solidFill>
                <a:schemeClr val="bg1">
                  <a:lumMod val="95000"/>
                  <a:lumOff val="5000"/>
                </a:schemeClr>
              </a:solidFill>
            </a:endParaRPr>
          </a:p>
          <a:p>
            <a:r>
              <a:rPr lang="en-US" b="1" u="sng" dirty="0">
                <a:solidFill>
                  <a:schemeClr val="bg1">
                    <a:lumMod val="95000"/>
                    <a:lumOff val="5000"/>
                  </a:schemeClr>
                </a:solidFill>
              </a:rPr>
              <a:t>Principal office:</a:t>
            </a:r>
            <a:r>
              <a:rPr lang="en-US" dirty="0">
                <a:solidFill>
                  <a:schemeClr val="bg1">
                    <a:lumMod val="95000"/>
                    <a:lumOff val="5000"/>
                  </a:schemeClr>
                </a:solidFill>
              </a:rPr>
              <a:t>  </a:t>
            </a:r>
            <a:r>
              <a:rPr lang="en-US" dirty="0" smtClean="0">
                <a:solidFill>
                  <a:schemeClr val="bg1">
                    <a:lumMod val="95000"/>
                    <a:lumOff val="5000"/>
                  </a:schemeClr>
                </a:solidFill>
              </a:rPr>
              <a:t>	The </a:t>
            </a:r>
            <a:r>
              <a:rPr lang="en-US" dirty="0">
                <a:solidFill>
                  <a:schemeClr val="bg1">
                    <a:lumMod val="95000"/>
                    <a:lumOff val="5000"/>
                  </a:schemeClr>
                </a:solidFill>
              </a:rPr>
              <a:t>office where the principal executive offices of a mortgage </a:t>
            </a:r>
            <a:r>
              <a:rPr lang="en-US" dirty="0" smtClean="0">
                <a:solidFill>
                  <a:schemeClr val="bg1">
                    <a:lumMod val="95000"/>
                    <a:lumOff val="5000"/>
                  </a:schemeClr>
                </a:solidFill>
              </a:rPr>
              <a:t>servicer</a:t>
            </a:r>
            <a:r>
              <a:rPr lang="en-US" dirty="0">
                <a:solidFill>
                  <a:schemeClr val="bg1">
                    <a:lumMod val="95000"/>
                    <a:lumOff val="5000"/>
                  </a:schemeClr>
                </a:solidFill>
              </a:rPr>
              <a:t>, licensee, or applicant are </a:t>
            </a:r>
            <a:r>
              <a:rPr lang="en-US" dirty="0" smtClean="0">
                <a:solidFill>
                  <a:schemeClr val="bg1">
                    <a:lumMod val="95000"/>
                    <a:lumOff val="5000"/>
                  </a:schemeClr>
                </a:solidFill>
              </a:rPr>
              <a:t>			located</a:t>
            </a:r>
            <a:r>
              <a:rPr lang="en-US" dirty="0">
                <a:solidFill>
                  <a:schemeClr val="bg1">
                    <a:lumMod val="95000"/>
                    <a:lumOff val="5000"/>
                  </a:schemeClr>
                </a:solidFill>
              </a:rPr>
              <a:t>. </a:t>
            </a:r>
            <a:r>
              <a:rPr lang="en-US" sz="1000" b="1" dirty="0">
                <a:solidFill>
                  <a:srgbClr val="7030A0"/>
                </a:solidFill>
              </a:rPr>
              <a:t>(§15)</a:t>
            </a:r>
          </a:p>
        </p:txBody>
      </p:sp>
      <p:sp>
        <p:nvSpPr>
          <p:cNvPr id="7" name="Rectangle 2"/>
          <p:cNvSpPr txBox="1">
            <a:spLocks noChangeArrowheads="1"/>
          </p:cNvSpPr>
          <p:nvPr/>
        </p:nvSpPr>
        <p:spPr>
          <a:xfrm>
            <a:off x="455962" y="418302"/>
            <a:ext cx="10649842" cy="633298"/>
          </a:xfrm>
          <a:prstGeom prst="rect">
            <a:avLst/>
          </a:prstGeom>
          <a:solidFill>
            <a:schemeClr val="tx1"/>
          </a:solidFill>
          <a:ln w="38100">
            <a:solidFill>
              <a:schemeClr val="accent5">
                <a:lumMod val="75000"/>
              </a:schemeClr>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smtClean="0">
                <a:solidFill>
                  <a:schemeClr val="tx2">
                    <a:lumMod val="25000"/>
                  </a:schemeClr>
                </a:solidFill>
              </a:rPr>
              <a:t>Important Definitions</a:t>
            </a:r>
          </a:p>
        </p:txBody>
      </p:sp>
    </p:spTree>
    <p:extLst>
      <p:ext uri="{BB962C8B-B14F-4D97-AF65-F5344CB8AC3E}">
        <p14:creationId xmlns:p14="http://schemas.microsoft.com/office/powerpoint/2010/main" val="278775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220" y="1084172"/>
            <a:ext cx="9027904" cy="4678204"/>
          </a:xfrm>
          <a:prstGeom prst="rect">
            <a:avLst/>
          </a:prstGeom>
          <a:noFill/>
        </p:spPr>
        <p:txBody>
          <a:bodyPr wrap="square" rtlCol="0">
            <a:spAutoFit/>
          </a:bodyPr>
          <a:lstStyle/>
          <a:p>
            <a:endParaRPr lang="en-US" dirty="0">
              <a:solidFill>
                <a:schemeClr val="bg1">
                  <a:lumMod val="95000"/>
                  <a:lumOff val="5000"/>
                </a:schemeClr>
              </a:solidFill>
            </a:endParaRPr>
          </a:p>
          <a:p>
            <a:r>
              <a:rPr lang="en-US" b="1" u="sng" dirty="0" smtClean="0">
                <a:solidFill>
                  <a:schemeClr val="bg1">
                    <a:lumMod val="95000"/>
                    <a:lumOff val="5000"/>
                  </a:schemeClr>
                </a:solidFill>
              </a:rPr>
              <a:t>Mortgage Loan:</a:t>
            </a:r>
            <a:r>
              <a:rPr lang="en-US" dirty="0">
                <a:solidFill>
                  <a:schemeClr val="bg1">
                    <a:lumMod val="95000"/>
                    <a:lumOff val="5000"/>
                  </a:schemeClr>
                </a:solidFill>
              </a:rPr>
              <a:t>	</a:t>
            </a:r>
            <a:r>
              <a:rPr lang="en-US" dirty="0" smtClean="0">
                <a:solidFill>
                  <a:schemeClr val="bg1">
                    <a:lumMod val="95000"/>
                    <a:lumOff val="5000"/>
                  </a:schemeClr>
                </a:solidFill>
              </a:rPr>
              <a:t>(1) Any loan that is secured by a mortgage, deed of trust, or other 			consensual security interest on a dwelling located in this State or real 		property located in this State upon which is constructed or 	intended to be 		constructed a dwelling; or</a:t>
            </a:r>
          </a:p>
          <a:p>
            <a:r>
              <a:rPr lang="en-US" dirty="0" smtClean="0">
                <a:solidFill>
                  <a:schemeClr val="bg1">
                    <a:lumMod val="95000"/>
                    <a:lumOff val="5000"/>
                  </a:schemeClr>
                </a:solidFill>
              </a:rPr>
              <a:t>		(2) Any loan made or arranged by a mortgage broker under chapter 645B 		of NRS that is secured by a mortgage, deed of trust, or other consensual 		activity interest on commercial property</a:t>
            </a:r>
            <a:r>
              <a:rPr lang="en-US" baseline="30000" dirty="0" smtClean="0">
                <a:solidFill>
                  <a:schemeClr val="bg1">
                    <a:lumMod val="95000"/>
                    <a:lumOff val="5000"/>
                  </a:schemeClr>
                </a:solidFill>
              </a:rPr>
              <a:t>*</a:t>
            </a:r>
            <a:r>
              <a:rPr lang="en-US" dirty="0" smtClean="0">
                <a:solidFill>
                  <a:schemeClr val="bg1">
                    <a:lumMod val="95000"/>
                    <a:lumOff val="5000"/>
                  </a:schemeClr>
                </a:solidFill>
              </a:rPr>
              <a:t> located in this State that is 			funded by one or more private investors</a:t>
            </a:r>
            <a:r>
              <a:rPr lang="en-US" baseline="30000" dirty="0" smtClean="0">
                <a:solidFill>
                  <a:schemeClr val="bg1">
                    <a:lumMod val="95000"/>
                    <a:lumOff val="5000"/>
                  </a:schemeClr>
                </a:solidFill>
              </a:rPr>
              <a:t>**</a:t>
            </a:r>
            <a:r>
              <a:rPr lang="en-US" dirty="0" smtClean="0">
                <a:solidFill>
                  <a:schemeClr val="bg1">
                    <a:lumMod val="95000"/>
                    <a:lumOff val="5000"/>
                  </a:schemeClr>
                </a:solidFill>
              </a:rPr>
              <a:t>.</a:t>
            </a:r>
          </a:p>
          <a:p>
            <a:r>
              <a:rPr lang="en-US" dirty="0" smtClean="0">
                <a:solidFill>
                  <a:schemeClr val="bg1">
                    <a:lumMod val="95000"/>
                    <a:lumOff val="5000"/>
                  </a:schemeClr>
                </a:solidFill>
              </a:rPr>
              <a:t>		</a:t>
            </a:r>
            <a:r>
              <a:rPr lang="en-US" sz="1300" baseline="30000" dirty="0" smtClean="0">
                <a:solidFill>
                  <a:schemeClr val="bg1">
                    <a:lumMod val="95000"/>
                    <a:lumOff val="5000"/>
                  </a:schemeClr>
                </a:solidFill>
              </a:rPr>
              <a:t>*</a:t>
            </a:r>
            <a:r>
              <a:rPr lang="en-US" sz="1300" dirty="0" smtClean="0">
                <a:solidFill>
                  <a:schemeClr val="bg1">
                    <a:lumMod val="95000"/>
                    <a:lumOff val="5000"/>
                  </a:schemeClr>
                </a:solidFill>
              </a:rPr>
              <a:t> </a:t>
            </a:r>
            <a:r>
              <a:rPr lang="en-US" sz="1300" b="1" dirty="0" smtClean="0">
                <a:solidFill>
                  <a:schemeClr val="bg1">
                    <a:lumMod val="95000"/>
                    <a:lumOff val="5000"/>
                  </a:schemeClr>
                </a:solidFill>
              </a:rPr>
              <a:t>Commercial Property</a:t>
            </a:r>
            <a:r>
              <a:rPr lang="en-US" sz="1300" dirty="0" smtClean="0">
                <a:solidFill>
                  <a:schemeClr val="bg1">
                    <a:lumMod val="95000"/>
                    <a:lumOff val="5000"/>
                  </a:schemeClr>
                </a:solidFill>
              </a:rPr>
              <a:t> means any real property which is located in this State and which is neither used 		as a dwelling nor upon which a dwelling is constructed or intended to be constructed.  </a:t>
            </a:r>
          </a:p>
          <a:p>
            <a:r>
              <a:rPr lang="en-US" sz="1300" baseline="30000" dirty="0">
                <a:solidFill>
                  <a:schemeClr val="bg1">
                    <a:lumMod val="95000"/>
                    <a:lumOff val="5000"/>
                  </a:schemeClr>
                </a:solidFill>
              </a:rPr>
              <a:t>	</a:t>
            </a:r>
            <a:r>
              <a:rPr lang="en-US" sz="1300" baseline="30000" dirty="0" smtClean="0">
                <a:solidFill>
                  <a:schemeClr val="bg1">
                    <a:lumMod val="95000"/>
                    <a:lumOff val="5000"/>
                  </a:schemeClr>
                </a:solidFill>
              </a:rPr>
              <a:t>	**</a:t>
            </a:r>
            <a:r>
              <a:rPr lang="en-US" sz="1300" dirty="0" smtClean="0">
                <a:solidFill>
                  <a:schemeClr val="bg1">
                    <a:lumMod val="95000"/>
                    <a:lumOff val="5000"/>
                  </a:schemeClr>
                </a:solidFill>
              </a:rPr>
              <a:t> </a:t>
            </a:r>
            <a:r>
              <a:rPr lang="en-US" sz="1300" b="1" dirty="0" smtClean="0">
                <a:solidFill>
                  <a:schemeClr val="bg1">
                    <a:lumMod val="95000"/>
                    <a:lumOff val="5000"/>
                  </a:schemeClr>
                </a:solidFill>
              </a:rPr>
              <a:t>Private Investor </a:t>
            </a:r>
            <a:r>
              <a:rPr lang="en-US" sz="1300" dirty="0" smtClean="0">
                <a:solidFill>
                  <a:schemeClr val="bg1">
                    <a:lumMod val="95000"/>
                    <a:lumOff val="5000"/>
                  </a:schemeClr>
                </a:solidFill>
              </a:rPr>
              <a:t>means (1) An investor who is a natural person and who provides his or her own 		money for investment in a loan secured by a lien on real property, and (2) Two or more investors who 		are relatives and who jointly provide their own money for investment in a loan secured by a lien on real 		property, unless the investors are acting on behalf of a partnership, a corporation, or some other 		separate legal entity.  </a:t>
            </a:r>
          </a:p>
          <a:p>
            <a:r>
              <a:rPr lang="en-US" sz="1300" dirty="0">
                <a:solidFill>
                  <a:schemeClr val="bg1">
                    <a:lumMod val="95000"/>
                    <a:lumOff val="5000"/>
                  </a:schemeClr>
                </a:solidFill>
              </a:rPr>
              <a:t>	</a:t>
            </a:r>
            <a:r>
              <a:rPr lang="en-US" sz="1300" dirty="0" smtClean="0">
                <a:solidFill>
                  <a:schemeClr val="bg1">
                    <a:lumMod val="95000"/>
                    <a:lumOff val="5000"/>
                  </a:schemeClr>
                </a:solidFill>
              </a:rPr>
              <a:t>	</a:t>
            </a:r>
            <a:r>
              <a:rPr lang="en-US" sz="1400" dirty="0">
                <a:solidFill>
                  <a:schemeClr val="bg1">
                    <a:lumMod val="95000"/>
                    <a:lumOff val="5000"/>
                  </a:schemeClr>
                </a:solidFill>
              </a:rPr>
              <a:t> </a:t>
            </a:r>
            <a:r>
              <a:rPr lang="en-US" sz="1000" b="1" dirty="0" smtClean="0">
                <a:solidFill>
                  <a:srgbClr val="7030A0"/>
                </a:solidFill>
              </a:rPr>
              <a:t>(§12)</a:t>
            </a:r>
          </a:p>
          <a:p>
            <a:r>
              <a:rPr lang="en-US" sz="1300" dirty="0">
                <a:solidFill>
                  <a:schemeClr val="bg1">
                    <a:lumMod val="95000"/>
                    <a:lumOff val="5000"/>
                  </a:schemeClr>
                </a:solidFill>
              </a:rPr>
              <a:t>	</a:t>
            </a:r>
            <a:r>
              <a:rPr lang="en-US" sz="1300" dirty="0" smtClean="0">
                <a:solidFill>
                  <a:schemeClr val="bg1">
                    <a:lumMod val="95000"/>
                    <a:lumOff val="5000"/>
                  </a:schemeClr>
                </a:solidFill>
              </a:rPr>
              <a:t/>
            </a:r>
            <a:br>
              <a:rPr lang="en-US" sz="1300" dirty="0" smtClean="0">
                <a:solidFill>
                  <a:schemeClr val="bg1">
                    <a:lumMod val="95000"/>
                    <a:lumOff val="5000"/>
                  </a:schemeClr>
                </a:solidFill>
              </a:rPr>
            </a:br>
            <a:endParaRPr lang="en-US" sz="1300" b="1" u="sng" dirty="0" smtClean="0">
              <a:solidFill>
                <a:schemeClr val="bg1">
                  <a:lumMod val="95000"/>
                  <a:lumOff val="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0789" y="1820175"/>
            <a:ext cx="2408412" cy="1603099"/>
          </a:xfrm>
          <a:prstGeom prst="rect">
            <a:avLst/>
          </a:prstGeom>
        </p:spPr>
      </p:pic>
      <p:sp>
        <p:nvSpPr>
          <p:cNvPr id="6" name="Rectangle 2"/>
          <p:cNvSpPr txBox="1">
            <a:spLocks noChangeArrowheads="1"/>
          </p:cNvSpPr>
          <p:nvPr/>
        </p:nvSpPr>
        <p:spPr>
          <a:xfrm>
            <a:off x="455962" y="418302"/>
            <a:ext cx="10649842" cy="633298"/>
          </a:xfrm>
          <a:prstGeom prst="rect">
            <a:avLst/>
          </a:prstGeom>
          <a:solidFill>
            <a:schemeClr val="tx1"/>
          </a:solidFill>
          <a:ln w="38100">
            <a:solidFill>
              <a:schemeClr val="accent5">
                <a:lumMod val="75000"/>
              </a:schemeClr>
            </a:solid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smtClean="0">
                <a:solidFill>
                  <a:schemeClr val="tx2">
                    <a:lumMod val="25000"/>
                  </a:schemeClr>
                </a:solidFill>
              </a:rPr>
              <a:t>Important Definitions continued…</a:t>
            </a:r>
          </a:p>
        </p:txBody>
      </p:sp>
    </p:spTree>
    <p:extLst>
      <p:ext uri="{BB962C8B-B14F-4D97-AF65-F5344CB8AC3E}">
        <p14:creationId xmlns:p14="http://schemas.microsoft.com/office/powerpoint/2010/main" val="38108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6280" y="548640"/>
            <a:ext cx="10927080" cy="584775"/>
          </a:xfrm>
          <a:prstGeom prst="rect">
            <a:avLst/>
          </a:prstGeom>
          <a:solidFill>
            <a:schemeClr val="tx1"/>
          </a:solidFill>
          <a:ln w="254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Who needs a Mortgage Servicer license?</a:t>
            </a:r>
            <a:endParaRPr lang="en-US" sz="3200" dirty="0">
              <a:solidFill>
                <a:schemeClr val="tx2">
                  <a:lumMod val="25000"/>
                </a:schemeClr>
              </a:solidFill>
            </a:endParaRPr>
          </a:p>
        </p:txBody>
      </p:sp>
      <p:sp>
        <p:nvSpPr>
          <p:cNvPr id="4" name="TextBox 3"/>
          <p:cNvSpPr txBox="1"/>
          <p:nvPr/>
        </p:nvSpPr>
        <p:spPr>
          <a:xfrm>
            <a:off x="716280" y="1337491"/>
            <a:ext cx="10807505" cy="1938992"/>
          </a:xfrm>
          <a:prstGeom prst="rect">
            <a:avLst/>
          </a:prstGeom>
          <a:noFill/>
        </p:spPr>
        <p:txBody>
          <a:bodyPr wrap="square" rtlCol="0">
            <a:spAutoFit/>
          </a:bodyPr>
          <a:lstStyle/>
          <a:p>
            <a:r>
              <a:rPr lang="en-US" sz="2000" dirty="0" smtClean="0">
                <a:solidFill>
                  <a:schemeClr val="bg1">
                    <a:lumMod val="95000"/>
                    <a:lumOff val="5000"/>
                  </a:schemeClr>
                </a:solidFill>
              </a:rPr>
              <a:t>Anyone who wishes to advertise services as, provide any of the services of, act as or conduct business as a mortgage servicer or otherwise engage in, carry on, or hold himself or herself out as engaging in or carrying on the activities of a mortgage servicer. </a:t>
            </a:r>
            <a:r>
              <a:rPr lang="en-US" sz="1000" b="1" dirty="0" smtClean="0">
                <a:solidFill>
                  <a:srgbClr val="7030A0"/>
                </a:solidFill>
              </a:rPr>
              <a:t>(§17)</a:t>
            </a:r>
          </a:p>
          <a:p>
            <a:endParaRPr lang="en-US" sz="2000" dirty="0">
              <a:solidFill>
                <a:schemeClr val="bg1">
                  <a:lumMod val="95000"/>
                  <a:lumOff val="5000"/>
                </a:schemeClr>
              </a:solidFill>
            </a:endParaRPr>
          </a:p>
          <a:p>
            <a:r>
              <a:rPr lang="en-US" sz="2000" dirty="0" smtClean="0">
                <a:solidFill>
                  <a:schemeClr val="bg1">
                    <a:lumMod val="95000"/>
                    <a:lumOff val="5000"/>
                  </a:schemeClr>
                </a:solidFill>
              </a:rPr>
              <a:t>If a person wishes to claim exemption pursuant to section 86.7 of AB 480, that person has the burden of demonstrating that the person qualifies for such an exemption. </a:t>
            </a:r>
            <a:r>
              <a:rPr lang="en-US" sz="1000" b="1" dirty="0" smtClean="0">
                <a:solidFill>
                  <a:srgbClr val="7030A0"/>
                </a:solidFill>
              </a:rPr>
              <a:t>(§18)</a:t>
            </a:r>
          </a:p>
        </p:txBody>
      </p:sp>
      <p:sp>
        <p:nvSpPr>
          <p:cNvPr id="5" name="TextBox 4"/>
          <p:cNvSpPr txBox="1"/>
          <p:nvPr/>
        </p:nvSpPr>
        <p:spPr>
          <a:xfrm>
            <a:off x="716280" y="3584917"/>
            <a:ext cx="10927080" cy="584775"/>
          </a:xfrm>
          <a:prstGeom prst="rect">
            <a:avLst/>
          </a:prstGeom>
          <a:solidFill>
            <a:schemeClr val="tx1"/>
          </a:solidFill>
          <a:ln w="254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Who needs a Supplemental Mortgage Servicer license?</a:t>
            </a:r>
            <a:endParaRPr lang="en-US" sz="3200" dirty="0">
              <a:solidFill>
                <a:schemeClr val="tx2">
                  <a:lumMod val="25000"/>
                </a:schemeClr>
              </a:solidFill>
            </a:endParaRPr>
          </a:p>
        </p:txBody>
      </p:sp>
      <p:sp>
        <p:nvSpPr>
          <p:cNvPr id="6" name="TextBox 5"/>
          <p:cNvSpPr txBox="1"/>
          <p:nvPr/>
        </p:nvSpPr>
        <p:spPr>
          <a:xfrm>
            <a:off x="716280" y="4478126"/>
            <a:ext cx="10807505" cy="1323439"/>
          </a:xfrm>
          <a:prstGeom prst="rect">
            <a:avLst/>
          </a:prstGeom>
          <a:noFill/>
        </p:spPr>
        <p:txBody>
          <a:bodyPr wrap="square" rtlCol="0">
            <a:spAutoFit/>
          </a:bodyPr>
          <a:lstStyle/>
          <a:p>
            <a:r>
              <a:rPr lang="en-US" sz="2000" dirty="0" smtClean="0">
                <a:solidFill>
                  <a:schemeClr val="bg1">
                    <a:lumMod val="95000"/>
                    <a:lumOff val="5000"/>
                  </a:schemeClr>
                </a:solidFill>
              </a:rPr>
              <a:t>If a person holds a license as a mortgage broker or a mortgage banker and wishes to act as, offer to act as, or provide the services of a mortgage servicer on one or more mortgage loans that the person did not make or arrange, that person needs to file an application for a supplemental mortgage servicer license.  </a:t>
            </a:r>
            <a:r>
              <a:rPr lang="en-US" sz="1000" b="1" dirty="0" smtClean="0">
                <a:solidFill>
                  <a:srgbClr val="7030A0"/>
                </a:solidFill>
              </a:rPr>
              <a:t>(§19)</a:t>
            </a:r>
            <a:endParaRPr lang="en-US" sz="2000" b="1" dirty="0" smtClean="0">
              <a:solidFill>
                <a:srgbClr val="7030A0"/>
              </a:solidFill>
            </a:endParaRPr>
          </a:p>
        </p:txBody>
      </p:sp>
    </p:spTree>
    <p:extLst>
      <p:ext uri="{BB962C8B-B14F-4D97-AF65-F5344CB8AC3E}">
        <p14:creationId xmlns:p14="http://schemas.microsoft.com/office/powerpoint/2010/main" val="733080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391368"/>
            <a:ext cx="9097107" cy="2246769"/>
          </a:xfrm>
          <a:prstGeom prst="rect">
            <a:avLst/>
          </a:prstGeom>
          <a:noFill/>
        </p:spPr>
        <p:txBody>
          <a:bodyPr wrap="square" rtlCol="0">
            <a:spAutoFit/>
          </a:bodyPr>
          <a:lstStyle/>
          <a:p>
            <a:r>
              <a:rPr lang="en-US" sz="2000" dirty="0" smtClean="0">
                <a:solidFill>
                  <a:schemeClr val="bg1">
                    <a:lumMod val="95000"/>
                    <a:lumOff val="5000"/>
                  </a:schemeClr>
                </a:solidFill>
              </a:rPr>
              <a:t>Each mortgage servicer license and supplemental mortgage servicer license expires on December 31</a:t>
            </a:r>
            <a:r>
              <a:rPr lang="en-US" sz="2000" baseline="30000" dirty="0" smtClean="0">
                <a:solidFill>
                  <a:schemeClr val="bg1">
                    <a:lumMod val="95000"/>
                    <a:lumOff val="5000"/>
                  </a:schemeClr>
                </a:solidFill>
              </a:rPr>
              <a:t>st</a:t>
            </a:r>
            <a:r>
              <a:rPr lang="en-US" sz="2000" dirty="0" smtClean="0">
                <a:solidFill>
                  <a:schemeClr val="bg1">
                    <a:lumMod val="95000"/>
                    <a:lumOff val="5000"/>
                  </a:schemeClr>
                </a:solidFill>
              </a:rPr>
              <a:t> of the year in which it was issued, unless it is renewed.</a:t>
            </a:r>
          </a:p>
          <a:p>
            <a:endParaRPr lang="en-US" sz="2000" dirty="0">
              <a:solidFill>
                <a:schemeClr val="bg1">
                  <a:lumMod val="95000"/>
                  <a:lumOff val="5000"/>
                </a:schemeClr>
              </a:solidFill>
            </a:endParaRPr>
          </a:p>
          <a:p>
            <a:r>
              <a:rPr lang="en-US" sz="2000" dirty="0" smtClean="0">
                <a:solidFill>
                  <a:schemeClr val="bg1">
                    <a:lumMod val="95000"/>
                    <a:lumOff val="5000"/>
                  </a:schemeClr>
                </a:solidFill>
              </a:rPr>
              <a:t>To renew a license, a licensee must submit to the Commissioner an application for renewal not earlier than November 1 and not later than December 31 of the year in which the license will expire. </a:t>
            </a:r>
            <a:r>
              <a:rPr lang="en-US" sz="1000" b="1" dirty="0" smtClean="0">
                <a:solidFill>
                  <a:srgbClr val="7030A0"/>
                </a:solidFill>
              </a:rPr>
              <a:t>(§32)</a:t>
            </a:r>
            <a:endParaRPr lang="en-US" sz="1000" b="1" dirty="0">
              <a:solidFill>
                <a:srgbClr val="7030A0"/>
              </a:solidFill>
            </a:endParaRPr>
          </a:p>
          <a:p>
            <a:endParaRPr lang="en-US" sz="2000" dirty="0">
              <a:solidFill>
                <a:schemeClr val="bg1">
                  <a:lumMod val="95000"/>
                  <a:lumOff val="5000"/>
                </a:schemeClr>
              </a:solidFill>
            </a:endParaRPr>
          </a:p>
        </p:txBody>
      </p:sp>
      <p:sp>
        <p:nvSpPr>
          <p:cNvPr id="5" name="TextBox 4"/>
          <p:cNvSpPr txBox="1"/>
          <p:nvPr/>
        </p:nvSpPr>
        <p:spPr>
          <a:xfrm>
            <a:off x="410307" y="3634154"/>
            <a:ext cx="11312769" cy="2862322"/>
          </a:xfrm>
          <a:prstGeom prst="rect">
            <a:avLst/>
          </a:prstGeom>
          <a:solidFill>
            <a:schemeClr val="tx1"/>
          </a:solidFill>
          <a:ln w="25400">
            <a:solidFill>
              <a:schemeClr val="accent5">
                <a:lumMod val="75000"/>
              </a:schemeClr>
            </a:solidFill>
          </a:ln>
        </p:spPr>
        <p:txBody>
          <a:bodyPr wrap="square" rtlCol="0">
            <a:spAutoFit/>
          </a:bodyPr>
          <a:lstStyle/>
          <a:p>
            <a:endParaRPr lang="en-US" sz="2000" dirty="0" smtClean="0">
              <a:solidFill>
                <a:schemeClr val="bg1">
                  <a:lumMod val="95000"/>
                  <a:lumOff val="5000"/>
                </a:schemeClr>
              </a:solidFill>
            </a:endParaRPr>
          </a:p>
          <a:p>
            <a:r>
              <a:rPr lang="en-US" sz="2000" b="1" u="sng" dirty="0" smtClean="0">
                <a:solidFill>
                  <a:schemeClr val="bg1">
                    <a:lumMod val="95000"/>
                    <a:lumOff val="5000"/>
                  </a:schemeClr>
                </a:solidFill>
              </a:rPr>
              <a:t>An application for renewal must</a:t>
            </a:r>
            <a:r>
              <a:rPr lang="en-US" sz="2000" b="1" dirty="0" smtClean="0">
                <a:solidFill>
                  <a:schemeClr val="bg1">
                    <a:lumMod val="95000"/>
                    <a:lumOff val="5000"/>
                  </a:schemeClr>
                </a:solidFill>
              </a:rPr>
              <a:t>:</a:t>
            </a:r>
          </a:p>
          <a:p>
            <a:pPr marL="342900" indent="-342900">
              <a:buFont typeface="Arial" panose="020B0604020202020204" pitchFamily="34" charset="0"/>
              <a:buChar char="•"/>
            </a:pPr>
            <a:r>
              <a:rPr lang="en-US" sz="2000" dirty="0" smtClean="0">
                <a:solidFill>
                  <a:schemeClr val="bg1">
                    <a:lumMod val="95000"/>
                    <a:lumOff val="5000"/>
                  </a:schemeClr>
                </a:solidFill>
              </a:rPr>
              <a:t>Be submitted to the Division through the Nationwide Multistate Licensing System (NMLS) using the Company Form (MU-1)</a:t>
            </a:r>
          </a:p>
          <a:p>
            <a:pPr marL="342900" indent="-342900">
              <a:buFont typeface="Arial" panose="020B0604020202020204" pitchFamily="34" charset="0"/>
              <a:buChar char="•"/>
            </a:pPr>
            <a:r>
              <a:rPr lang="en-US" sz="2000" dirty="0" smtClean="0">
                <a:solidFill>
                  <a:schemeClr val="bg1">
                    <a:lumMod val="95000"/>
                    <a:lumOff val="5000"/>
                  </a:schemeClr>
                </a:solidFill>
              </a:rPr>
              <a:t>Include the required annual renewal fee</a:t>
            </a:r>
          </a:p>
          <a:p>
            <a:pPr marL="342900" indent="-342900">
              <a:buFont typeface="Arial" panose="020B0604020202020204" pitchFamily="34" charset="0"/>
              <a:buChar char="•"/>
            </a:pPr>
            <a:r>
              <a:rPr lang="en-US" sz="2000" dirty="0" smtClean="0">
                <a:solidFill>
                  <a:schemeClr val="bg1">
                    <a:lumMod val="95000"/>
                    <a:lumOff val="5000"/>
                  </a:schemeClr>
                </a:solidFill>
              </a:rPr>
              <a:t>Provide satisfactory proof that that the applicant is in compliance with chapter 645F of NRS and the Nevada Mortgage Servicer Regulations (NAC 645F)</a:t>
            </a:r>
          </a:p>
          <a:p>
            <a:pPr marL="342900" indent="-342900">
              <a:buFont typeface="Arial" panose="020B0604020202020204" pitchFamily="34" charset="0"/>
              <a:buChar char="•"/>
            </a:pPr>
            <a:r>
              <a:rPr lang="en-US" sz="2000" dirty="0" smtClean="0">
                <a:solidFill>
                  <a:schemeClr val="bg1">
                    <a:lumMod val="95000"/>
                    <a:lumOff val="5000"/>
                  </a:schemeClr>
                </a:solidFill>
              </a:rPr>
              <a:t>Include any other information required by the Commissioner</a:t>
            </a:r>
          </a:p>
          <a:p>
            <a:endParaRPr lang="en-US" sz="2000" dirty="0">
              <a:solidFill>
                <a:schemeClr val="bg1">
                  <a:lumMod val="95000"/>
                  <a:lumOff val="5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07" y="1481091"/>
            <a:ext cx="1758462" cy="1890347"/>
          </a:xfrm>
          <a:prstGeom prst="rect">
            <a:avLst/>
          </a:prstGeom>
        </p:spPr>
      </p:pic>
      <p:sp>
        <p:nvSpPr>
          <p:cNvPr id="7" name="TextBox 6"/>
          <p:cNvSpPr txBox="1"/>
          <p:nvPr/>
        </p:nvSpPr>
        <p:spPr>
          <a:xfrm>
            <a:off x="716280" y="548640"/>
            <a:ext cx="10927080" cy="584775"/>
          </a:xfrm>
          <a:prstGeom prst="rect">
            <a:avLst/>
          </a:prstGeom>
          <a:solidFill>
            <a:schemeClr val="tx1"/>
          </a:solidFill>
          <a:ln w="25400">
            <a:solidFill>
              <a:schemeClr val="accent5">
                <a:lumMod val="75000"/>
              </a:schemeClr>
            </a:solidFill>
          </a:ln>
        </p:spPr>
        <p:txBody>
          <a:bodyPr wrap="square" rtlCol="0">
            <a:spAutoFit/>
          </a:bodyPr>
          <a:lstStyle/>
          <a:p>
            <a:pPr algn="ctr"/>
            <a:r>
              <a:rPr lang="en-US" sz="3200" dirty="0" smtClean="0">
                <a:solidFill>
                  <a:schemeClr val="tx2">
                    <a:lumMod val="25000"/>
                  </a:schemeClr>
                </a:solidFill>
              </a:rPr>
              <a:t>License Renewal</a:t>
            </a:r>
            <a:endParaRPr lang="en-US" sz="3200" dirty="0">
              <a:solidFill>
                <a:schemeClr val="tx2">
                  <a:lumMod val="25000"/>
                </a:schemeClr>
              </a:solidFill>
            </a:endParaRPr>
          </a:p>
        </p:txBody>
      </p:sp>
    </p:spTree>
    <p:extLst>
      <p:ext uri="{BB962C8B-B14F-4D97-AF65-F5344CB8AC3E}">
        <p14:creationId xmlns:p14="http://schemas.microsoft.com/office/powerpoint/2010/main" val="878899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4655</Words>
  <Application>Microsoft Office PowerPoint</Application>
  <PresentationFormat>Widescreen</PresentationFormat>
  <Paragraphs>281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Courier New</vt:lpstr>
      <vt:lpstr>Vani</vt:lpstr>
      <vt:lpstr>Wingdings</vt:lpstr>
      <vt:lpstr>Office Theme</vt:lpstr>
      <vt:lpstr>PowerPoint Presentation</vt:lpstr>
      <vt:lpstr>The Division of Mortgage Lending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Stone</dc:creator>
  <cp:lastModifiedBy>Sandy Stone</cp:lastModifiedBy>
  <cp:revision>181</cp:revision>
  <dcterms:created xsi:type="dcterms:W3CDTF">2016-09-06T21:36:11Z</dcterms:created>
  <dcterms:modified xsi:type="dcterms:W3CDTF">2017-05-11T22:52:17Z</dcterms:modified>
</cp:coreProperties>
</file>