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36"/>
  </p:notesMasterIdLst>
  <p:sldIdLst>
    <p:sldId id="256" r:id="rId2"/>
    <p:sldId id="260" r:id="rId3"/>
    <p:sldId id="301" r:id="rId4"/>
    <p:sldId id="302" r:id="rId5"/>
    <p:sldId id="261" r:id="rId6"/>
    <p:sldId id="318" r:id="rId7"/>
    <p:sldId id="319" r:id="rId8"/>
    <p:sldId id="321" r:id="rId9"/>
    <p:sldId id="320" r:id="rId10"/>
    <p:sldId id="266" r:id="rId11"/>
    <p:sldId id="322" r:id="rId12"/>
    <p:sldId id="317" r:id="rId13"/>
    <p:sldId id="263" r:id="rId14"/>
    <p:sldId id="267" r:id="rId15"/>
    <p:sldId id="272" r:id="rId16"/>
    <p:sldId id="274" r:id="rId17"/>
    <p:sldId id="311" r:id="rId18"/>
    <p:sldId id="312" r:id="rId19"/>
    <p:sldId id="308" r:id="rId20"/>
    <p:sldId id="275" r:id="rId21"/>
    <p:sldId id="277" r:id="rId22"/>
    <p:sldId id="309" r:id="rId23"/>
    <p:sldId id="303" r:id="rId24"/>
    <p:sldId id="278" r:id="rId25"/>
    <p:sldId id="294" r:id="rId26"/>
    <p:sldId id="323" r:id="rId27"/>
    <p:sldId id="280" r:id="rId28"/>
    <p:sldId id="304" r:id="rId29"/>
    <p:sldId id="310" r:id="rId30"/>
    <p:sldId id="305" r:id="rId31"/>
    <p:sldId id="306" r:id="rId32"/>
    <p:sldId id="307" r:id="rId33"/>
    <p:sldId id="289" r:id="rId34"/>
    <p:sldId id="299" r:id="rId35"/>
  </p:sldIdLst>
  <p:sldSz cx="6858000" cy="9144000" type="screen4x3"/>
  <p:notesSz cx="6858000" cy="9236075"/>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60"/>
    <a:srgbClr val="A7B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54" autoAdjust="0"/>
  </p:normalViewPr>
  <p:slideViewPr>
    <p:cSldViewPr>
      <p:cViewPr varScale="1">
        <p:scale>
          <a:sx n="59" d="100"/>
          <a:sy n="59" d="100"/>
        </p:scale>
        <p:origin x="2083" y="8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smtClean="0">
                <a:latin typeface="Arial" panose="020B0604020202020204" pitchFamily="34" charset="0"/>
              </a:defRPr>
            </a:lvl1pPr>
          </a:lstStyle>
          <a:p>
            <a:pPr>
              <a:defRPr/>
            </a:pPr>
            <a:endParaRPr lang="en-US" altLang="en-US" dirty="0"/>
          </a:p>
        </p:txBody>
      </p:sp>
      <p:sp>
        <p:nvSpPr>
          <p:cNvPr id="3075" name="Rectangle 3"/>
          <p:cNvSpPr>
            <a:spLocks noGrp="1" noChangeArrowheads="1"/>
          </p:cNvSpPr>
          <p:nvPr>
            <p:ph type="dt" idx="1"/>
          </p:nvPr>
        </p:nvSpPr>
        <p:spPr bwMode="auto">
          <a:xfrm>
            <a:off x="3884613" y="0"/>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2130425" y="692150"/>
            <a:ext cx="25987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87767"/>
            <a:ext cx="548640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2378"/>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smtClean="0">
                <a:latin typeface="Arial" panose="020B0604020202020204" pitchFamily="34" charset="0"/>
              </a:defRPr>
            </a:lvl1pPr>
          </a:lstStyle>
          <a:p>
            <a:pPr>
              <a:defRPr/>
            </a:pPr>
            <a:endParaRPr lang="en-US" altLang="en-US" dirty="0"/>
          </a:p>
        </p:txBody>
      </p:sp>
      <p:sp>
        <p:nvSpPr>
          <p:cNvPr id="3079" name="Rectangle 7"/>
          <p:cNvSpPr>
            <a:spLocks noGrp="1" noChangeArrowheads="1"/>
          </p:cNvSpPr>
          <p:nvPr>
            <p:ph type="sldNum" sz="quarter" idx="5"/>
          </p:nvPr>
        </p:nvSpPr>
        <p:spPr bwMode="auto">
          <a:xfrm>
            <a:off x="3884613" y="8772378"/>
            <a:ext cx="297180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panose="020B0604020202020204" pitchFamily="34" charset="0"/>
              </a:defRPr>
            </a:lvl1pPr>
          </a:lstStyle>
          <a:p>
            <a:pPr>
              <a:defRPr/>
            </a:pPr>
            <a:fld id="{4902717D-772F-424C-998D-C521A3E25180}" type="slidenum">
              <a:rPr lang="en-US" altLang="en-US"/>
              <a:pPr>
                <a:defRPr/>
              </a:pPr>
              <a:t>‹#›</a:t>
            </a:fld>
            <a:endParaRPr lang="en-US" altLang="en-US" dirty="0"/>
          </a:p>
        </p:txBody>
      </p:sp>
    </p:spTree>
    <p:extLst>
      <p:ext uri="{BB962C8B-B14F-4D97-AF65-F5344CB8AC3E}">
        <p14:creationId xmlns:p14="http://schemas.microsoft.com/office/powerpoint/2010/main" val="3040681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5E334C38-7B43-40A5-95F6-3FB3651F577B}" type="slidenum">
              <a:rPr lang="en-US" altLang="en-US">
                <a:latin typeface="Arial" panose="020B0604020202020204" pitchFamily="34" charset="0"/>
              </a:rPr>
              <a:pPr algn="r"/>
              <a:t>1</a:t>
            </a:fld>
            <a:endParaRPr lang="en-US" altLang="en-US" dirty="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08237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19</a:t>
            </a:fld>
            <a:endParaRPr lang="en-US" altLang="en-US" dirty="0"/>
          </a:p>
        </p:txBody>
      </p:sp>
    </p:spTree>
    <p:extLst>
      <p:ext uri="{BB962C8B-B14F-4D97-AF65-F5344CB8AC3E}">
        <p14:creationId xmlns:p14="http://schemas.microsoft.com/office/powerpoint/2010/main" val="119600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FEC61F8A-E0AF-45AC-B7CE-11C8ED83EB7B}" type="slidenum">
              <a:rPr lang="en-US" altLang="en-US">
                <a:latin typeface="Arial" panose="020B0604020202020204" pitchFamily="34" charset="0"/>
              </a:rPr>
              <a:pPr algn="r"/>
              <a:t>20</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1216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07C7D513-6662-4388-BE6B-CD39972D701B}" type="slidenum">
              <a:rPr lang="en-US" altLang="en-US">
                <a:latin typeface="Arial" panose="020B0604020202020204" pitchFamily="34" charset="0"/>
              </a:rPr>
              <a:pPr algn="r"/>
              <a:t>21</a:t>
            </a:fld>
            <a:endParaRPr lang="en-US" altLang="en-US" dirty="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2478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D6E049BD-4618-4494-93DC-25A641A17F70}" type="slidenum">
              <a:rPr lang="en-US" altLang="en-US">
                <a:latin typeface="Arial" panose="020B0604020202020204" pitchFamily="34" charset="0"/>
              </a:rPr>
              <a:pPr algn="r"/>
              <a:t>24</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8765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2F39C829-8E03-47DF-A206-21A758596AA6}" type="slidenum">
              <a:rPr lang="en-US" altLang="en-US">
                <a:latin typeface="Arial" panose="020B0604020202020204" pitchFamily="34" charset="0"/>
              </a:rPr>
              <a:pPr algn="r"/>
              <a:t>25</a:t>
            </a:fld>
            <a:endParaRPr lang="en-US" altLang="en-US" dirty="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2292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2F39C829-8E03-47DF-A206-21A758596AA6}" type="slidenum">
              <a:rPr lang="en-US" altLang="en-US">
                <a:latin typeface="Arial" panose="020B0604020202020204" pitchFamily="34" charset="0"/>
              </a:rPr>
              <a:pPr algn="r"/>
              <a:t>26</a:t>
            </a:fld>
            <a:endParaRPr lang="en-US" altLang="en-US" dirty="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8087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411C2A4E-3748-4806-AB5C-8118A09F9D14}" type="slidenum">
              <a:rPr lang="en-US" altLang="en-US">
                <a:latin typeface="Arial" panose="020B0604020202020204" pitchFamily="34" charset="0"/>
              </a:rPr>
              <a:pPr algn="r"/>
              <a:t>27</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218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30</a:t>
            </a:fld>
            <a:endParaRPr lang="en-US" altLang="en-US" dirty="0"/>
          </a:p>
        </p:txBody>
      </p:sp>
    </p:spTree>
    <p:extLst>
      <p:ext uri="{BB962C8B-B14F-4D97-AF65-F5344CB8AC3E}">
        <p14:creationId xmlns:p14="http://schemas.microsoft.com/office/powerpoint/2010/main" val="364776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31</a:t>
            </a:fld>
            <a:endParaRPr lang="en-US" altLang="en-US" dirty="0"/>
          </a:p>
        </p:txBody>
      </p:sp>
    </p:spTree>
    <p:extLst>
      <p:ext uri="{BB962C8B-B14F-4D97-AF65-F5344CB8AC3E}">
        <p14:creationId xmlns:p14="http://schemas.microsoft.com/office/powerpoint/2010/main" val="337882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FBCAB0B8-D2C4-4B78-816E-22C0F0868DFB}" type="slidenum">
              <a:rPr lang="en-US" altLang="en-US">
                <a:latin typeface="Arial" panose="020B0604020202020204" pitchFamily="34" charset="0"/>
              </a:rPr>
              <a:pPr algn="r"/>
              <a:t>33</a:t>
            </a:fld>
            <a:endParaRPr lang="en-US" altLang="en-US" dirty="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9494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50A05FA3-9698-4290-830F-E72BFD05AA92}" type="slidenum">
              <a:rPr lang="en-US" altLang="en-US">
                <a:latin typeface="Arial" panose="020B0604020202020204" pitchFamily="34" charset="0"/>
              </a:rPr>
              <a:pPr algn="r"/>
              <a:t>2</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42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F2CB1F3F-C8FF-4EAE-9465-3252BD0EA70D}" type="slidenum">
              <a:rPr lang="en-US" altLang="en-US">
                <a:latin typeface="Arial" panose="020B0604020202020204" pitchFamily="34" charset="0"/>
              </a:rPr>
              <a:pPr algn="r"/>
              <a:t>34</a:t>
            </a:fld>
            <a:endParaRPr lang="en-US" altLang="en-US" dirty="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7114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02717D-772F-424C-998D-C521A3E25180}" type="slidenum">
              <a:rPr lang="en-US" altLang="en-US" smtClean="0"/>
              <a:pPr>
                <a:defRPr/>
              </a:pPr>
              <a:t>4</a:t>
            </a:fld>
            <a:endParaRPr lang="en-US" altLang="en-US" dirty="0"/>
          </a:p>
        </p:txBody>
      </p:sp>
    </p:spTree>
    <p:extLst>
      <p:ext uri="{BB962C8B-B14F-4D97-AF65-F5344CB8AC3E}">
        <p14:creationId xmlns:p14="http://schemas.microsoft.com/office/powerpoint/2010/main" val="45349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3051BA27-8017-4996-AAA7-EF25CF997638}" type="slidenum">
              <a:rPr lang="en-US" altLang="en-US">
                <a:latin typeface="Arial" panose="020B0604020202020204" pitchFamily="34" charset="0"/>
              </a:rPr>
              <a:pPr algn="r"/>
              <a:t>5</a:t>
            </a:fld>
            <a:endParaRPr lang="en-US" altLang="en-US" dirty="0">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8891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1A20E572-3C0E-46D9-AA89-0438CC1B1A59}" type="slidenum">
              <a:rPr lang="en-US" altLang="en-US">
                <a:latin typeface="Arial" panose="020B0604020202020204" pitchFamily="34" charset="0"/>
              </a:rPr>
              <a:pPr algn="r"/>
              <a:t>10</a:t>
            </a:fld>
            <a:endParaRPr lang="en-US" altLang="en-US" dirty="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0450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5F2BD25B-AD39-4793-ADB9-A22204F0B6C4}" type="slidenum">
              <a:rPr lang="en-US" altLang="en-US">
                <a:latin typeface="Arial" panose="020B0604020202020204" pitchFamily="34" charset="0"/>
              </a:rPr>
              <a:pPr algn="r"/>
              <a:t>13</a:t>
            </a:fld>
            <a:endParaRPr lang="en-US" altLang="en-US" dirty="0">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5606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09CBE979-C6DF-49F7-BF50-78D6E5DBF9A8}" type="slidenum">
              <a:rPr lang="en-US" altLang="en-US">
                <a:latin typeface="Arial" panose="020B0604020202020204" pitchFamily="34" charset="0"/>
              </a:rPr>
              <a:pPr algn="r"/>
              <a:t>14</a:t>
            </a:fld>
            <a:endParaRPr lang="en-US" altLang="en-US" dirty="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9261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A59AC0ED-7F92-47B5-8F8C-D0E83D1111E5}" type="slidenum">
              <a:rPr lang="en-US" altLang="en-US">
                <a:latin typeface="Arial" panose="020B0604020202020204" pitchFamily="34" charset="0"/>
              </a:rPr>
              <a:pPr algn="r"/>
              <a:t>15</a:t>
            </a:fld>
            <a:endParaRPr lang="en-US" altLang="en-US" dirty="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3180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defTabSz="931863">
              <a:defRPr>
                <a:solidFill>
                  <a:schemeClr val="tx1"/>
                </a:solidFill>
                <a:latin typeface="Times New Roman" panose="02020603050405020304" pitchFamily="18" charset="0"/>
              </a:defRPr>
            </a:lvl1pPr>
            <a:lvl2pPr marL="742950" indent="-285750" algn="ctr" defTabSz="931863">
              <a:defRPr>
                <a:solidFill>
                  <a:schemeClr val="tx1"/>
                </a:solidFill>
                <a:latin typeface="Times New Roman" panose="02020603050405020304" pitchFamily="18" charset="0"/>
              </a:defRPr>
            </a:lvl2pPr>
            <a:lvl3pPr marL="1143000" indent="-228600" algn="ctr" defTabSz="931863">
              <a:defRPr>
                <a:solidFill>
                  <a:schemeClr val="tx1"/>
                </a:solidFill>
                <a:latin typeface="Times New Roman" panose="02020603050405020304" pitchFamily="18" charset="0"/>
              </a:defRPr>
            </a:lvl3pPr>
            <a:lvl4pPr marL="1600200" indent="-228600" algn="ctr" defTabSz="931863">
              <a:defRPr>
                <a:solidFill>
                  <a:schemeClr val="tx1"/>
                </a:solidFill>
                <a:latin typeface="Times New Roman" panose="02020603050405020304" pitchFamily="18" charset="0"/>
              </a:defRPr>
            </a:lvl4pPr>
            <a:lvl5pPr marL="2057400" indent="-228600" algn="ctr" defTabSz="931863">
              <a:defRPr>
                <a:solidFill>
                  <a:schemeClr val="tx1"/>
                </a:solidFill>
                <a:latin typeface="Times New Roman" panose="02020603050405020304" pitchFamily="18" charset="0"/>
              </a:defRPr>
            </a:lvl5pPr>
            <a:lvl6pPr marL="2514600" indent="-228600" algn="ctr"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a:fld id="{D7B0C605-7210-4470-9B0B-678CFEC2BDBF}" type="slidenum">
              <a:rPr lang="en-US" altLang="en-US">
                <a:latin typeface="Arial" panose="020B0604020202020204" pitchFamily="34" charset="0"/>
              </a:rPr>
              <a:pPr algn="r"/>
              <a:t>16</a:t>
            </a:fld>
            <a:endParaRPr lang="en-US" altLang="en-US" dirty="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21377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D168D03A-01F2-4DDD-BABE-225C53E36487}" type="slidenum">
              <a:rPr lang="en-US" altLang="en-US" smtClean="0"/>
              <a:pPr>
                <a:defRPr/>
              </a:pPr>
              <a:t>‹#›</a:t>
            </a:fld>
            <a:endParaRPr lang="en-US" altLang="en-US" dirty="0"/>
          </a:p>
        </p:txBody>
      </p:sp>
    </p:spTree>
    <p:extLst>
      <p:ext uri="{BB962C8B-B14F-4D97-AF65-F5344CB8AC3E}">
        <p14:creationId xmlns:p14="http://schemas.microsoft.com/office/powerpoint/2010/main" val="423830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F7B0940-26F3-4EFD-B566-A4B1099EA02B}" type="slidenum">
              <a:rPr lang="en-US" altLang="en-US" smtClean="0"/>
              <a:pPr>
                <a:defRPr/>
              </a:pPr>
              <a:t>‹#›</a:t>
            </a:fld>
            <a:endParaRPr lang="en-US" altLang="en-US" dirty="0"/>
          </a:p>
        </p:txBody>
      </p:sp>
    </p:spTree>
    <p:extLst>
      <p:ext uri="{BB962C8B-B14F-4D97-AF65-F5344CB8AC3E}">
        <p14:creationId xmlns:p14="http://schemas.microsoft.com/office/powerpoint/2010/main" val="339687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5C366829-B78D-4ACE-A96C-93C992139B94}" type="slidenum">
              <a:rPr lang="en-US" altLang="en-US" smtClean="0"/>
              <a:pPr>
                <a:defRPr/>
              </a:pPr>
              <a:t>‹#›</a:t>
            </a:fld>
            <a:endParaRPr lang="en-US" altLang="en-US" dirty="0"/>
          </a:p>
        </p:txBody>
      </p:sp>
    </p:spTree>
    <p:extLst>
      <p:ext uri="{BB962C8B-B14F-4D97-AF65-F5344CB8AC3E}">
        <p14:creationId xmlns:p14="http://schemas.microsoft.com/office/powerpoint/2010/main" val="13874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C8225FD6-218E-46D5-83FB-273D7372AB22}" type="slidenum">
              <a:rPr lang="en-US" altLang="en-US" smtClean="0"/>
              <a:pPr>
                <a:defRPr/>
              </a:pPr>
              <a:t>‹#›</a:t>
            </a:fld>
            <a:endParaRPr lang="en-US" altLang="en-US" dirty="0"/>
          </a:p>
        </p:txBody>
      </p:sp>
    </p:spTree>
    <p:extLst>
      <p:ext uri="{BB962C8B-B14F-4D97-AF65-F5344CB8AC3E}">
        <p14:creationId xmlns:p14="http://schemas.microsoft.com/office/powerpoint/2010/main" val="210641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8F7E44F-6542-49C2-8868-1ECE503A4C15}" type="slidenum">
              <a:rPr lang="en-US" altLang="en-US" smtClean="0"/>
              <a:pPr>
                <a:defRPr/>
              </a:pPr>
              <a:t>‹#›</a:t>
            </a:fld>
            <a:endParaRPr lang="en-US" altLang="en-US" dirty="0"/>
          </a:p>
        </p:txBody>
      </p:sp>
    </p:spTree>
    <p:extLst>
      <p:ext uri="{BB962C8B-B14F-4D97-AF65-F5344CB8AC3E}">
        <p14:creationId xmlns:p14="http://schemas.microsoft.com/office/powerpoint/2010/main" val="23314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45C2030A-F47B-46A2-8A32-A920610ABBFF}" type="slidenum">
              <a:rPr lang="en-US" altLang="en-US" smtClean="0"/>
              <a:pPr>
                <a:defRPr/>
              </a:pPr>
              <a:t>‹#›</a:t>
            </a:fld>
            <a:endParaRPr lang="en-US" altLang="en-US" dirty="0"/>
          </a:p>
        </p:txBody>
      </p:sp>
    </p:spTree>
    <p:extLst>
      <p:ext uri="{BB962C8B-B14F-4D97-AF65-F5344CB8AC3E}">
        <p14:creationId xmlns:p14="http://schemas.microsoft.com/office/powerpoint/2010/main" val="187815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63EB49F-896A-4D4F-A59C-13A6D7663608}" type="slidenum">
              <a:rPr lang="en-US" altLang="en-US" smtClean="0"/>
              <a:pPr>
                <a:defRPr/>
              </a:pPr>
              <a:t>‹#›</a:t>
            </a:fld>
            <a:endParaRPr lang="en-US" altLang="en-US" dirty="0"/>
          </a:p>
        </p:txBody>
      </p:sp>
    </p:spTree>
    <p:extLst>
      <p:ext uri="{BB962C8B-B14F-4D97-AF65-F5344CB8AC3E}">
        <p14:creationId xmlns:p14="http://schemas.microsoft.com/office/powerpoint/2010/main" val="34913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6916F02C-5E54-4D04-A9A2-735408E0E662}" type="slidenum">
              <a:rPr lang="en-US" altLang="en-US" smtClean="0"/>
              <a:pPr>
                <a:defRPr/>
              </a:pPr>
              <a:t>‹#›</a:t>
            </a:fld>
            <a:endParaRPr lang="en-US" altLang="en-US" dirty="0"/>
          </a:p>
        </p:txBody>
      </p:sp>
    </p:spTree>
    <p:extLst>
      <p:ext uri="{BB962C8B-B14F-4D97-AF65-F5344CB8AC3E}">
        <p14:creationId xmlns:p14="http://schemas.microsoft.com/office/powerpoint/2010/main" val="179901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9C2AC8F2-D1F1-48D4-A0D1-1F1471843C5C}" type="slidenum">
              <a:rPr lang="en-US" altLang="en-US" smtClean="0"/>
              <a:pPr>
                <a:defRPr/>
              </a:pPr>
              <a:t>‹#›</a:t>
            </a:fld>
            <a:endParaRPr lang="en-US" altLang="en-US" dirty="0"/>
          </a:p>
        </p:txBody>
      </p:sp>
    </p:spTree>
    <p:extLst>
      <p:ext uri="{BB962C8B-B14F-4D97-AF65-F5344CB8AC3E}">
        <p14:creationId xmlns:p14="http://schemas.microsoft.com/office/powerpoint/2010/main" val="13949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D44DF6EF-F55D-4A62-8AEC-FEB4275D8803}" type="slidenum">
              <a:rPr lang="en-US" altLang="en-US" smtClean="0"/>
              <a:pPr>
                <a:defRPr/>
              </a:pPr>
              <a:t>‹#›</a:t>
            </a:fld>
            <a:endParaRPr lang="en-US" altLang="en-US" dirty="0"/>
          </a:p>
        </p:txBody>
      </p:sp>
    </p:spTree>
    <p:extLst>
      <p:ext uri="{BB962C8B-B14F-4D97-AF65-F5344CB8AC3E}">
        <p14:creationId xmlns:p14="http://schemas.microsoft.com/office/powerpoint/2010/main" val="389975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0DA040E7-C57D-4119-BA26-9C8D24D56AA6}" type="slidenum">
              <a:rPr lang="en-US" altLang="en-US" smtClean="0"/>
              <a:pPr>
                <a:defRPr/>
              </a:pPr>
              <a:t>‹#›</a:t>
            </a:fld>
            <a:endParaRPr lang="en-US" altLang="en-US" dirty="0"/>
          </a:p>
        </p:txBody>
      </p:sp>
    </p:spTree>
    <p:extLst>
      <p:ext uri="{BB962C8B-B14F-4D97-AF65-F5344CB8AC3E}">
        <p14:creationId xmlns:p14="http://schemas.microsoft.com/office/powerpoint/2010/main" val="208506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bg1">
                <a:lumMod val="95000"/>
              </a:schemeClr>
            </a:gs>
            <a:gs pos="0">
              <a:schemeClr val="bg2">
                <a:lumMod val="90000"/>
              </a:schemeClr>
            </a:gs>
            <a:gs pos="100000">
              <a:schemeClr val="bg1">
                <a:lumMod val="85000"/>
              </a:schemeClr>
            </a:gs>
            <a:gs pos="99000">
              <a:srgbClr val="4B6D86"/>
            </a:gs>
            <a:gs pos="99000">
              <a:srgbClr val="103E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DD8C89C-4825-4E6D-A5DB-BBE080337133}" type="slidenum">
              <a:rPr lang="en-US" altLang="en-US" smtClean="0"/>
              <a:pPr>
                <a:defRPr/>
              </a:pPr>
              <a:t>‹#›</a:t>
            </a:fld>
            <a:endParaRPr lang="en-US" altLang="en-US" dirty="0"/>
          </a:p>
        </p:txBody>
      </p:sp>
    </p:spTree>
    <p:extLst>
      <p:ext uri="{BB962C8B-B14F-4D97-AF65-F5344CB8AC3E}">
        <p14:creationId xmlns:p14="http://schemas.microsoft.com/office/powerpoint/2010/main" val="7099215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rlv@mld.nv.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3386" y="1500513"/>
            <a:ext cx="5772150" cy="2286000"/>
          </a:xfrm>
        </p:spPr>
        <p:txBody>
          <a:bodyPr/>
          <a:lstStyle/>
          <a:p>
            <a:pPr algn="ctr" eaLnBrk="1" hangingPunct="1"/>
            <a:r>
              <a:rPr lang="en-US" altLang="en-US" sz="3400" b="1" dirty="0" smtClean="0">
                <a:solidFill>
                  <a:srgbClr val="103E60"/>
                </a:solidFill>
              </a:rPr>
              <a:t>State of Nevada</a:t>
            </a:r>
            <a:br>
              <a:rPr lang="en-US" altLang="en-US" sz="3400" b="1" dirty="0" smtClean="0">
                <a:solidFill>
                  <a:srgbClr val="103E60"/>
                </a:solidFill>
              </a:rPr>
            </a:br>
            <a:r>
              <a:rPr lang="en-US" altLang="en-US" sz="3400" b="1" dirty="0" smtClean="0">
                <a:solidFill>
                  <a:srgbClr val="103E60"/>
                </a:solidFill>
              </a:rPr>
              <a:t>Department of Business &amp; Industry</a:t>
            </a:r>
            <a:br>
              <a:rPr lang="en-US" altLang="en-US" sz="3400" b="1" dirty="0" smtClean="0">
                <a:solidFill>
                  <a:srgbClr val="103E60"/>
                </a:solidFill>
              </a:rPr>
            </a:br>
            <a:r>
              <a:rPr lang="en-US" altLang="en-US" sz="3400" b="1" dirty="0" smtClean="0">
                <a:solidFill>
                  <a:srgbClr val="103E60"/>
                </a:solidFill>
              </a:rPr>
              <a:t>Division of Mortgage Lending</a:t>
            </a:r>
          </a:p>
        </p:txBody>
      </p:sp>
      <p:sp>
        <p:nvSpPr>
          <p:cNvPr id="4099" name="Rectangle 3"/>
          <p:cNvSpPr>
            <a:spLocks noGrp="1" noChangeArrowheads="1"/>
          </p:cNvSpPr>
          <p:nvPr>
            <p:ph type="subTitle" idx="1"/>
          </p:nvPr>
        </p:nvSpPr>
        <p:spPr>
          <a:xfrm>
            <a:off x="857250" y="4278160"/>
            <a:ext cx="5143500" cy="1828800"/>
          </a:xfrm>
        </p:spPr>
        <p:txBody>
          <a:bodyPr/>
          <a:lstStyle/>
          <a:p>
            <a:pPr eaLnBrk="1" hangingPunct="1"/>
            <a:r>
              <a:rPr lang="en-US" altLang="en-US" sz="3200" b="1" dirty="0" smtClean="0"/>
              <a:t>Information for </a:t>
            </a:r>
          </a:p>
          <a:p>
            <a:pPr eaLnBrk="1" hangingPunct="1"/>
            <a:r>
              <a:rPr lang="en-US" altLang="en-US" sz="3200" b="1" dirty="0" smtClean="0"/>
              <a:t>Newly Licensed</a:t>
            </a:r>
          </a:p>
          <a:p>
            <a:pPr eaLnBrk="1" hangingPunct="1"/>
            <a:r>
              <a:rPr lang="en-US" altLang="en-US" sz="3200" b="1" dirty="0" smtClean="0"/>
              <a:t>Mortgage Bankers</a:t>
            </a:r>
          </a:p>
        </p:txBody>
      </p:sp>
      <p:pic>
        <p:nvPicPr>
          <p:cNvPr id="4103" name="Picture 7" descr="The Great Seal of the State of Nev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424" y="6248400"/>
            <a:ext cx="1362075" cy="1371600"/>
          </a:xfrm>
          <a:prstGeom prst="rect">
            <a:avLst/>
          </a:prstGeom>
          <a:noFill/>
          <a:effectLst>
            <a:glow rad="393700">
              <a:schemeClr val="accent4">
                <a:lumMod val="75000"/>
                <a:alpha val="4000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462" y="8077200"/>
            <a:ext cx="5553075" cy="584775"/>
          </a:xfrm>
          <a:prstGeom prst="rect">
            <a:avLst/>
          </a:prstGeom>
          <a:noFill/>
        </p:spPr>
        <p:txBody>
          <a:bodyPr wrap="square" rtlCol="0">
            <a:spAutoFit/>
          </a:bodyPr>
          <a:lstStyle/>
          <a:p>
            <a:pPr lvl="0" defTabSz="457200" eaLnBrk="1" fontAlgn="auto" hangingPunct="1">
              <a:spcBef>
                <a:spcPts val="0"/>
              </a:spcBef>
              <a:spcAft>
                <a:spcPts val="0"/>
              </a:spcAft>
            </a:pPr>
            <a:r>
              <a:rPr lang="en-US" sz="800" dirty="0">
                <a:solidFill>
                  <a:prstClr val="black"/>
                </a:solidFill>
                <a:latin typeface="Calibri" panose="020F0502020204030204"/>
              </a:rPr>
              <a:t>The “Information for Newly Licensed Mortgage </a:t>
            </a:r>
            <a:r>
              <a:rPr lang="en-US" sz="800" dirty="0" smtClean="0">
                <a:solidFill>
                  <a:prstClr val="black"/>
                </a:solidFill>
                <a:latin typeface="Calibri" panose="020F0502020204030204"/>
              </a:rPr>
              <a:t>Bankers” </a:t>
            </a:r>
            <a:r>
              <a:rPr lang="en-US" sz="800" dirty="0">
                <a:solidFill>
                  <a:prstClr val="black"/>
                </a:solidFill>
                <a:latin typeface="Calibri" panose="020F0502020204030204"/>
              </a:rPr>
              <a:t>presentation material is current as  of </a:t>
            </a:r>
            <a:r>
              <a:rPr lang="en-US" sz="800" dirty="0" smtClean="0">
                <a:solidFill>
                  <a:prstClr val="black"/>
                </a:solidFill>
                <a:latin typeface="Calibri" panose="020F0502020204030204"/>
              </a:rPr>
              <a:t>March 2017, </a:t>
            </a:r>
            <a:r>
              <a:rPr lang="en-US" sz="800" dirty="0">
                <a:solidFill>
                  <a:prstClr val="black"/>
                </a:solidFill>
                <a:latin typeface="Calibri" panose="020F0502020204030204"/>
              </a:rPr>
              <a:t>the day it was posted. This presentation does not represent legal interpretation, guidance or advice of the Division. While efforts have been made to ensure accuracy, only the rule and its Official Interpretations can provide complete and definitive information regarding requirements. </a:t>
            </a:r>
            <a:endParaRPr lang="es-US" sz="8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540543" y="1752600"/>
            <a:ext cx="5915025" cy="6722536"/>
          </a:xfrm>
        </p:spPr>
        <p:txBody>
          <a:bodyPr>
            <a:normAutofit fontScale="92500" lnSpcReduction="10000"/>
          </a:bodyPr>
          <a:lstStyle/>
          <a:p>
            <a:pPr algn="just" eaLnBrk="1" hangingPunct="1"/>
            <a:r>
              <a:rPr lang="en-US" altLang="en-US" sz="2000" dirty="0" smtClean="0"/>
              <a:t>If a Mortgage Banker will conduct business in this State at one or more branch offices, the Mortgage Banker must apply for a license for </a:t>
            </a:r>
            <a:r>
              <a:rPr lang="en-US" altLang="en-US" sz="2000" u="sng" dirty="0" smtClean="0"/>
              <a:t>each</a:t>
            </a:r>
            <a:r>
              <a:rPr lang="en-US" altLang="en-US" sz="2000" dirty="0" smtClean="0"/>
              <a:t> branch office.</a:t>
            </a:r>
          </a:p>
          <a:p>
            <a:pPr algn="just" eaLnBrk="1" hangingPunct="1"/>
            <a:r>
              <a:rPr lang="en-US" altLang="en-US" sz="2000" dirty="0" smtClean="0"/>
              <a:t>If a Mortgage Banker has a license and office outside of this state, the books, accounts, papers, records, and files of that office must be available at a local location or made available electronically; or the Mortgage Banker must agree to pay the reasonable expenses for travel, meals, and lodging for the Commissioner or his representative.</a:t>
            </a:r>
          </a:p>
          <a:p>
            <a:pPr algn="just" eaLnBrk="1" hangingPunct="1"/>
            <a:r>
              <a:rPr lang="en-US" altLang="en-US" sz="2000" dirty="0" smtClean="0"/>
              <a:t>Among other requirements associated with filing for a branch license, a qualified employee must be designated to manage the branch office and be approved by the Commissioner.  The qualified employee must be present at that office a majority of the time that the office is open to the public.</a:t>
            </a:r>
          </a:p>
          <a:p>
            <a:pPr algn="just" eaLnBrk="1" hangingPunct="1"/>
            <a:r>
              <a:rPr lang="en-US" altLang="en-US" sz="2000" dirty="0" smtClean="0"/>
              <a:t>The Mortgage Banker is responsible for and must supervise each branch office as well as each qualified employee and  Mortgage Agent authorized to conduct mortgage lending activity at a branch office of the Mortgage Banker.</a:t>
            </a:r>
          </a:p>
          <a:p>
            <a:pPr algn="just" eaLnBrk="1" hangingPunct="1"/>
            <a:r>
              <a:rPr lang="en-US" altLang="en-US" sz="2000" dirty="0" smtClean="0"/>
              <a:t>Each branch office must conspicuously display its license.</a:t>
            </a:r>
          </a:p>
          <a:p>
            <a:pPr marL="0" indent="0" algn="just" eaLnBrk="1" hangingPunct="1">
              <a:buNone/>
            </a:pPr>
            <a:endParaRPr lang="en-US" altLang="en-US" sz="1000" dirty="0">
              <a:solidFill>
                <a:schemeClr val="bg1">
                  <a:lumMod val="50000"/>
                </a:schemeClr>
              </a:solidFill>
            </a:endParaRPr>
          </a:p>
          <a:p>
            <a:pPr marL="0" indent="0" algn="just" eaLnBrk="1" hangingPunct="1">
              <a:buNone/>
            </a:pPr>
            <a:r>
              <a:rPr lang="en-US" altLang="en-US" sz="1000" i="1" dirty="0" smtClean="0">
                <a:solidFill>
                  <a:schemeClr val="bg1">
                    <a:lumMod val="50000"/>
                  </a:schemeClr>
                </a:solidFill>
              </a:rPr>
              <a:t>NRS 645E.200; NAC 645E.315; NAC 645E.220; NAC 645E.310</a:t>
            </a:r>
            <a:endParaRPr lang="en-US" altLang="en-US" sz="1200" i="1" dirty="0" smtClean="0">
              <a:solidFill>
                <a:schemeClr val="bg1">
                  <a:lumMod val="50000"/>
                </a:schemeClr>
              </a:solidFill>
            </a:endParaRPr>
          </a:p>
          <a:p>
            <a:pPr eaLnBrk="1" hangingPunct="1">
              <a:buFont typeface="Wingdings" panose="05000000000000000000" pitchFamily="2" charset="2"/>
              <a:buNone/>
            </a:pPr>
            <a:endParaRPr lang="en-US" altLang="en-US" sz="2000" dirty="0" smtClean="0"/>
          </a:p>
        </p:txBody>
      </p:sp>
      <p:sp>
        <p:nvSpPr>
          <p:cNvPr id="2457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A2C4D615-2CA6-4C60-B08F-DF058E1AD8E0}" type="slidenum">
              <a:rPr lang="en-US" altLang="en-US" sz="1000" b="1">
                <a:latin typeface="+mn-lt"/>
              </a:rPr>
              <a:pPr algn="r"/>
              <a:t>10</a:t>
            </a:fld>
            <a:endParaRPr lang="en-US" altLang="en-US" sz="1000" b="1" dirty="0">
              <a:latin typeface="+mn-lt"/>
            </a:endParaRPr>
          </a:p>
        </p:txBody>
      </p:sp>
      <p:sp>
        <p:nvSpPr>
          <p:cNvPr id="5" name="Rectangle 2"/>
          <p:cNvSpPr>
            <a:spLocks noGrp="1" noChangeArrowheads="1"/>
          </p:cNvSpPr>
          <p:nvPr>
            <p:ph type="title"/>
          </p:nvPr>
        </p:nvSpPr>
        <p:spPr>
          <a:xfrm>
            <a:off x="762000" y="685800"/>
            <a:ext cx="5472112" cy="884764"/>
          </a:xfrm>
          <a:ln w="38100">
            <a:solidFill>
              <a:schemeClr val="tx1"/>
            </a:solidFill>
          </a:ln>
        </p:spPr>
        <p:txBody>
          <a:bodyPr>
            <a:normAutofit/>
          </a:bodyPr>
          <a:lstStyle/>
          <a:p>
            <a:pPr algn="ctr" eaLnBrk="1" hangingPunct="1"/>
            <a:r>
              <a:rPr lang="en-US" altLang="en-US" sz="3200" b="1" dirty="0" smtClean="0">
                <a:solidFill>
                  <a:srgbClr val="103E60"/>
                </a:solidFill>
              </a:rPr>
              <a:t>Branch Offices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458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anim calcmode="lin" valueType="num">
                                      <p:cBhvr>
                                        <p:cTn id="15" dur="10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458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4580">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458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4580">
                                            <p:txEl>
                                              <p:pRg st="3" end="3"/>
                                            </p:txEl>
                                          </p:spTgt>
                                        </p:tgtEl>
                                        <p:attrNameLst>
                                          <p:attrName>style.visibility</p:attrName>
                                        </p:attrNameLst>
                                      </p:cBhvr>
                                      <p:to>
                                        <p:strVal val="visible"/>
                                      </p:to>
                                    </p:set>
                                    <p:anim calcmode="lin" valueType="num">
                                      <p:cBhvr>
                                        <p:cTn id="23" dur="1000" fill="hold"/>
                                        <p:tgtEl>
                                          <p:spTgt spid="24580">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4580">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4580">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458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4580">
                                            <p:txEl>
                                              <p:pRg st="4" end="4"/>
                                            </p:txEl>
                                          </p:spTgt>
                                        </p:tgtEl>
                                        <p:attrNameLst>
                                          <p:attrName>style.visibility</p:attrName>
                                        </p:attrNameLst>
                                      </p:cBhvr>
                                      <p:to>
                                        <p:strVal val="visible"/>
                                      </p:to>
                                    </p:set>
                                    <p:anim calcmode="lin" valueType="num">
                                      <p:cBhvr>
                                        <p:cTn id="31" dur="1000" fill="hold"/>
                                        <p:tgtEl>
                                          <p:spTgt spid="2458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4580">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4580">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458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4580">
                                            <p:txEl>
                                              <p:pRg st="6" end="6"/>
                                            </p:txEl>
                                          </p:spTgt>
                                        </p:tgtEl>
                                        <p:attrNameLst>
                                          <p:attrName>style.visibility</p:attrName>
                                        </p:attrNameLst>
                                      </p:cBhvr>
                                      <p:to>
                                        <p:strVal val="visible"/>
                                      </p:to>
                                    </p:set>
                                    <p:anim calcmode="lin" valueType="num">
                                      <p:cBhvr>
                                        <p:cTn id="39" dur="1000" fill="hold"/>
                                        <p:tgtEl>
                                          <p:spTgt spid="24580">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24580">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24580">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24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225FD6-218E-46D5-83FB-273D7372AB22}" type="slidenum">
              <a:rPr lang="en-US" altLang="en-US" smtClean="0"/>
              <a:pPr>
                <a:defRPr/>
              </a:pPr>
              <a:t>11</a:t>
            </a:fld>
            <a:endParaRPr lang="en-US" altLang="en-US" dirty="0"/>
          </a:p>
        </p:txBody>
      </p:sp>
      <p:sp>
        <p:nvSpPr>
          <p:cNvPr id="5" name="Rectangle 2"/>
          <p:cNvSpPr>
            <a:spLocks noGrp="1" noChangeArrowheads="1"/>
          </p:cNvSpPr>
          <p:nvPr>
            <p:ph type="title"/>
          </p:nvPr>
        </p:nvSpPr>
        <p:spPr>
          <a:xfrm>
            <a:off x="762000" y="685800"/>
            <a:ext cx="5472112" cy="884764"/>
          </a:xfrm>
          <a:ln w="38100">
            <a:solidFill>
              <a:schemeClr val="tx1"/>
            </a:solidFill>
          </a:ln>
        </p:spPr>
        <p:txBody>
          <a:bodyPr>
            <a:normAutofit/>
          </a:bodyPr>
          <a:lstStyle/>
          <a:p>
            <a:pPr algn="ctr" eaLnBrk="1" hangingPunct="1"/>
            <a:r>
              <a:rPr lang="en-US" altLang="en-US" sz="3200" b="1" dirty="0" smtClean="0">
                <a:solidFill>
                  <a:srgbClr val="103E60"/>
                </a:solidFill>
              </a:rPr>
              <a:t>Changing Office Location</a:t>
            </a:r>
          </a:p>
        </p:txBody>
      </p:sp>
      <p:sp>
        <p:nvSpPr>
          <p:cNvPr id="6" name="TextBox 5"/>
          <p:cNvSpPr txBox="1"/>
          <p:nvPr/>
        </p:nvSpPr>
        <p:spPr>
          <a:xfrm>
            <a:off x="762000" y="1905000"/>
            <a:ext cx="3048000" cy="1631216"/>
          </a:xfrm>
          <a:prstGeom prst="rect">
            <a:avLst/>
          </a:prstGeom>
          <a:noFill/>
        </p:spPr>
        <p:txBody>
          <a:bodyPr wrap="square" rtlCol="0">
            <a:spAutoFit/>
          </a:bodyPr>
          <a:lstStyle/>
          <a:p>
            <a:r>
              <a:rPr lang="en-US" sz="2000" dirty="0" smtClean="0">
                <a:latin typeface="+mn-lt"/>
              </a:rPr>
              <a:t>A Mortgage Banker who wishes to change the location of his or her principal office or branch office must:</a:t>
            </a:r>
            <a:endParaRPr lang="en-US" sz="2000" dirty="0">
              <a:latin typeface="+mn-lt"/>
            </a:endParaRPr>
          </a:p>
        </p:txBody>
      </p:sp>
      <p:sp>
        <p:nvSpPr>
          <p:cNvPr id="7" name="TextBox 6"/>
          <p:cNvSpPr txBox="1"/>
          <p:nvPr/>
        </p:nvSpPr>
        <p:spPr>
          <a:xfrm>
            <a:off x="762000" y="3733800"/>
            <a:ext cx="50292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File a request with the Commissioner;</a:t>
            </a:r>
          </a:p>
          <a:p>
            <a:pPr marL="285750" indent="-285750">
              <a:buFont typeface="Arial" panose="020B0604020202020204" pitchFamily="34" charset="0"/>
              <a:buChar char="•"/>
            </a:pPr>
            <a:r>
              <a:rPr lang="en-US" sz="2000" dirty="0" smtClean="0">
                <a:latin typeface="+mn-lt"/>
              </a:rPr>
              <a:t>Return his or her original license for a principal office or branch office to the Commissioner; and</a:t>
            </a:r>
          </a:p>
          <a:p>
            <a:pPr marL="285750" indent="-285750">
              <a:buFont typeface="Arial" panose="020B0604020202020204" pitchFamily="34" charset="0"/>
              <a:buChar char="•"/>
            </a:pPr>
            <a:r>
              <a:rPr lang="en-US" sz="2000" dirty="0" smtClean="0">
                <a:latin typeface="+mn-lt"/>
              </a:rPr>
              <a:t>Submit any additional information required by the Commissioner.</a:t>
            </a:r>
          </a:p>
          <a:p>
            <a:pPr marL="285750" indent="-285750">
              <a:buFont typeface="Arial" panose="020B0604020202020204" pitchFamily="34" charset="0"/>
              <a:buChar char="•"/>
            </a:pPr>
            <a:endParaRPr lang="en-US" sz="2000" dirty="0">
              <a:latin typeface="+mn-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008" y="1840706"/>
            <a:ext cx="2271713" cy="1893094"/>
          </a:xfrm>
          <a:prstGeom prst="rect">
            <a:avLst/>
          </a:prstGeom>
          <a:ln w="25400">
            <a:solidFill>
              <a:schemeClr val="tx1"/>
            </a:solidFill>
          </a:ln>
        </p:spPr>
      </p:pic>
      <p:sp>
        <p:nvSpPr>
          <p:cNvPr id="9" name="TextBox 8"/>
          <p:cNvSpPr txBox="1"/>
          <p:nvPr/>
        </p:nvSpPr>
        <p:spPr>
          <a:xfrm>
            <a:off x="831056" y="6247156"/>
            <a:ext cx="5334000" cy="1631216"/>
          </a:xfrm>
          <a:prstGeom prst="rect">
            <a:avLst/>
          </a:prstGeom>
          <a:solidFill>
            <a:srgbClr val="A7B8BF"/>
          </a:solidFill>
          <a:ln w="28575">
            <a:solidFill>
              <a:schemeClr val="accent4">
                <a:lumMod val="75000"/>
              </a:schemeClr>
            </a:solidFill>
          </a:ln>
        </p:spPr>
        <p:txBody>
          <a:bodyPr wrap="square" rtlCol="0">
            <a:spAutoFit/>
          </a:bodyPr>
          <a:lstStyle/>
          <a:p>
            <a:pPr algn="ctr"/>
            <a:r>
              <a:rPr lang="en-US" sz="2000" b="1" dirty="0" smtClean="0">
                <a:latin typeface="+mn-lt"/>
              </a:rPr>
              <a:t>A Mortgage Banker may not change the location of its principal office or a branch office until the Commissioner has approved the transfer and issued a new license reflecting the change in location.</a:t>
            </a:r>
            <a:endParaRPr lang="en-US" sz="2000" b="1" dirty="0">
              <a:latin typeface="+mn-lt"/>
            </a:endParaRPr>
          </a:p>
        </p:txBody>
      </p:sp>
      <p:sp>
        <p:nvSpPr>
          <p:cNvPr id="10" name="TextBox 9"/>
          <p:cNvSpPr txBox="1"/>
          <p:nvPr/>
        </p:nvSpPr>
        <p:spPr>
          <a:xfrm>
            <a:off x="533400" y="8290470"/>
            <a:ext cx="3300608" cy="230832"/>
          </a:xfrm>
          <a:prstGeom prst="rect">
            <a:avLst/>
          </a:prstGeom>
          <a:noFill/>
        </p:spPr>
        <p:txBody>
          <a:bodyPr wrap="square" rtlCol="0">
            <a:spAutoFit/>
          </a:bodyPr>
          <a:lstStyle/>
          <a:p>
            <a:r>
              <a:rPr lang="en-US" sz="900" i="1" dirty="0" smtClean="0">
                <a:solidFill>
                  <a:schemeClr val="tx1">
                    <a:lumMod val="50000"/>
                    <a:lumOff val="50000"/>
                  </a:schemeClr>
                </a:solidFill>
                <a:latin typeface="+mn-lt"/>
              </a:rPr>
              <a:t>NAC 645E.315; NAC 645E.315 Adopted Regulation Section 16</a:t>
            </a:r>
            <a:endParaRPr lang="en-US" sz="900" i="1" dirty="0">
              <a:solidFill>
                <a:schemeClr val="tx1">
                  <a:lumMod val="50000"/>
                  <a:lumOff val="50000"/>
                </a:schemeClr>
              </a:solidFill>
              <a:latin typeface="+mn-lt"/>
            </a:endParaRPr>
          </a:p>
        </p:txBody>
      </p:sp>
    </p:spTree>
    <p:extLst>
      <p:ext uri="{BB962C8B-B14F-4D97-AF65-F5344CB8AC3E}">
        <p14:creationId xmlns:p14="http://schemas.microsoft.com/office/powerpoint/2010/main" val="92999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12</a:t>
            </a:fld>
            <a:endParaRPr lang="en-US" altLang="en-US" dirty="0"/>
          </a:p>
        </p:txBody>
      </p:sp>
      <p:sp>
        <p:nvSpPr>
          <p:cNvPr id="3" name="Rectangle 2"/>
          <p:cNvSpPr txBox="1">
            <a:spLocks noChangeArrowheads="1"/>
          </p:cNvSpPr>
          <p:nvPr/>
        </p:nvSpPr>
        <p:spPr>
          <a:xfrm>
            <a:off x="762000" y="685800"/>
            <a:ext cx="5472112" cy="884764"/>
          </a:xfrm>
          <a:prstGeom prst="rect">
            <a:avLst/>
          </a:prstGeom>
          <a:ln w="38100">
            <a:solidFill>
              <a:schemeClr val="tx1"/>
            </a:solidFill>
          </a:ln>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0070C0"/>
                </a:solidFill>
              </a:rPr>
              <a:t>Office Closure / </a:t>
            </a:r>
          </a:p>
          <a:p>
            <a:pPr algn="ctr" fontAlgn="auto">
              <a:spcAft>
                <a:spcPts val="0"/>
              </a:spcAft>
            </a:pPr>
            <a:r>
              <a:rPr lang="en-US" altLang="en-US" sz="3200" b="1" dirty="0" smtClean="0">
                <a:solidFill>
                  <a:srgbClr val="0070C0"/>
                </a:solidFill>
              </a:rPr>
              <a:t>License Surrender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356740"/>
            <a:ext cx="1828800" cy="1141345"/>
          </a:xfrm>
          <a:prstGeom prst="rect">
            <a:avLst/>
          </a:prstGeom>
        </p:spPr>
      </p:pic>
      <p:sp>
        <p:nvSpPr>
          <p:cNvPr id="5" name="TextBox 4"/>
          <p:cNvSpPr txBox="1"/>
          <p:nvPr/>
        </p:nvSpPr>
        <p:spPr>
          <a:xfrm>
            <a:off x="609600" y="1710409"/>
            <a:ext cx="5776913" cy="646331"/>
          </a:xfrm>
          <a:prstGeom prst="rect">
            <a:avLst/>
          </a:prstGeom>
          <a:noFill/>
        </p:spPr>
        <p:txBody>
          <a:bodyPr wrap="square" rtlCol="0">
            <a:spAutoFit/>
          </a:bodyPr>
          <a:lstStyle/>
          <a:p>
            <a:r>
              <a:rPr lang="en-US" dirty="0" smtClean="0">
                <a:latin typeface="+mn-lt"/>
              </a:rPr>
              <a:t>A Mortgage Banker may not surrender his or her license or close his or her principal office or a branch office until:</a:t>
            </a:r>
            <a:endParaRPr lang="en-US" dirty="0">
              <a:latin typeface="+mn-lt"/>
            </a:endParaRPr>
          </a:p>
        </p:txBody>
      </p:sp>
      <p:sp>
        <p:nvSpPr>
          <p:cNvPr id="6" name="TextBox 5"/>
          <p:cNvSpPr txBox="1"/>
          <p:nvPr/>
        </p:nvSpPr>
        <p:spPr>
          <a:xfrm>
            <a:off x="633608" y="2356740"/>
            <a:ext cx="294779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t</a:t>
            </a:r>
            <a:r>
              <a:rPr lang="en-US" sz="1400" dirty="0" smtClean="0">
                <a:latin typeface="+mn-lt"/>
              </a:rPr>
              <a:t>he Mortgage Broker has returned his or her original license; and</a:t>
            </a:r>
          </a:p>
          <a:p>
            <a:pPr marL="285750" indent="-285750">
              <a:buFont typeface="Arial" panose="020B0604020202020204" pitchFamily="34" charset="0"/>
              <a:buChar char="•"/>
            </a:pPr>
            <a:r>
              <a:rPr lang="en-US" sz="1400" dirty="0">
                <a:latin typeface="+mn-lt"/>
              </a:rPr>
              <a:t>t</a:t>
            </a:r>
            <a:r>
              <a:rPr lang="en-US" sz="1400" dirty="0" smtClean="0">
                <a:latin typeface="+mn-lt"/>
              </a:rPr>
              <a:t>he Commissioner has approved the surrender or closure.</a:t>
            </a:r>
            <a:endParaRPr lang="en-US" sz="1400" dirty="0">
              <a:latin typeface="+mn-lt"/>
            </a:endParaRPr>
          </a:p>
        </p:txBody>
      </p:sp>
      <p:sp>
        <p:nvSpPr>
          <p:cNvPr id="7" name="TextBox 6"/>
          <p:cNvSpPr txBox="1"/>
          <p:nvPr/>
        </p:nvSpPr>
        <p:spPr>
          <a:xfrm>
            <a:off x="609599" y="3548950"/>
            <a:ext cx="5776913" cy="5170646"/>
          </a:xfrm>
          <a:prstGeom prst="rect">
            <a:avLst/>
          </a:prstGeom>
          <a:noFill/>
        </p:spPr>
        <p:txBody>
          <a:bodyPr wrap="square" rtlCol="0">
            <a:spAutoFit/>
          </a:bodyPr>
          <a:lstStyle/>
          <a:p>
            <a:r>
              <a:rPr lang="en-US" dirty="0" smtClean="0">
                <a:latin typeface="+mn-lt"/>
              </a:rPr>
              <a:t>The request for approval of the surrender of the license or closure of the principal office of the Mortgage Broker or a branch office must contain the following information:</a:t>
            </a:r>
          </a:p>
          <a:p>
            <a:endParaRPr lang="en-US" sz="800" dirty="0" smtClean="0">
              <a:latin typeface="+mn-lt"/>
            </a:endParaRPr>
          </a:p>
          <a:p>
            <a:pPr marL="285750" indent="-285750">
              <a:buFont typeface="Arial" panose="020B0604020202020204" pitchFamily="34" charset="0"/>
              <a:buChar char="•"/>
            </a:pPr>
            <a:r>
              <a:rPr lang="en-US" sz="1400" dirty="0" smtClean="0">
                <a:latin typeface="+mn-lt"/>
              </a:rPr>
              <a:t>The status of any incomplete applications for mortgage loans and the manner in which the loans will be finalized;</a:t>
            </a:r>
          </a:p>
          <a:p>
            <a:pPr marL="285750" indent="-285750">
              <a:buFont typeface="Arial" panose="020B0604020202020204" pitchFamily="34" charset="0"/>
              <a:buChar char="•"/>
            </a:pPr>
            <a:r>
              <a:rPr lang="en-US" sz="1400" dirty="0" smtClean="0">
                <a:latin typeface="+mn-lt"/>
              </a:rPr>
              <a:t>An accounting of any trust account maintained by the Mortgage Banker and the plan for distribution of money in the account;</a:t>
            </a:r>
          </a:p>
          <a:p>
            <a:pPr marL="285750" indent="-285750">
              <a:buFont typeface="Arial" panose="020B0604020202020204" pitchFamily="34" charset="0"/>
              <a:buChar char="•"/>
            </a:pPr>
            <a:r>
              <a:rPr lang="en-US" sz="1400" dirty="0" smtClean="0">
                <a:latin typeface="+mn-lt"/>
              </a:rPr>
              <a:t>If the Mortgage Banker is servicing any loans made or arranged by the Mortgage Banker under his or her license as a Mortgage Banker, a listing of these loans and the plan for transferring those loans to another Mortgage Servicer;</a:t>
            </a:r>
          </a:p>
          <a:p>
            <a:pPr marL="285750" indent="-285750">
              <a:buFont typeface="Arial" panose="020B0604020202020204" pitchFamily="34" charset="0"/>
              <a:buChar char="•"/>
            </a:pPr>
            <a:r>
              <a:rPr lang="en-US" sz="1400" dirty="0" smtClean="0">
                <a:latin typeface="+mn-lt"/>
              </a:rPr>
              <a:t>If any Mortgage Agent associated with or employed by the Mortgage Banker terminates his or her association, evidence of the termination; and</a:t>
            </a:r>
          </a:p>
          <a:p>
            <a:pPr marL="285750" indent="-285750">
              <a:buFont typeface="Arial" panose="020B0604020202020204" pitchFamily="34" charset="0"/>
              <a:buChar char="•"/>
            </a:pPr>
            <a:r>
              <a:rPr lang="en-US" sz="1400" dirty="0" smtClean="0">
                <a:latin typeface="+mn-lt"/>
              </a:rPr>
              <a:t>In regard to the records of the Mortgage Banker maintained, the address where the records will be maintained and the telephone number and mailing address of the person who will be responsible for the maintenance of the records.</a:t>
            </a:r>
          </a:p>
          <a:p>
            <a:endParaRPr lang="en-US" sz="800" dirty="0" smtClean="0">
              <a:latin typeface="+mn-lt"/>
            </a:endParaRPr>
          </a:p>
          <a:p>
            <a:r>
              <a:rPr lang="en-US" sz="1000" i="1" dirty="0" smtClean="0">
                <a:solidFill>
                  <a:schemeClr val="bg1">
                    <a:lumMod val="50000"/>
                  </a:schemeClr>
                </a:solidFill>
                <a:latin typeface="+mn-lt"/>
              </a:rPr>
              <a:t>NAC 645E.315; NAC 645E.315 Adopted Regulation 126-16 Section 16</a:t>
            </a:r>
          </a:p>
          <a:p>
            <a:endParaRPr lang="en-US" sz="800" i="1" dirty="0" smtClean="0">
              <a:latin typeface="+mn-lt"/>
            </a:endParaRPr>
          </a:p>
          <a:p>
            <a:pPr algn="ctr"/>
            <a:r>
              <a:rPr lang="en-US" sz="1600" b="1" dirty="0" smtClean="0">
                <a:effectLst>
                  <a:outerShdw blurRad="38100" dist="38100" dir="2700000" algn="tl">
                    <a:srgbClr val="000000">
                      <a:alpha val="43137"/>
                    </a:srgbClr>
                  </a:outerShdw>
                </a:effectLst>
                <a:latin typeface="+mn-lt"/>
              </a:rPr>
              <a:t>The Request for Approval to Close Office/Surrender License form can be found on the Division’s Website:  www.mld.nv.gov </a:t>
            </a:r>
            <a:endParaRPr lang="en-US" sz="1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733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540543" y="1955536"/>
            <a:ext cx="5915025" cy="2159263"/>
          </a:xfrm>
        </p:spPr>
        <p:txBody>
          <a:bodyPr/>
          <a:lstStyle/>
          <a:p>
            <a:pPr algn="just" eaLnBrk="1" hangingPunct="1">
              <a:lnSpc>
                <a:spcPct val="90000"/>
              </a:lnSpc>
            </a:pPr>
            <a:r>
              <a:rPr lang="en-US" altLang="en-US" sz="2000" dirty="0" smtClean="0"/>
              <a:t>A Mortgage Banker may share office space with any other business if each business has a designated space within the office space and each business is separately identifiable by a sign or other method of identification within the office space.</a:t>
            </a:r>
          </a:p>
          <a:p>
            <a:pPr algn="just" eaLnBrk="1" hangingPunct="1">
              <a:lnSpc>
                <a:spcPct val="90000"/>
              </a:lnSpc>
            </a:pPr>
            <a:r>
              <a:rPr lang="en-US" altLang="en-US" sz="2000" dirty="0" smtClean="0"/>
              <a:t>Other requirements of sharing office space include, but are not limited to the following:</a:t>
            </a:r>
          </a:p>
          <a:p>
            <a:pPr algn="just" eaLnBrk="1" hangingPunct="1">
              <a:lnSpc>
                <a:spcPct val="90000"/>
              </a:lnSpc>
              <a:buFont typeface="Wingdings" panose="05000000000000000000" pitchFamily="2" charset="2"/>
              <a:buNone/>
            </a:pPr>
            <a:endParaRPr lang="en-US" altLang="en-US" sz="2000" dirty="0" smtClean="0"/>
          </a:p>
        </p:txBody>
      </p:sp>
      <p:sp>
        <p:nvSpPr>
          <p:cNvPr id="1843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C53F0E17-15FD-4CE5-95D5-307363F29CDA}" type="slidenum">
              <a:rPr lang="en-US" altLang="en-US" sz="1000" b="1">
                <a:latin typeface="+mn-lt"/>
              </a:rPr>
              <a:pPr algn="r"/>
              <a:t>13</a:t>
            </a:fld>
            <a:endParaRPr lang="en-US" altLang="en-US" sz="1000" b="1" dirty="0">
              <a:latin typeface="+mn-lt"/>
            </a:endParaRPr>
          </a:p>
        </p:txBody>
      </p:sp>
      <p:sp>
        <p:nvSpPr>
          <p:cNvPr id="5" name="Rectangle 2"/>
          <p:cNvSpPr>
            <a:spLocks noGrp="1" noChangeArrowheads="1"/>
          </p:cNvSpPr>
          <p:nvPr>
            <p:ph type="title"/>
          </p:nvPr>
        </p:nvSpPr>
        <p:spPr>
          <a:xfrm>
            <a:off x="762000" y="685800"/>
            <a:ext cx="5472112" cy="884764"/>
          </a:xfrm>
          <a:ln w="38100">
            <a:solidFill>
              <a:schemeClr val="tx1"/>
            </a:solidFill>
          </a:ln>
        </p:spPr>
        <p:txBody>
          <a:bodyPr>
            <a:normAutofit/>
          </a:bodyPr>
          <a:lstStyle/>
          <a:p>
            <a:pPr algn="ctr" eaLnBrk="1" hangingPunct="1"/>
            <a:r>
              <a:rPr lang="en-US" altLang="en-US" sz="3200" b="1" dirty="0" smtClean="0">
                <a:solidFill>
                  <a:srgbClr val="103E60"/>
                </a:solidFill>
              </a:rPr>
              <a:t>Sharing Office Space</a:t>
            </a:r>
          </a:p>
        </p:txBody>
      </p:sp>
      <p:sp>
        <p:nvSpPr>
          <p:cNvPr id="2" name="TextBox 1"/>
          <p:cNvSpPr txBox="1"/>
          <p:nvPr/>
        </p:nvSpPr>
        <p:spPr>
          <a:xfrm>
            <a:off x="533400" y="4343400"/>
            <a:ext cx="5853113" cy="3908762"/>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b="1" dirty="0" smtClean="0">
                <a:solidFill>
                  <a:schemeClr val="accent4">
                    <a:lumMod val="75000"/>
                  </a:schemeClr>
                </a:solidFill>
                <a:latin typeface="+mn-lt"/>
              </a:rPr>
              <a:t>Making sure that a reasonable customer would be able to understand which business he or she is transacting with at all times.</a:t>
            </a:r>
          </a:p>
          <a:p>
            <a:pPr marL="285750" indent="-285750">
              <a:spcAft>
                <a:spcPts val="1200"/>
              </a:spcAft>
              <a:buFont typeface="Wingdings" panose="05000000000000000000" pitchFamily="2" charset="2"/>
              <a:buChar char="Ø"/>
            </a:pPr>
            <a:r>
              <a:rPr lang="en-US" b="1" dirty="0" smtClean="0">
                <a:solidFill>
                  <a:schemeClr val="accent4">
                    <a:lumMod val="75000"/>
                  </a:schemeClr>
                </a:solidFill>
                <a:latin typeface="+mn-lt"/>
              </a:rPr>
              <a:t>Operating each business as a separate legal entity.</a:t>
            </a:r>
          </a:p>
          <a:p>
            <a:pPr marL="285750" indent="-285750">
              <a:spcAft>
                <a:spcPts val="1200"/>
              </a:spcAft>
              <a:buFont typeface="Wingdings" panose="05000000000000000000" pitchFamily="2" charset="2"/>
              <a:buChar char="Ø"/>
            </a:pPr>
            <a:r>
              <a:rPr lang="en-US" b="1" dirty="0" smtClean="0">
                <a:solidFill>
                  <a:schemeClr val="accent4">
                    <a:lumMod val="75000"/>
                  </a:schemeClr>
                </a:solidFill>
                <a:latin typeface="+mn-lt"/>
              </a:rPr>
              <a:t>Maintaining separate accounts, books, and records for each business.</a:t>
            </a:r>
          </a:p>
          <a:p>
            <a:pPr marL="285750" indent="-285750">
              <a:spcAft>
                <a:spcPts val="1200"/>
              </a:spcAft>
              <a:buFont typeface="Wingdings" panose="05000000000000000000" pitchFamily="2" charset="2"/>
              <a:buChar char="Ø"/>
            </a:pPr>
            <a:r>
              <a:rPr lang="en-US" b="1" dirty="0" smtClean="0">
                <a:solidFill>
                  <a:schemeClr val="accent4">
                    <a:lumMod val="75000"/>
                  </a:schemeClr>
                </a:solidFill>
                <a:latin typeface="+mn-lt"/>
              </a:rPr>
              <a:t>Maintaining separate licenses for each business.</a:t>
            </a:r>
          </a:p>
          <a:p>
            <a:pPr marL="285750" indent="-285750">
              <a:spcAft>
                <a:spcPts val="1200"/>
              </a:spcAft>
              <a:buFont typeface="Wingdings" panose="05000000000000000000" pitchFamily="2" charset="2"/>
              <a:buChar char="Ø"/>
            </a:pPr>
            <a:r>
              <a:rPr lang="en-US" b="1" dirty="0" smtClean="0">
                <a:solidFill>
                  <a:schemeClr val="accent4">
                    <a:lumMod val="75000"/>
                  </a:schemeClr>
                </a:solidFill>
                <a:latin typeface="+mn-lt"/>
              </a:rPr>
              <a:t>Verifying that the businesses are subsidiaries of the same parent corporation or otherwise affiliate with each other.</a:t>
            </a:r>
          </a:p>
          <a:p>
            <a:pPr>
              <a:spcAft>
                <a:spcPts val="1200"/>
              </a:spcAft>
            </a:pPr>
            <a:r>
              <a:rPr lang="en-US" sz="1000" b="1" i="1" dirty="0" smtClean="0">
                <a:solidFill>
                  <a:schemeClr val="bg1">
                    <a:lumMod val="50000"/>
                  </a:schemeClr>
                </a:solidFill>
                <a:latin typeface="+mn-lt"/>
              </a:rPr>
              <a:t>NAC 645E.225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471488" y="1828800"/>
            <a:ext cx="5915025" cy="6646336"/>
          </a:xfrm>
        </p:spPr>
        <p:txBody>
          <a:bodyPr>
            <a:normAutofit/>
          </a:bodyPr>
          <a:lstStyle/>
          <a:p>
            <a:pPr algn="just">
              <a:spcAft>
                <a:spcPts val="1200"/>
              </a:spcAft>
            </a:pPr>
            <a:r>
              <a:rPr lang="en-US" altLang="en-US" sz="2000" dirty="0" smtClean="0"/>
              <a:t>If supervising Mortgage Agents who engage in activities as loan originators, the </a:t>
            </a:r>
            <a:r>
              <a:rPr lang="en-US" altLang="en-US" sz="2000" dirty="0"/>
              <a:t>Mortgage Banker must also be licensed as a </a:t>
            </a:r>
            <a:r>
              <a:rPr lang="en-US" altLang="en-US" sz="2000" dirty="0" smtClean="0"/>
              <a:t>Mortgage Agent. This includes independent contractors and other employees who engage in activities as loan originators.</a:t>
            </a:r>
            <a:endParaRPr lang="en-US" altLang="en-US" sz="2000" dirty="0"/>
          </a:p>
          <a:p>
            <a:pPr algn="just" eaLnBrk="1" hangingPunct="1">
              <a:spcAft>
                <a:spcPts val="600"/>
              </a:spcAft>
            </a:pPr>
            <a:r>
              <a:rPr lang="en-US" altLang="en-US" sz="2000" dirty="0" smtClean="0"/>
              <a:t>A Mortgage Banker must exercise reasonable supervision and control over the activities of his or her Mortgage </a:t>
            </a:r>
            <a:r>
              <a:rPr lang="en-US" altLang="en-US" sz="2000" dirty="0"/>
              <a:t>A</a:t>
            </a:r>
            <a:r>
              <a:rPr lang="en-US" altLang="en-US" sz="2000" dirty="0" smtClean="0"/>
              <a:t>gents. </a:t>
            </a:r>
          </a:p>
          <a:p>
            <a:pPr lvl="1" algn="just">
              <a:spcAft>
                <a:spcPts val="600"/>
              </a:spcAft>
            </a:pPr>
            <a:r>
              <a:rPr lang="en-US" altLang="en-US" sz="1700" dirty="0" smtClean="0"/>
              <a:t>Written policies and procedures must be established for the Mortgage </a:t>
            </a:r>
            <a:r>
              <a:rPr lang="en-US" altLang="en-US" sz="1700" dirty="0"/>
              <a:t>A</a:t>
            </a:r>
            <a:r>
              <a:rPr lang="en-US" altLang="en-US" sz="1700" dirty="0" smtClean="0"/>
              <a:t>gents</a:t>
            </a:r>
          </a:p>
          <a:p>
            <a:pPr lvl="1" algn="just">
              <a:spcAft>
                <a:spcPts val="600"/>
              </a:spcAft>
            </a:pPr>
            <a:r>
              <a:rPr lang="en-US" altLang="en-US" sz="1700" dirty="0" smtClean="0"/>
              <a:t>A system of review must be established to review, oversee, and inspect the activities of the Mortgage Agents</a:t>
            </a:r>
          </a:p>
          <a:p>
            <a:pPr lvl="1" algn="just">
              <a:spcAft>
                <a:spcPts val="600"/>
              </a:spcAft>
            </a:pPr>
            <a:r>
              <a:rPr lang="en-US" altLang="en-US" sz="1700" dirty="0" smtClean="0"/>
              <a:t>A system of reporting to the Division any fraudulent activity engaged in by any of the Mortgage </a:t>
            </a:r>
            <a:r>
              <a:rPr lang="en-US" altLang="en-US" sz="1700" dirty="0"/>
              <a:t>A</a:t>
            </a:r>
            <a:r>
              <a:rPr lang="en-US" altLang="en-US" sz="1700" dirty="0" smtClean="0"/>
              <a:t>gents must be established.</a:t>
            </a:r>
          </a:p>
          <a:p>
            <a:pPr marL="0" indent="0" algn="just">
              <a:spcAft>
                <a:spcPts val="600"/>
              </a:spcAft>
              <a:buNone/>
            </a:pPr>
            <a:r>
              <a:rPr lang="en-US" altLang="en-US" sz="1000" i="1" dirty="0" smtClean="0">
                <a:solidFill>
                  <a:schemeClr val="bg1">
                    <a:lumMod val="50000"/>
                  </a:schemeClr>
                </a:solidFill>
              </a:rPr>
              <a:t>NRS 645E.290; NRS 645E.291</a:t>
            </a:r>
          </a:p>
          <a:p>
            <a:pPr marL="342900" lvl="1" indent="0" algn="just">
              <a:buNone/>
            </a:pPr>
            <a:endParaRPr lang="en-US" altLang="en-US" sz="2000" dirty="0" smtClean="0"/>
          </a:p>
        </p:txBody>
      </p:sp>
      <p:sp>
        <p:nvSpPr>
          <p:cNvPr id="26626"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532B1AF6-9867-4F09-887B-58A2ECC81A64}" type="slidenum">
              <a:rPr lang="en-US" altLang="en-US" sz="1000" b="1">
                <a:latin typeface="+mn-lt"/>
              </a:rPr>
              <a:pPr algn="r"/>
              <a:t>14</a:t>
            </a:fld>
            <a:endParaRPr lang="en-US" altLang="en-US" sz="1000" b="1" dirty="0">
              <a:latin typeface="+mn-lt"/>
            </a:endParaRPr>
          </a:p>
        </p:txBody>
      </p:sp>
      <p:sp>
        <p:nvSpPr>
          <p:cNvPr id="5" name="Rectangle 2"/>
          <p:cNvSpPr>
            <a:spLocks noGrp="1" noChangeArrowheads="1"/>
          </p:cNvSpPr>
          <p:nvPr>
            <p:ph type="title"/>
          </p:nvPr>
        </p:nvSpPr>
        <p:spPr>
          <a:xfrm>
            <a:off x="692944" y="744011"/>
            <a:ext cx="54721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Information for Employing or Associating with Mortgage Agents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7162800"/>
            <a:ext cx="3468729" cy="131233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471488" y="1697276"/>
            <a:ext cx="5915025" cy="6913324"/>
          </a:xfrm>
        </p:spPr>
        <p:txBody>
          <a:bodyPr>
            <a:normAutofit fontScale="92500" lnSpcReduction="20000"/>
          </a:bodyPr>
          <a:lstStyle/>
          <a:p>
            <a:pPr marL="0" indent="0" algn="just" eaLnBrk="1" hangingPunct="1">
              <a:lnSpc>
                <a:spcPct val="90000"/>
              </a:lnSpc>
              <a:buNone/>
            </a:pPr>
            <a:r>
              <a:rPr lang="en-US" altLang="en-US" sz="2000" dirty="0" smtClean="0"/>
              <a:t>Records of all completed mortgage transactions must be retained for at least four years after the date of the last activity relating to the transaction. </a:t>
            </a:r>
          </a:p>
          <a:p>
            <a:pPr marL="0" indent="0" algn="just" eaLnBrk="1" hangingPunct="1">
              <a:lnSpc>
                <a:spcPct val="90000"/>
              </a:lnSpc>
              <a:buNone/>
            </a:pPr>
            <a:r>
              <a:rPr lang="en-US" altLang="en-US" sz="2000" dirty="0" smtClean="0"/>
              <a:t>Applications for mortgages that were denied or withdrawn must be retained for at least one year or as otherwise required by federal law.</a:t>
            </a:r>
          </a:p>
          <a:p>
            <a:pPr algn="just" eaLnBrk="1" hangingPunct="1">
              <a:lnSpc>
                <a:spcPct val="90000"/>
              </a:lnSpc>
            </a:pPr>
            <a:endParaRPr lang="en-US" altLang="en-US" sz="2000" dirty="0"/>
          </a:p>
          <a:p>
            <a:pPr algn="just" eaLnBrk="1" hangingPunct="1">
              <a:lnSpc>
                <a:spcPct val="90000"/>
              </a:lnSpc>
            </a:pPr>
            <a:endParaRPr lang="en-US" altLang="en-US" sz="2000" dirty="0" smtClean="0"/>
          </a:p>
          <a:p>
            <a:pPr algn="just" eaLnBrk="1" hangingPunct="1">
              <a:lnSpc>
                <a:spcPct val="90000"/>
              </a:lnSpc>
            </a:pPr>
            <a:endParaRPr lang="en-US" altLang="en-US" sz="2000" dirty="0" smtClean="0"/>
          </a:p>
          <a:p>
            <a:pPr algn="just" eaLnBrk="1" hangingPunct="1">
              <a:lnSpc>
                <a:spcPct val="90000"/>
              </a:lnSpc>
            </a:pPr>
            <a:endParaRPr lang="en-US" altLang="en-US" sz="2000" dirty="0"/>
          </a:p>
          <a:p>
            <a:pPr algn="just" eaLnBrk="1" hangingPunct="1">
              <a:lnSpc>
                <a:spcPct val="90000"/>
              </a:lnSpc>
            </a:pPr>
            <a:r>
              <a:rPr lang="en-US" altLang="en-US" sz="2000" dirty="0" smtClean="0"/>
              <a:t>Files may be stored electronically if:</a:t>
            </a:r>
          </a:p>
          <a:p>
            <a:pPr lvl="1" algn="just"/>
            <a:r>
              <a:rPr lang="en-US" altLang="en-US" sz="1700" dirty="0" smtClean="0"/>
              <a:t>the records are maintained and made available to the Commissioner in a software format that allows the Commissioner or his or her designee complete access to all records.</a:t>
            </a:r>
          </a:p>
          <a:p>
            <a:pPr lvl="1" algn="just"/>
            <a:r>
              <a:rPr lang="en-US" altLang="en-US" sz="1700" dirty="0" smtClean="0"/>
              <a:t>the Commissioner or his or her designee has the ability to download and print, from all office locations of the Mortgage Banker, any or all of the records maintained in electronic format.</a:t>
            </a:r>
          </a:p>
          <a:p>
            <a:pPr lvl="1" algn="just"/>
            <a:r>
              <a:rPr lang="en-US" altLang="en-US" sz="1700" dirty="0"/>
              <a:t>r</a:t>
            </a:r>
            <a:r>
              <a:rPr lang="en-US" altLang="en-US" sz="1700" dirty="0" smtClean="0"/>
              <a:t>ecords can be provided to the Commissioner or his or her designee  in printed form within 24 hours after being requested.</a:t>
            </a:r>
          </a:p>
          <a:p>
            <a:pPr lvl="1" algn="just"/>
            <a:r>
              <a:rPr lang="en-US" altLang="en-US" sz="1700" dirty="0" smtClean="0"/>
              <a:t>records are maintained on a medium that:</a:t>
            </a:r>
          </a:p>
          <a:p>
            <a:pPr lvl="2" algn="just"/>
            <a:r>
              <a:rPr lang="en-US" altLang="en-US" sz="1400" dirty="0" smtClean="0"/>
              <a:t>is not erasable</a:t>
            </a:r>
          </a:p>
          <a:p>
            <a:pPr lvl="2" algn="just"/>
            <a:r>
              <a:rPr lang="en-US" altLang="en-US" sz="1400" dirty="0" smtClean="0"/>
              <a:t>does not allow changes to a document stored on the media</a:t>
            </a:r>
          </a:p>
          <a:p>
            <a:pPr lvl="2" algn="just"/>
            <a:r>
              <a:rPr lang="en-US" altLang="en-US" sz="1400" dirty="0"/>
              <a:t>i</a:t>
            </a:r>
            <a:r>
              <a:rPr lang="en-US" altLang="en-US" sz="1400" dirty="0" smtClean="0"/>
              <a:t>s consistent with the minimum standards of quality approved by the National Institute of Standards and Technology or the Association for Information and Image Management</a:t>
            </a:r>
          </a:p>
          <a:p>
            <a:pPr lvl="2" algn="just"/>
            <a:r>
              <a:rPr lang="en-US" altLang="en-US" sz="1400" dirty="0" smtClean="0"/>
              <a:t>contains written authentication identifying the electronic record as an exact, unaltered copy of the document which the record purports to be.</a:t>
            </a:r>
          </a:p>
          <a:p>
            <a:pPr marL="685800" lvl="2" indent="0" algn="just">
              <a:buNone/>
            </a:pPr>
            <a:endParaRPr lang="en-US" altLang="en-US" sz="1400" dirty="0" smtClean="0"/>
          </a:p>
          <a:p>
            <a:pPr algn="just" eaLnBrk="1" hangingPunct="1">
              <a:lnSpc>
                <a:spcPct val="90000"/>
              </a:lnSpc>
              <a:buFont typeface="Wingdings" panose="05000000000000000000" pitchFamily="2" charset="2"/>
              <a:buNone/>
            </a:pPr>
            <a:r>
              <a:rPr lang="en-US" altLang="en-US" sz="1000" i="1" dirty="0" smtClean="0">
                <a:solidFill>
                  <a:schemeClr val="bg1">
                    <a:lumMod val="50000"/>
                  </a:schemeClr>
                </a:solidFill>
              </a:rPr>
              <a:t>NAC 645E.360</a:t>
            </a:r>
            <a:endParaRPr lang="en-US" altLang="en-US" sz="2000" dirty="0" smtClean="0"/>
          </a:p>
        </p:txBody>
      </p:sp>
      <p:sp>
        <p:nvSpPr>
          <p:cNvPr id="3891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E62F083E-AFE6-418A-9625-563EA69CEEBD}" type="slidenum">
              <a:rPr lang="en-US" altLang="en-US" sz="1000" b="1">
                <a:latin typeface="+mn-lt"/>
              </a:rPr>
              <a:pPr algn="r"/>
              <a:t>15</a:t>
            </a:fld>
            <a:endParaRPr lang="en-US" altLang="en-US" sz="1000" b="1" dirty="0">
              <a:latin typeface="+mn-lt"/>
            </a:endParaRPr>
          </a:p>
        </p:txBody>
      </p:sp>
      <p:sp>
        <p:nvSpPr>
          <p:cNvPr id="6" name="Rectangle 2"/>
          <p:cNvSpPr>
            <a:spLocks noGrp="1" noChangeArrowheads="1"/>
          </p:cNvSpPr>
          <p:nvPr>
            <p:ph type="title"/>
          </p:nvPr>
        </p:nvSpPr>
        <p:spPr>
          <a:xfrm>
            <a:off x="762000" y="685800"/>
            <a:ext cx="5105400" cy="838200"/>
          </a:xfrm>
          <a:ln w="38100">
            <a:solidFill>
              <a:schemeClr val="tx1"/>
            </a:solidFill>
          </a:ln>
        </p:spPr>
        <p:txBody>
          <a:bodyPr>
            <a:normAutofit/>
          </a:bodyPr>
          <a:lstStyle/>
          <a:p>
            <a:pPr algn="ctr" eaLnBrk="1" hangingPunct="1"/>
            <a:r>
              <a:rPr lang="en-US" altLang="en-US" sz="3200" b="1" dirty="0" smtClean="0">
                <a:solidFill>
                  <a:srgbClr val="103E60"/>
                </a:solidFill>
              </a:rPr>
              <a:t>Records Retention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877" y="3200400"/>
            <a:ext cx="1095645" cy="8252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162800"/>
            <a:ext cx="864917" cy="6638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71488" y="1706031"/>
            <a:ext cx="5915025" cy="6798736"/>
          </a:xfrm>
        </p:spPr>
        <p:txBody>
          <a:bodyPr>
            <a:normAutofit fontScale="92500" lnSpcReduction="20000"/>
          </a:bodyPr>
          <a:lstStyle/>
          <a:p>
            <a:pPr marL="0" indent="0" algn="just" eaLnBrk="1" hangingPunct="1">
              <a:buNone/>
            </a:pPr>
            <a:r>
              <a:rPr lang="en-US" altLang="en-US" sz="2000" dirty="0" smtClean="0"/>
              <a:t>Files for </a:t>
            </a:r>
            <a:r>
              <a:rPr lang="en-US" altLang="en-US" sz="2000" u="sng" dirty="0" smtClean="0"/>
              <a:t>residential mortgage loans</a:t>
            </a:r>
            <a:r>
              <a:rPr lang="en-US" altLang="en-US" sz="2000" dirty="0" smtClean="0"/>
              <a:t> need to be complete and should include but are not limited to the following information:</a:t>
            </a:r>
          </a:p>
          <a:p>
            <a:pPr algn="just" eaLnBrk="1" hangingPunct="1"/>
            <a:r>
              <a:rPr lang="en-US" altLang="en-US" sz="2000" dirty="0" smtClean="0"/>
              <a:t>The real estate sales contract</a:t>
            </a:r>
          </a:p>
          <a:p>
            <a:pPr algn="just" eaLnBrk="1" hangingPunct="1"/>
            <a:r>
              <a:rPr lang="en-US" altLang="en-US" sz="2000" dirty="0" smtClean="0"/>
              <a:t>Escrow instructions</a:t>
            </a:r>
          </a:p>
          <a:p>
            <a:pPr algn="just" eaLnBrk="1" hangingPunct="1"/>
            <a:r>
              <a:rPr lang="en-US" altLang="en-US" sz="2000" dirty="0" smtClean="0"/>
              <a:t>The preliminary title report</a:t>
            </a:r>
          </a:p>
          <a:p>
            <a:pPr algn="just" eaLnBrk="1" hangingPunct="1"/>
            <a:r>
              <a:rPr lang="en-US" altLang="en-US" sz="2000" dirty="0" smtClean="0"/>
              <a:t>The loan application with any attachments or supplements</a:t>
            </a:r>
          </a:p>
          <a:p>
            <a:pPr algn="just" eaLnBrk="1" hangingPunct="1"/>
            <a:r>
              <a:rPr lang="en-US" altLang="en-US" sz="2000" dirty="0" smtClean="0"/>
              <a:t>An appraisal report or any other independent assessment of the value of the mortgage property</a:t>
            </a:r>
          </a:p>
          <a:p>
            <a:pPr algn="just" eaLnBrk="1" hangingPunct="1"/>
            <a:r>
              <a:rPr lang="en-US" altLang="en-US" sz="2000" dirty="0" smtClean="0"/>
              <a:t>Any verification of representations made by the consumer on the application for a mortgage</a:t>
            </a:r>
          </a:p>
          <a:p>
            <a:pPr algn="just" eaLnBrk="1" hangingPunct="1"/>
            <a:r>
              <a:rPr lang="en-US" altLang="en-US" sz="2000" dirty="0" smtClean="0"/>
              <a:t>A credit report</a:t>
            </a:r>
          </a:p>
          <a:p>
            <a:pPr algn="just" eaLnBrk="1" hangingPunct="1"/>
            <a:r>
              <a:rPr lang="en-US" altLang="en-US" sz="2000" dirty="0" smtClean="0"/>
              <a:t>Any commitments made by the lender to the consumer, including any guarantee on certain interest rates or commitment to fund the loan</a:t>
            </a:r>
          </a:p>
          <a:p>
            <a:pPr algn="just" eaLnBrk="1" hangingPunct="1"/>
            <a:r>
              <a:rPr lang="en-US" altLang="en-US" sz="2000" dirty="0" smtClean="0"/>
              <a:t>A recorded or confirmed Deed of Trust</a:t>
            </a:r>
          </a:p>
          <a:p>
            <a:pPr algn="just" eaLnBrk="1" hangingPunct="1"/>
            <a:r>
              <a:rPr lang="en-US" altLang="en-US" sz="2000" dirty="0" smtClean="0"/>
              <a:t>The title insurance policy</a:t>
            </a:r>
          </a:p>
          <a:p>
            <a:pPr algn="just" eaLnBrk="1" hangingPunct="1"/>
            <a:r>
              <a:rPr lang="en-US" altLang="en-US" sz="2000" dirty="0" smtClean="0"/>
              <a:t>The note</a:t>
            </a:r>
          </a:p>
          <a:p>
            <a:pPr algn="just" eaLnBrk="1" hangingPunct="1"/>
            <a:r>
              <a:rPr lang="en-US" altLang="en-US" sz="2000" dirty="0" smtClean="0"/>
              <a:t>Any subsequent assignment of the loan</a:t>
            </a:r>
          </a:p>
          <a:p>
            <a:pPr marL="0" indent="0" algn="just" eaLnBrk="1" hangingPunct="1">
              <a:spcBef>
                <a:spcPts val="0"/>
              </a:spcBef>
              <a:buNone/>
            </a:pPr>
            <a:r>
              <a:rPr lang="en-US" altLang="en-US" sz="2000" dirty="0"/>
              <a:t> </a:t>
            </a:r>
            <a:r>
              <a:rPr lang="en-US" altLang="en-US" sz="2000" dirty="0" smtClean="0"/>
              <a:t>   to institutional investors</a:t>
            </a:r>
          </a:p>
          <a:p>
            <a:pPr algn="just" eaLnBrk="1" hangingPunct="1"/>
            <a:r>
              <a:rPr lang="en-US" altLang="en-US" sz="2000" dirty="0" smtClean="0"/>
              <a:t>The hazard insurance policy</a:t>
            </a:r>
          </a:p>
          <a:p>
            <a:pPr algn="just" eaLnBrk="1" hangingPunct="1"/>
            <a:r>
              <a:rPr lang="en-US" altLang="en-US" sz="2000" dirty="0" smtClean="0"/>
              <a:t>Any disclosures required by state or federal law</a:t>
            </a:r>
            <a:endParaRPr lang="en-US" altLang="en-US" sz="2000" dirty="0"/>
          </a:p>
          <a:p>
            <a:pPr marL="0" indent="0" algn="just" eaLnBrk="1" hangingPunct="1">
              <a:spcBef>
                <a:spcPts val="0"/>
              </a:spcBef>
              <a:buNone/>
            </a:pPr>
            <a:endParaRPr lang="en-US" altLang="en-US" sz="1000" dirty="0" smtClean="0"/>
          </a:p>
          <a:p>
            <a:pPr marL="0" indent="0" algn="just" eaLnBrk="1" hangingPunct="1">
              <a:spcBef>
                <a:spcPts val="0"/>
              </a:spcBef>
              <a:buNone/>
            </a:pPr>
            <a:endParaRPr lang="en-US" altLang="en-US" sz="1000" dirty="0" smtClean="0"/>
          </a:p>
          <a:p>
            <a:pPr marL="0" indent="0" algn="just" eaLnBrk="1" hangingPunct="1">
              <a:spcBef>
                <a:spcPts val="0"/>
              </a:spcBef>
              <a:buNone/>
            </a:pPr>
            <a:r>
              <a:rPr lang="en-US" altLang="en-US" sz="1000" i="1" dirty="0" smtClean="0">
                <a:solidFill>
                  <a:schemeClr val="bg1">
                    <a:lumMod val="50000"/>
                  </a:schemeClr>
                </a:solidFill>
              </a:rPr>
              <a:t>NAC 645E.355; NAC 645E.355 Adopted Regulation 126-16 Section 21</a:t>
            </a:r>
            <a:endParaRPr lang="en-US" altLang="en-US" sz="1100" i="1" dirty="0" smtClean="0">
              <a:solidFill>
                <a:schemeClr val="bg1">
                  <a:lumMod val="50000"/>
                </a:schemeClr>
              </a:solidFill>
            </a:endParaRPr>
          </a:p>
        </p:txBody>
      </p:sp>
      <p:sp>
        <p:nvSpPr>
          <p:cNvPr id="40962" name="Slide Number Placeholder 5"/>
          <p:cNvSpPr>
            <a:spLocks noGrp="1"/>
          </p:cNvSpPr>
          <p:nvPr>
            <p:ph type="sldNum" sz="quarter" idx="12"/>
          </p:nvPr>
        </p:nvSpPr>
        <p:spPr>
          <a:xfrm>
            <a:off x="4843463" y="8504767"/>
            <a:ext cx="1543050" cy="486833"/>
          </a:xfrm>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77C5F6C0-C309-456A-A151-61324180E0A3}" type="slidenum">
              <a:rPr lang="en-US" altLang="en-US" sz="1000" b="1">
                <a:latin typeface="+mn-lt"/>
              </a:rPr>
              <a:pPr algn="r"/>
              <a:t>16</a:t>
            </a:fld>
            <a:endParaRPr lang="en-US" altLang="en-US" sz="1000" b="1" dirty="0">
              <a:latin typeface="+mn-lt"/>
            </a:endParaRPr>
          </a:p>
        </p:txBody>
      </p:sp>
      <p:sp>
        <p:nvSpPr>
          <p:cNvPr id="6" name="Rectangle 2"/>
          <p:cNvSpPr>
            <a:spLocks noGrp="1" noChangeArrowheads="1"/>
          </p:cNvSpPr>
          <p:nvPr>
            <p:ph type="title"/>
          </p:nvPr>
        </p:nvSpPr>
        <p:spPr>
          <a:xfrm>
            <a:off x="762000" y="685800"/>
            <a:ext cx="5105400" cy="838200"/>
          </a:xfrm>
          <a:ln w="38100">
            <a:solidFill>
              <a:schemeClr val="tx1"/>
            </a:solidFill>
          </a:ln>
        </p:spPr>
        <p:txBody>
          <a:bodyPr>
            <a:normAutofit fontScale="90000"/>
          </a:bodyPr>
          <a:lstStyle/>
          <a:p>
            <a:pPr algn="ctr" eaLnBrk="1" hangingPunct="1"/>
            <a:r>
              <a:rPr lang="en-US" altLang="en-US" sz="3200" b="1" dirty="0" smtClean="0">
                <a:solidFill>
                  <a:srgbClr val="103E60"/>
                </a:solidFill>
              </a:rPr>
              <a:t>Files for Residential Mortgage Loans Need to be Complete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096000"/>
            <a:ext cx="1524000" cy="13252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17</a:t>
            </a:fld>
            <a:endParaRPr lang="en-US" altLang="en-US" dirty="0"/>
          </a:p>
        </p:txBody>
      </p:sp>
      <p:sp>
        <p:nvSpPr>
          <p:cNvPr id="4" name="Rectangle 2"/>
          <p:cNvSpPr txBox="1">
            <a:spLocks noChangeArrowheads="1"/>
          </p:cNvSpPr>
          <p:nvPr/>
        </p:nvSpPr>
        <p:spPr>
          <a:xfrm>
            <a:off x="762000" y="685800"/>
            <a:ext cx="5105400" cy="838200"/>
          </a:xfrm>
          <a:prstGeom prst="rect">
            <a:avLst/>
          </a:prstGeom>
          <a:ln w="38100">
            <a:solidFill>
              <a:schemeClr val="tx1"/>
            </a:solidFill>
          </a:ln>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Files for Commercial Mortgage Loans Need to be Complete</a:t>
            </a:r>
          </a:p>
        </p:txBody>
      </p:sp>
      <p:sp>
        <p:nvSpPr>
          <p:cNvPr id="6" name="Rectangle 3"/>
          <p:cNvSpPr txBox="1">
            <a:spLocks noChangeArrowheads="1"/>
          </p:cNvSpPr>
          <p:nvPr/>
        </p:nvSpPr>
        <p:spPr>
          <a:xfrm>
            <a:off x="471488" y="1706031"/>
            <a:ext cx="5915025" cy="67987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altLang="en-US" sz="2000" dirty="0" smtClean="0"/>
              <a:t>Files for </a:t>
            </a:r>
            <a:r>
              <a:rPr lang="en-US" altLang="en-US" sz="2000" u="sng" dirty="0" smtClean="0"/>
              <a:t>commercial mortgage loans</a:t>
            </a:r>
            <a:r>
              <a:rPr lang="en-US" altLang="en-US" sz="2000" dirty="0"/>
              <a:t> </a:t>
            </a:r>
            <a:r>
              <a:rPr lang="en-US" altLang="en-US" sz="2000" dirty="0" smtClean="0"/>
              <a:t>that are funded by the Mortgage Banker need to be complete and should include but are not limited to the following information:</a:t>
            </a:r>
          </a:p>
          <a:p>
            <a:pPr algn="just" fontAlgn="auto">
              <a:spcAft>
                <a:spcPts val="0"/>
              </a:spcAft>
            </a:pPr>
            <a:r>
              <a:rPr lang="en-US" altLang="en-US" sz="2000" dirty="0" smtClean="0"/>
              <a:t>The real estate sales contract</a:t>
            </a:r>
          </a:p>
          <a:p>
            <a:pPr algn="just" fontAlgn="auto">
              <a:spcAft>
                <a:spcPts val="0"/>
              </a:spcAft>
            </a:pPr>
            <a:r>
              <a:rPr lang="en-US" altLang="en-US" sz="2000" dirty="0" smtClean="0"/>
              <a:t>Escrow instructions</a:t>
            </a:r>
          </a:p>
          <a:p>
            <a:pPr algn="just" fontAlgn="auto">
              <a:spcAft>
                <a:spcPts val="0"/>
              </a:spcAft>
            </a:pPr>
            <a:r>
              <a:rPr lang="en-US" altLang="en-US" sz="2000" dirty="0" smtClean="0"/>
              <a:t>The preliminary title report</a:t>
            </a:r>
          </a:p>
          <a:p>
            <a:pPr algn="just" fontAlgn="auto">
              <a:spcAft>
                <a:spcPts val="0"/>
              </a:spcAft>
            </a:pPr>
            <a:r>
              <a:rPr lang="en-US" altLang="en-US" sz="2000" dirty="0" smtClean="0"/>
              <a:t>The loan application with any attachments or supplements</a:t>
            </a:r>
          </a:p>
          <a:p>
            <a:pPr algn="just" fontAlgn="auto">
              <a:spcAft>
                <a:spcPts val="0"/>
              </a:spcAft>
            </a:pPr>
            <a:r>
              <a:rPr lang="en-US" altLang="en-US" sz="2000" dirty="0" smtClean="0"/>
              <a:t>An appraisal report or any other independent assessment of the value of the mortgage property</a:t>
            </a:r>
          </a:p>
          <a:p>
            <a:pPr algn="just" fontAlgn="auto">
              <a:spcAft>
                <a:spcPts val="0"/>
              </a:spcAft>
            </a:pPr>
            <a:r>
              <a:rPr lang="en-US" altLang="en-US" sz="2000" dirty="0" smtClean="0"/>
              <a:t>Any verification of representations made by the consumer on the application for a mortgage</a:t>
            </a:r>
          </a:p>
          <a:p>
            <a:pPr algn="just" fontAlgn="auto">
              <a:spcAft>
                <a:spcPts val="0"/>
              </a:spcAft>
            </a:pPr>
            <a:r>
              <a:rPr lang="en-US" altLang="en-US" sz="2000" dirty="0" smtClean="0"/>
              <a:t>A credit report</a:t>
            </a:r>
          </a:p>
          <a:p>
            <a:pPr algn="just" fontAlgn="auto">
              <a:spcAft>
                <a:spcPts val="0"/>
              </a:spcAft>
            </a:pPr>
            <a:r>
              <a:rPr lang="en-US" altLang="en-US" sz="2000" dirty="0" smtClean="0"/>
              <a:t>Any commitments made by the lender to the consumer, including any guarantee on certain interest rates or commitment to fund the loan</a:t>
            </a:r>
          </a:p>
          <a:p>
            <a:pPr marL="0" indent="0" algn="just" fontAlgn="auto">
              <a:spcAft>
                <a:spcPts val="0"/>
              </a:spcAft>
              <a:buNone/>
            </a:pPr>
            <a:endParaRPr lang="en-US" altLang="en-US" sz="1000" dirty="0" smtClean="0"/>
          </a:p>
          <a:p>
            <a:pPr marL="0" indent="0" algn="just" fontAlgn="auto">
              <a:spcAft>
                <a:spcPts val="0"/>
              </a:spcAft>
              <a:buNone/>
            </a:pPr>
            <a:endParaRPr lang="en-US" altLang="en-US" sz="1000" dirty="0"/>
          </a:p>
          <a:p>
            <a:pPr marL="0" indent="0" algn="just" fontAlgn="auto">
              <a:spcAft>
                <a:spcPts val="0"/>
              </a:spcAft>
              <a:buNone/>
            </a:pPr>
            <a:endParaRPr lang="en-US" altLang="en-US" sz="1000" dirty="0"/>
          </a:p>
          <a:p>
            <a:pPr marL="0" indent="0" algn="just" fontAlgn="auto">
              <a:spcAft>
                <a:spcPts val="0"/>
              </a:spcAft>
              <a:buNone/>
            </a:pPr>
            <a:r>
              <a:rPr lang="en-US" altLang="en-US" sz="1000" i="1" dirty="0" smtClean="0">
                <a:solidFill>
                  <a:schemeClr val="bg1">
                    <a:lumMod val="50000"/>
                  </a:schemeClr>
                </a:solidFill>
              </a:rPr>
              <a:t>NAC 645E.355; NAC 645.355 Adopted Regulation R126-16 Section 21</a:t>
            </a:r>
          </a:p>
        </p:txBody>
      </p:sp>
    </p:spTree>
    <p:extLst>
      <p:ext uri="{BB962C8B-B14F-4D97-AF65-F5344CB8AC3E}">
        <p14:creationId xmlns:p14="http://schemas.microsoft.com/office/powerpoint/2010/main" val="3705360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mtClean="0"/>
              <a:pPr>
                <a:defRPr/>
              </a:pPr>
              <a:t>18</a:t>
            </a:fld>
            <a:endParaRPr lang="en-US" altLang="en-US" dirty="0"/>
          </a:p>
        </p:txBody>
      </p:sp>
      <p:sp>
        <p:nvSpPr>
          <p:cNvPr id="3" name="Rectangle 2"/>
          <p:cNvSpPr txBox="1">
            <a:spLocks noChangeArrowheads="1"/>
          </p:cNvSpPr>
          <p:nvPr/>
        </p:nvSpPr>
        <p:spPr>
          <a:xfrm>
            <a:off x="762000" y="685800"/>
            <a:ext cx="5105400" cy="838200"/>
          </a:xfrm>
          <a:prstGeom prst="rect">
            <a:avLst/>
          </a:prstGeom>
          <a:ln w="38100">
            <a:solidFill>
              <a:schemeClr val="tx1"/>
            </a:solidFill>
          </a:ln>
        </p:spPr>
        <p:txBody>
          <a:bodyP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Files for Loans Made by the Mortgage Banker Acting as the Mortgage Servicer</a:t>
            </a:r>
          </a:p>
        </p:txBody>
      </p:sp>
      <p:sp>
        <p:nvSpPr>
          <p:cNvPr id="4" name="Rectangle 3"/>
          <p:cNvSpPr txBox="1">
            <a:spLocks noChangeArrowheads="1"/>
          </p:cNvSpPr>
          <p:nvPr/>
        </p:nvSpPr>
        <p:spPr>
          <a:xfrm>
            <a:off x="471488" y="1706031"/>
            <a:ext cx="5915025" cy="6769105"/>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altLang="en-US" sz="2000" dirty="0" smtClean="0"/>
              <a:t>Files for a </a:t>
            </a:r>
            <a:r>
              <a:rPr lang="en-US" altLang="en-US" sz="2000" u="sng" dirty="0" smtClean="0"/>
              <a:t>mortgage loan made by the Mortgage Banker who is acting as the mortgage servicer</a:t>
            </a:r>
            <a:r>
              <a:rPr lang="en-US" altLang="en-US" sz="2000" dirty="0" smtClean="0"/>
              <a:t>, if applicable to the type and purpose of the loan, must include but are not limited to:</a:t>
            </a:r>
          </a:p>
          <a:p>
            <a:pPr algn="just" fontAlgn="auto">
              <a:spcAft>
                <a:spcPts val="0"/>
              </a:spcAft>
            </a:pPr>
            <a:r>
              <a:rPr lang="en-US" altLang="en-US" sz="2000" dirty="0" smtClean="0"/>
              <a:t>All of the documents listed for residential mortgage loans;</a:t>
            </a:r>
          </a:p>
          <a:p>
            <a:pPr algn="just" fontAlgn="auto">
              <a:spcAft>
                <a:spcPts val="0"/>
              </a:spcAft>
            </a:pPr>
            <a:r>
              <a:rPr lang="en-US" altLang="en-US" sz="2000" dirty="0" smtClean="0"/>
              <a:t>A loan history for each mortgage loan upon which payments are received or made by the Mortgage Banker, itemizing the amount and date of each payment and unpaid balance at all times.</a:t>
            </a:r>
          </a:p>
          <a:p>
            <a:pPr algn="just" fontAlgn="auto">
              <a:spcAft>
                <a:spcPts val="0"/>
              </a:spcAft>
            </a:pPr>
            <a:r>
              <a:rPr lang="en-US" altLang="en-US" sz="2000" dirty="0" smtClean="0"/>
              <a:t>The original or an exact copy of each note, mortgage, deed of trust, or other evidence of indebtedness and any assignment.</a:t>
            </a:r>
          </a:p>
          <a:p>
            <a:pPr algn="just" fontAlgn="auto">
              <a:spcAft>
                <a:spcPts val="0"/>
              </a:spcAft>
            </a:pPr>
            <a:r>
              <a:rPr lang="en-US" altLang="en-US" sz="2000" dirty="0" smtClean="0"/>
              <a:t>The name and address of the mortgage broker or lender, if any, involved in the mortgage loan transaction.</a:t>
            </a:r>
          </a:p>
          <a:p>
            <a:pPr algn="just" fontAlgn="auto">
              <a:spcAft>
                <a:spcPts val="0"/>
              </a:spcAft>
            </a:pPr>
            <a:r>
              <a:rPr lang="en-US" altLang="en-US" sz="2000" dirty="0" smtClean="0"/>
              <a:t>A copy of any servicing agreements.</a:t>
            </a:r>
          </a:p>
          <a:p>
            <a:pPr algn="just" fontAlgn="auto">
              <a:spcAft>
                <a:spcPts val="0"/>
              </a:spcAft>
            </a:pPr>
            <a:r>
              <a:rPr lang="en-US" altLang="en-US" sz="2000" dirty="0" smtClean="0"/>
              <a:t>A copy of any disclosures or notifications provided to a borrower required by state or federal law or regulation.</a:t>
            </a:r>
          </a:p>
          <a:p>
            <a:pPr algn="just" fontAlgn="auto">
              <a:spcAft>
                <a:spcPts val="0"/>
              </a:spcAft>
            </a:pPr>
            <a:r>
              <a:rPr lang="en-US" altLang="en-US" sz="2000" dirty="0" smtClean="0"/>
              <a:t>A copy of any bankruptcy plan approved in a proceeding filed by a borrower or co-owner of real property subject to a mortgage loan</a:t>
            </a:r>
          </a:p>
          <a:p>
            <a:pPr algn="just" fontAlgn="auto">
              <a:spcAft>
                <a:spcPts val="0"/>
              </a:spcAft>
            </a:pPr>
            <a:r>
              <a:rPr lang="en-US" altLang="en-US" sz="2000" dirty="0" smtClean="0"/>
              <a:t>A communication log that documents all verbal or written communications with a borrower or a borrower’s representative.</a:t>
            </a:r>
          </a:p>
          <a:p>
            <a:pPr algn="just" fontAlgn="auto">
              <a:spcAft>
                <a:spcPts val="0"/>
              </a:spcAft>
            </a:pPr>
            <a:r>
              <a:rPr lang="en-US" altLang="en-US" sz="2000" dirty="0" smtClean="0"/>
              <a:t>A copy of all notices sent to a borrower related to any foreclosure proceeding filed against the encumbered party.</a:t>
            </a:r>
          </a:p>
          <a:p>
            <a:pPr marL="0" indent="0" algn="just" fontAlgn="auto">
              <a:spcAft>
                <a:spcPts val="0"/>
              </a:spcAft>
              <a:buNone/>
            </a:pPr>
            <a:endParaRPr lang="en-US" altLang="en-US" sz="2000" dirty="0" smtClean="0"/>
          </a:p>
        </p:txBody>
      </p:sp>
      <p:sp>
        <p:nvSpPr>
          <p:cNvPr id="5" name="TextBox 4"/>
          <p:cNvSpPr txBox="1"/>
          <p:nvPr/>
        </p:nvSpPr>
        <p:spPr>
          <a:xfrm>
            <a:off x="685800" y="8475136"/>
            <a:ext cx="2819400" cy="230832"/>
          </a:xfrm>
          <a:prstGeom prst="rect">
            <a:avLst/>
          </a:prstGeom>
          <a:noFill/>
        </p:spPr>
        <p:txBody>
          <a:bodyPr wrap="square" rtlCol="0">
            <a:spAutoFit/>
          </a:bodyPr>
          <a:lstStyle/>
          <a:p>
            <a:pPr marL="0" indent="0" algn="just" fontAlgn="auto">
              <a:spcAft>
                <a:spcPts val="0"/>
              </a:spcAft>
              <a:buNone/>
            </a:pPr>
            <a:r>
              <a:rPr lang="en-US" altLang="en-US" sz="900" i="1" dirty="0">
                <a:solidFill>
                  <a:schemeClr val="tx1">
                    <a:lumMod val="50000"/>
                    <a:lumOff val="50000"/>
                  </a:schemeClr>
                </a:solidFill>
                <a:latin typeface="+mn-lt"/>
              </a:rPr>
              <a:t>NAC </a:t>
            </a:r>
            <a:r>
              <a:rPr lang="en-US" altLang="en-US" sz="900" i="1" dirty="0" smtClean="0">
                <a:solidFill>
                  <a:schemeClr val="tx1">
                    <a:lumMod val="50000"/>
                    <a:lumOff val="50000"/>
                  </a:schemeClr>
                </a:solidFill>
                <a:latin typeface="+mn-lt"/>
              </a:rPr>
              <a:t>645E.355 Adopted Regulation 126-16 Section 21</a:t>
            </a:r>
            <a:endParaRPr lang="en-US" altLang="en-US" sz="900" i="1" dirty="0">
              <a:solidFill>
                <a:schemeClr val="tx1">
                  <a:lumMod val="50000"/>
                  <a:lumOff val="50000"/>
                </a:schemeClr>
              </a:solidFill>
              <a:latin typeface="+mn-lt"/>
            </a:endParaRPr>
          </a:p>
        </p:txBody>
      </p:sp>
    </p:spTree>
    <p:extLst>
      <p:ext uri="{BB962C8B-B14F-4D97-AF65-F5344CB8AC3E}">
        <p14:creationId xmlns:p14="http://schemas.microsoft.com/office/powerpoint/2010/main" val="2477069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9609" y="1307289"/>
            <a:ext cx="5438775" cy="1188929"/>
          </a:xfrm>
        </p:spPr>
        <p:txBody>
          <a:bodyPr>
            <a:normAutofit/>
          </a:bodyPr>
          <a:lstStyle/>
          <a:p>
            <a:pPr algn="l"/>
            <a:r>
              <a:rPr lang="en-US" dirty="0" smtClean="0"/>
              <a:t>Additional books and records that must be maintained or readily accessible at each place of business of a Mortgage Banker include, but are not limited to:</a:t>
            </a:r>
          </a:p>
          <a:p>
            <a:pPr algn="l"/>
            <a:endParaRPr lang="en-US" sz="1000" dirty="0" smtClean="0"/>
          </a:p>
          <a:p>
            <a:pPr algn="l"/>
            <a:endParaRPr lang="en-US" sz="1000" dirty="0"/>
          </a:p>
          <a:p>
            <a:pPr algn="l"/>
            <a:endParaRPr lang="en-US" sz="1000" dirty="0" smtClean="0"/>
          </a:p>
          <a:p>
            <a:pPr algn="l"/>
            <a:endParaRPr lang="en-US" sz="1000" dirty="0"/>
          </a:p>
          <a:p>
            <a:pPr algn="l"/>
            <a:endParaRPr lang="en-US" sz="1000" dirty="0"/>
          </a:p>
        </p:txBody>
      </p:sp>
      <p:sp>
        <p:nvSpPr>
          <p:cNvPr id="5" name="Rectangle 2"/>
          <p:cNvSpPr>
            <a:spLocks noGrp="1" noChangeArrowheads="1"/>
          </p:cNvSpPr>
          <p:nvPr>
            <p:ph type="ctrTitle"/>
          </p:nvPr>
        </p:nvSpPr>
        <p:spPr>
          <a:xfrm>
            <a:off x="709612" y="609601"/>
            <a:ext cx="5438775" cy="533399"/>
          </a:xfrm>
          <a:ln w="38100">
            <a:solidFill>
              <a:schemeClr val="tx1"/>
            </a:solidFill>
          </a:ln>
        </p:spPr>
        <p:txBody>
          <a:bodyPr>
            <a:normAutofit/>
          </a:bodyPr>
          <a:lstStyle/>
          <a:p>
            <a:pPr algn="ctr" eaLnBrk="1" hangingPunct="1"/>
            <a:r>
              <a:rPr lang="en-US" altLang="en-US" sz="2800" b="1" dirty="0" smtClean="0">
                <a:solidFill>
                  <a:srgbClr val="103E60"/>
                </a:solidFill>
              </a:rPr>
              <a:t>Additional Books and Records</a:t>
            </a:r>
          </a:p>
        </p:txBody>
      </p:sp>
      <p:sp>
        <p:nvSpPr>
          <p:cNvPr id="6" name="Slide Number Placeholder 5"/>
          <p:cNvSpPr>
            <a:spLocks noGrp="1"/>
          </p:cNvSpPr>
          <p:nvPr>
            <p:ph type="sldNum" sz="quarter" idx="12"/>
          </p:nvPr>
        </p:nvSpPr>
        <p:spPr>
          <a:xfrm>
            <a:off x="4843463" y="8534400"/>
            <a:ext cx="1543050" cy="486833"/>
          </a:xfrm>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r>
              <a:rPr lang="en-US" altLang="en-US" sz="1000" b="1" dirty="0" smtClean="0">
                <a:latin typeface="+mn-lt"/>
              </a:rPr>
              <a:t>15</a:t>
            </a:r>
            <a:endParaRPr lang="en-US" altLang="en-US" sz="1000" b="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192" y="2209800"/>
            <a:ext cx="1788060" cy="1410992"/>
          </a:xfrm>
          <a:prstGeom prst="rect">
            <a:avLst/>
          </a:prstGeom>
        </p:spPr>
      </p:pic>
      <p:sp>
        <p:nvSpPr>
          <p:cNvPr id="8" name="TextBox 7"/>
          <p:cNvSpPr txBox="1"/>
          <p:nvPr/>
        </p:nvSpPr>
        <p:spPr>
          <a:xfrm>
            <a:off x="714828" y="2098989"/>
            <a:ext cx="3429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n-lt"/>
              </a:rPr>
              <a:t>Any book or record that evidences compliance with applicable federal and state laws and </a:t>
            </a:r>
            <a:r>
              <a:rPr lang="en-US" sz="1600" dirty="0" smtClean="0">
                <a:latin typeface="+mn-lt"/>
              </a:rPr>
              <a:t>regulations;</a:t>
            </a:r>
          </a:p>
          <a:p>
            <a:pPr marL="285750" indent="-285750">
              <a:buFont typeface="Arial" panose="020B0604020202020204" pitchFamily="34" charset="0"/>
              <a:buChar char="•"/>
            </a:pPr>
            <a:r>
              <a:rPr lang="en-US" sz="1600" dirty="0">
                <a:latin typeface="+mn-lt"/>
              </a:rPr>
              <a:t>A copy of each item of advertising material that was published or distributed in the format in which it was </a:t>
            </a:r>
            <a:r>
              <a:rPr lang="en-US" sz="1600" dirty="0" smtClean="0">
                <a:latin typeface="+mn-lt"/>
              </a:rPr>
              <a:t>published,</a:t>
            </a:r>
            <a:endParaRPr lang="en-US" sz="1600" dirty="0">
              <a:latin typeface="+mn-lt"/>
            </a:endParaRPr>
          </a:p>
        </p:txBody>
      </p:sp>
      <p:sp>
        <p:nvSpPr>
          <p:cNvPr id="9" name="TextBox 8"/>
          <p:cNvSpPr txBox="1"/>
          <p:nvPr/>
        </p:nvSpPr>
        <p:spPr>
          <a:xfrm>
            <a:off x="706477" y="3865976"/>
            <a:ext cx="5438775" cy="515525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n-lt"/>
              </a:rPr>
              <a:t>A </a:t>
            </a:r>
            <a:r>
              <a:rPr lang="en-US" sz="1600" dirty="0">
                <a:latin typeface="+mn-lt"/>
              </a:rPr>
              <a:t>copy of any written complaint received by the Mortgage Banker with all supporting notes, correspondence, responses, and other related </a:t>
            </a:r>
            <a:r>
              <a:rPr lang="en-US" sz="1600" dirty="0" smtClean="0">
                <a:latin typeface="+mn-lt"/>
              </a:rPr>
              <a:t>documents;</a:t>
            </a:r>
            <a:endParaRPr lang="en-US" sz="1600" dirty="0">
              <a:latin typeface="+mn-lt"/>
            </a:endParaRPr>
          </a:p>
          <a:p>
            <a:pPr marL="285750" indent="-285750">
              <a:buFont typeface="Arial" panose="020B0604020202020204" pitchFamily="34" charset="0"/>
              <a:buChar char="•"/>
            </a:pPr>
            <a:r>
              <a:rPr lang="en-US" sz="1600" dirty="0">
                <a:latin typeface="+mn-lt"/>
              </a:rPr>
              <a:t>All checkbooks, check registers, bank statements, deposit slips, withdrawal slips, and cancelled </a:t>
            </a:r>
            <a:r>
              <a:rPr lang="en-US" sz="1600" dirty="0" smtClean="0">
                <a:latin typeface="+mn-lt"/>
              </a:rPr>
              <a:t>checks;</a:t>
            </a:r>
            <a:endParaRPr lang="en-US" sz="1600" dirty="0">
              <a:latin typeface="+mn-lt"/>
            </a:endParaRPr>
          </a:p>
          <a:p>
            <a:pPr marL="285750" indent="-285750">
              <a:buFont typeface="Arial" panose="020B0604020202020204" pitchFamily="34" charset="0"/>
              <a:buChar char="•"/>
            </a:pPr>
            <a:r>
              <a:rPr lang="en-US" sz="1600" dirty="0">
                <a:latin typeface="+mn-lt"/>
              </a:rPr>
              <a:t>Copies of all federal tax withholding forms, reports of income for federal taxation, and evidence of payments to all employees, independent contractors, and other persons that worked for a Mortgage </a:t>
            </a:r>
            <a:r>
              <a:rPr lang="en-US" sz="1600" dirty="0" smtClean="0">
                <a:latin typeface="+mn-lt"/>
              </a:rPr>
              <a:t>Banker;</a:t>
            </a:r>
            <a:endParaRPr lang="en-US" sz="1600" dirty="0">
              <a:latin typeface="+mn-lt"/>
            </a:endParaRPr>
          </a:p>
          <a:p>
            <a:pPr marL="285750" indent="-285750">
              <a:buFont typeface="Arial" panose="020B0604020202020204" pitchFamily="34" charset="0"/>
              <a:buChar char="•"/>
            </a:pPr>
            <a:r>
              <a:rPr lang="en-US" sz="1600" dirty="0">
                <a:latin typeface="+mn-lt"/>
              </a:rPr>
              <a:t>Copies of all documents evidencing a contractual relationship between the Mortgage Banker and any third-party provider of services related to mortgages, including contracts, invoices, billings, and remittance to the provider by or on behalf of the Mortgage </a:t>
            </a:r>
            <a:r>
              <a:rPr lang="en-US" sz="1600" dirty="0" smtClean="0">
                <a:latin typeface="+mn-lt"/>
              </a:rPr>
              <a:t>Banker;</a:t>
            </a:r>
            <a:endParaRPr lang="en-US" sz="1600" dirty="0">
              <a:latin typeface="+mn-lt"/>
            </a:endParaRPr>
          </a:p>
          <a:p>
            <a:pPr marL="285750" indent="-285750">
              <a:buFont typeface="Arial" panose="020B0604020202020204" pitchFamily="34" charset="0"/>
              <a:buChar char="•"/>
            </a:pPr>
            <a:r>
              <a:rPr lang="en-US" sz="1600" dirty="0">
                <a:latin typeface="+mn-lt"/>
              </a:rPr>
              <a:t>Copies of all material correspondence including emails</a:t>
            </a:r>
          </a:p>
          <a:p>
            <a:pPr marL="285750" indent="-285750">
              <a:buFont typeface="Arial" panose="020B0604020202020204" pitchFamily="34" charset="0"/>
              <a:buChar char="•"/>
            </a:pPr>
            <a:r>
              <a:rPr lang="en-US" sz="1600" dirty="0">
                <a:latin typeface="+mn-lt"/>
              </a:rPr>
              <a:t>Copies of all reports, audits, examinations, inspections, reviews, investigations, or other similar activities relating to the Mortgage Banker performed by a third party, including any regulatory or supervisory </a:t>
            </a:r>
            <a:r>
              <a:rPr lang="en-US" sz="1600" dirty="0" smtClean="0">
                <a:latin typeface="+mn-lt"/>
              </a:rPr>
              <a:t>authority.</a:t>
            </a:r>
          </a:p>
          <a:p>
            <a:endParaRPr lang="en-US" sz="800" dirty="0" smtClean="0">
              <a:latin typeface="+mn-lt"/>
            </a:endParaRPr>
          </a:p>
          <a:p>
            <a:r>
              <a:rPr lang="en-US" sz="900" i="1" dirty="0" smtClean="0">
                <a:solidFill>
                  <a:schemeClr val="tx1">
                    <a:lumMod val="50000"/>
                    <a:lumOff val="50000"/>
                  </a:schemeClr>
                </a:solidFill>
                <a:latin typeface="+mn-lt"/>
              </a:rPr>
              <a:t>NAC 645E.355</a:t>
            </a:r>
            <a:endParaRPr lang="en-US" sz="900" i="1" dirty="0">
              <a:solidFill>
                <a:schemeClr val="tx1">
                  <a:lumMod val="50000"/>
                  <a:lumOff val="50000"/>
                </a:schemeClr>
              </a:solidFill>
              <a:latin typeface="+mn-lt"/>
            </a:endParaRPr>
          </a:p>
        </p:txBody>
      </p:sp>
    </p:spTree>
    <p:extLst>
      <p:ext uri="{BB962C8B-B14F-4D97-AF65-F5344CB8AC3E}">
        <p14:creationId xmlns:p14="http://schemas.microsoft.com/office/powerpoint/2010/main" val="224743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616744" y="1757097"/>
            <a:ext cx="5762624" cy="1898362"/>
          </a:xfrm>
        </p:spPr>
        <p:txBody>
          <a:bodyPr>
            <a:normAutofit/>
          </a:bodyPr>
          <a:lstStyle/>
          <a:p>
            <a:pPr marL="0" indent="0" algn="just" eaLnBrk="1" hangingPunct="1">
              <a:buNone/>
            </a:pPr>
            <a:r>
              <a:rPr lang="en-US" altLang="en-US" sz="2000" dirty="0" smtClean="0"/>
              <a:t>The Division of Mortgage Lending has the general duty to regulate and exercise supervision over the activities of mortgage brokers, mortgage bankers, mortgage agents, escrow agencies, escrow agents, covered service providers and their agents, and mortgage servicers in the State of Nevada.</a:t>
            </a:r>
          </a:p>
        </p:txBody>
      </p:sp>
      <p:sp>
        <p:nvSpPr>
          <p:cNvPr id="1433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F9BE1FA0-8897-418E-A626-59A5E2B6AAFD}" type="slidenum">
              <a:rPr lang="en-US" altLang="en-US" sz="1000" b="1">
                <a:latin typeface="+mn-lt"/>
              </a:rPr>
              <a:pPr algn="r"/>
              <a:t>2</a:t>
            </a:fld>
            <a:endParaRPr lang="en-US" altLang="en-US" sz="1000" b="1" dirty="0">
              <a:latin typeface="+mn-lt"/>
            </a:endParaRPr>
          </a:p>
        </p:txBody>
      </p:sp>
      <p:sp>
        <p:nvSpPr>
          <p:cNvPr id="6"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The Division of Mortgage Lending</a:t>
            </a:r>
          </a:p>
        </p:txBody>
      </p:sp>
      <p:sp>
        <p:nvSpPr>
          <p:cNvPr id="2" name="TextBox 1"/>
          <p:cNvSpPr txBox="1"/>
          <p:nvPr/>
        </p:nvSpPr>
        <p:spPr>
          <a:xfrm>
            <a:off x="492824" y="6248400"/>
            <a:ext cx="5762624" cy="2308324"/>
          </a:xfrm>
          <a:prstGeom prst="rect">
            <a:avLst/>
          </a:prstGeom>
          <a:solidFill>
            <a:srgbClr val="A7B8BF"/>
          </a:solidFill>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mn-lt"/>
              </a:rPr>
              <a:t>Our mission is to promote and grow Nevada’s non-depository mortgage lending and related industries through reasonable and firm, but fair, implementation and enforcement of our laws; to protect industry and consumer interests and safeguard the public trust by creating a regulatory climate that fosters a competitive level playing field and advances professionalism, education, compliance, and ethics in the mortgage lending and related industries and to provide a thorough and fair consumer complaint resolution process.</a:t>
            </a:r>
            <a:endParaRPr lang="en-US" sz="16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756" y="3688862"/>
            <a:ext cx="3276600" cy="22295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a:xfrm>
            <a:off x="471488" y="1752600"/>
            <a:ext cx="5915025" cy="6029750"/>
          </a:xfrm>
        </p:spPr>
        <p:txBody>
          <a:bodyPr>
            <a:normAutofit fontScale="92500" lnSpcReduction="20000"/>
          </a:bodyPr>
          <a:lstStyle/>
          <a:p>
            <a:pPr algn="just" eaLnBrk="1" hangingPunct="1">
              <a:lnSpc>
                <a:spcPct val="90000"/>
              </a:lnSpc>
            </a:pPr>
            <a:r>
              <a:rPr lang="en-US" altLang="en-US" sz="2000" dirty="0" smtClean="0"/>
              <a:t>Monthly reports specifying the volume of loans made need to be submitted to the Commissioner by the 15</a:t>
            </a:r>
            <a:r>
              <a:rPr lang="en-US" altLang="en-US" sz="2000" baseline="30000" dirty="0" smtClean="0"/>
              <a:t>th</a:t>
            </a:r>
            <a:r>
              <a:rPr lang="en-US" altLang="en-US" sz="2000" dirty="0" smtClean="0"/>
              <a:t> day of the month for the activity of the previous month.</a:t>
            </a:r>
          </a:p>
          <a:p>
            <a:pPr algn="just" eaLnBrk="1" hangingPunct="1">
              <a:lnSpc>
                <a:spcPct val="90000"/>
              </a:lnSpc>
            </a:pPr>
            <a:r>
              <a:rPr lang="en-US" altLang="en-US" sz="2000" dirty="0" smtClean="0"/>
              <a:t>The report should specify the volume of loans made by the Mortgage Banker for the month or state that no loans were made.</a:t>
            </a:r>
          </a:p>
          <a:p>
            <a:pPr algn="just" eaLnBrk="1" hangingPunct="1">
              <a:lnSpc>
                <a:spcPct val="90000"/>
              </a:lnSpc>
            </a:pPr>
            <a:r>
              <a:rPr lang="en-US" altLang="en-US" sz="2000" dirty="0" smtClean="0"/>
              <a:t>Reports must be submitted as an e-mail attachment in Excel format (Excel 1997-2003) and cannot be submitted in any other format.</a:t>
            </a:r>
          </a:p>
          <a:p>
            <a:pPr algn="just" eaLnBrk="1" hangingPunct="1">
              <a:lnSpc>
                <a:spcPct val="90000"/>
              </a:lnSpc>
            </a:pPr>
            <a:r>
              <a:rPr lang="en-US" altLang="en-US" sz="2000" dirty="0" smtClean="0"/>
              <a:t>Monthly reports must be emailed to </a:t>
            </a:r>
            <a:r>
              <a:rPr lang="en-US" altLang="en-US" sz="2000" dirty="0" smtClean="0">
                <a:hlinkClick r:id="rId3"/>
              </a:rPr>
              <a:t>marlv@mld.nv.gov</a:t>
            </a:r>
            <a:r>
              <a:rPr lang="en-US" altLang="en-US" sz="2000" dirty="0" smtClean="0"/>
              <a:t>.</a:t>
            </a:r>
          </a:p>
          <a:p>
            <a:pPr algn="just" eaLnBrk="1" hangingPunct="1">
              <a:lnSpc>
                <a:spcPct val="90000"/>
              </a:lnSpc>
            </a:pPr>
            <a:r>
              <a:rPr lang="en-US" altLang="en-US" sz="2000" dirty="0" smtClean="0"/>
              <a:t>Closed mortgage loan transactions must be represented on one MAR with transactions identified by branch, clearly identifying the NMLS Branch Identification number.  If not on NMLS, the branch address must be listed for reference.  Separate MAR’s for each branch location will not be accepted.</a:t>
            </a:r>
          </a:p>
          <a:p>
            <a:pPr algn="just" eaLnBrk="1" hangingPunct="1">
              <a:lnSpc>
                <a:spcPct val="90000"/>
              </a:lnSpc>
            </a:pPr>
            <a:r>
              <a:rPr lang="en-US" altLang="en-US" sz="2000" dirty="0" smtClean="0"/>
              <a:t>If multiple investors fund a transaction, then the report must list all investors individually, as legally recorded, and include the percentage or dollar amount of each investor/lender.  An attached list may be used.</a:t>
            </a:r>
          </a:p>
          <a:p>
            <a:pPr algn="just" eaLnBrk="1" hangingPunct="1">
              <a:lnSpc>
                <a:spcPct val="90000"/>
              </a:lnSpc>
            </a:pPr>
            <a:r>
              <a:rPr lang="en-US" altLang="en-US" sz="2000" dirty="0" smtClean="0"/>
              <a:t>The MLD website has a link to </a:t>
            </a:r>
            <a:r>
              <a:rPr lang="en-US" altLang="en-US" sz="2000" b="1" dirty="0" smtClean="0"/>
              <a:t>Instructions for Filing Monthly Activity Reports</a:t>
            </a:r>
            <a:r>
              <a:rPr lang="en-US" altLang="en-US" sz="2000" dirty="0" smtClean="0"/>
              <a:t> as well as </a:t>
            </a:r>
            <a:r>
              <a:rPr lang="en-US" altLang="en-US" sz="2000" b="1" dirty="0" smtClean="0"/>
              <a:t>MLD Form 503 – the revised Monthly Activity Report Form</a:t>
            </a:r>
            <a:r>
              <a:rPr lang="en-US" altLang="en-US" sz="2000" dirty="0" smtClean="0"/>
              <a:t>.</a:t>
            </a:r>
          </a:p>
          <a:p>
            <a:pPr eaLnBrk="1" hangingPunct="1">
              <a:lnSpc>
                <a:spcPct val="90000"/>
              </a:lnSpc>
            </a:pPr>
            <a:endParaRPr lang="en-US" altLang="en-US" sz="1000" i="1" dirty="0">
              <a:solidFill>
                <a:schemeClr val="bg1">
                  <a:lumMod val="50000"/>
                </a:schemeClr>
              </a:solidFill>
            </a:endParaRPr>
          </a:p>
          <a:p>
            <a:pPr eaLnBrk="1" hangingPunct="1">
              <a:lnSpc>
                <a:spcPct val="90000"/>
              </a:lnSpc>
            </a:pPr>
            <a:r>
              <a:rPr lang="en-US" altLang="en-US" sz="1100" i="1" dirty="0" smtClean="0">
                <a:solidFill>
                  <a:schemeClr val="bg1">
                    <a:lumMod val="50000"/>
                  </a:schemeClr>
                </a:solidFill>
              </a:rPr>
              <a:t>MLD Form 502 Rev. 08/01/16;  NRS 645E.350; NAC 645E.350; NAC 645E.350 Adopted Regulation R126-16 Section 20</a:t>
            </a:r>
          </a:p>
        </p:txBody>
      </p:sp>
      <p:sp>
        <p:nvSpPr>
          <p:cNvPr id="43010"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D9D9E8D6-892E-41B5-9E2C-C66525DFC894}" type="slidenum">
              <a:rPr lang="en-US" altLang="en-US" sz="1000" b="1">
                <a:latin typeface="+mn-lt"/>
              </a:rPr>
              <a:pPr algn="r"/>
              <a:t>20</a:t>
            </a:fld>
            <a:endParaRPr lang="en-US" altLang="en-US" sz="1000" b="1" dirty="0">
              <a:latin typeface="+mn-lt"/>
            </a:endParaRPr>
          </a:p>
        </p:txBody>
      </p:sp>
      <p:sp>
        <p:nvSpPr>
          <p:cNvPr id="6" name="Rectangle 2"/>
          <p:cNvSpPr>
            <a:spLocks noGrp="1" noChangeArrowheads="1"/>
          </p:cNvSpPr>
          <p:nvPr>
            <p:ph type="title"/>
          </p:nvPr>
        </p:nvSpPr>
        <p:spPr>
          <a:xfrm>
            <a:off x="1066800" y="685800"/>
            <a:ext cx="4800600" cy="838200"/>
          </a:xfrm>
          <a:ln w="38100">
            <a:solidFill>
              <a:schemeClr val="tx1"/>
            </a:solidFill>
          </a:ln>
        </p:spPr>
        <p:txBody>
          <a:bodyPr>
            <a:normAutofit fontScale="90000"/>
          </a:bodyPr>
          <a:lstStyle/>
          <a:p>
            <a:pPr algn="ctr" eaLnBrk="1" hangingPunct="1"/>
            <a:r>
              <a:rPr lang="en-US" altLang="en-US" sz="3200" b="1" dirty="0" smtClean="0">
                <a:solidFill>
                  <a:srgbClr val="103E60"/>
                </a:solidFill>
              </a:rPr>
              <a:t>Monthly Activity Reports (MAR)</a:t>
            </a:r>
          </a:p>
        </p:txBody>
      </p:sp>
      <p:sp>
        <p:nvSpPr>
          <p:cNvPr id="4" name="TextBox 3"/>
          <p:cNvSpPr txBox="1"/>
          <p:nvPr/>
        </p:nvSpPr>
        <p:spPr>
          <a:xfrm>
            <a:off x="800100" y="7782350"/>
            <a:ext cx="5334000" cy="707886"/>
          </a:xfrm>
          <a:prstGeom prst="rect">
            <a:avLst/>
          </a:prstGeom>
          <a:solidFill>
            <a:srgbClr val="A7B8BF"/>
          </a:solidFill>
          <a:ln w="28575">
            <a:solidFill>
              <a:schemeClr val="accent4">
                <a:lumMod val="75000"/>
              </a:schemeClr>
            </a:solidFill>
          </a:ln>
        </p:spPr>
        <p:txBody>
          <a:bodyPr wrap="square" rtlCol="0">
            <a:spAutoFit/>
          </a:bodyPr>
          <a:lstStyle/>
          <a:p>
            <a:pPr algn="ctr"/>
            <a:r>
              <a:rPr lang="en-US" sz="2000" b="1" dirty="0" smtClean="0">
                <a:latin typeface="+mn-lt"/>
              </a:rPr>
              <a:t>Monthly reports are often overlooked by new licensees; however, they are required.</a:t>
            </a:r>
            <a:endParaRPr lang="en-US" sz="2000" b="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471488" y="1752600"/>
            <a:ext cx="5915025" cy="6019800"/>
          </a:xfrm>
        </p:spPr>
        <p:txBody>
          <a:bodyPr>
            <a:normAutofit/>
          </a:bodyPr>
          <a:lstStyle/>
          <a:p>
            <a:pPr algn="just" eaLnBrk="1" hangingPunct="1"/>
            <a:r>
              <a:rPr lang="en-US" altLang="en-US" sz="2000" dirty="0" smtClean="0"/>
              <a:t>A licensee can only represent activities for which he or she is licensed.</a:t>
            </a:r>
          </a:p>
          <a:p>
            <a:pPr algn="just" eaLnBrk="1" hangingPunct="1"/>
            <a:r>
              <a:rPr lang="en-US" altLang="en-US" sz="2000" dirty="0" smtClean="0"/>
              <a:t>If advertising jointly with another company licensed as a contractor, real estate broker, or real estate salesperson, the advertisement must be presented in such as way that each business is disclosed separately and the cost of the advertisement is proportional.</a:t>
            </a:r>
          </a:p>
          <a:p>
            <a:pPr algn="just" eaLnBrk="1" hangingPunct="1"/>
            <a:r>
              <a:rPr lang="en-US" altLang="en-US" sz="2000" dirty="0" smtClean="0"/>
              <a:t>Be sure to obtain written consent of any lender or financial institution if wanting to use an advertisement that refers to an existing lender or financial institution that is NOT an affiliate or subsidiary of the Mortgage Banker.</a:t>
            </a:r>
          </a:p>
          <a:p>
            <a:pPr marL="0" indent="0" algn="just" eaLnBrk="1" hangingPunct="1">
              <a:buNone/>
            </a:pPr>
            <a:endParaRPr lang="en-US" altLang="en-US" sz="1000" dirty="0"/>
          </a:p>
          <a:p>
            <a:pPr marL="0" indent="0" algn="just" eaLnBrk="1" hangingPunct="1">
              <a:buNone/>
            </a:pPr>
            <a:r>
              <a:rPr lang="en-US" altLang="en-US" sz="1000" i="1" dirty="0" smtClean="0">
                <a:solidFill>
                  <a:schemeClr val="bg1">
                    <a:lumMod val="50000"/>
                  </a:schemeClr>
                </a:solidFill>
              </a:rPr>
              <a:t>NAC 645E.285</a:t>
            </a:r>
          </a:p>
          <a:p>
            <a:pPr marL="0" indent="0" algn="just" eaLnBrk="1" hangingPunct="1">
              <a:buNone/>
            </a:pPr>
            <a:endParaRPr lang="en-US" altLang="en-US" sz="2000" dirty="0" smtClean="0"/>
          </a:p>
        </p:txBody>
      </p:sp>
      <p:sp>
        <p:nvSpPr>
          <p:cNvPr id="4505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6F1B5D0-9D6F-403F-804E-66956556AF6A}" type="slidenum">
              <a:rPr lang="en-US" altLang="en-US" sz="1000" b="1">
                <a:latin typeface="+mn-lt"/>
              </a:rPr>
              <a:pPr algn="r"/>
              <a:t>21</a:t>
            </a:fld>
            <a:endParaRPr lang="en-US" altLang="en-US" sz="1000" b="1" dirty="0">
              <a:latin typeface="+mn-lt"/>
            </a:endParaRPr>
          </a:p>
        </p:txBody>
      </p:sp>
      <p:sp>
        <p:nvSpPr>
          <p:cNvPr id="6" name="Rectangle 2"/>
          <p:cNvSpPr>
            <a:spLocks noGrp="1" noChangeArrowheads="1"/>
          </p:cNvSpPr>
          <p:nvPr>
            <p:ph type="title"/>
          </p:nvPr>
        </p:nvSpPr>
        <p:spPr>
          <a:xfrm>
            <a:off x="1066800" y="685800"/>
            <a:ext cx="4800600" cy="838200"/>
          </a:xfrm>
          <a:ln w="38100">
            <a:solidFill>
              <a:schemeClr val="tx1"/>
            </a:solidFill>
          </a:ln>
        </p:spPr>
        <p:txBody>
          <a:bodyPr>
            <a:normAutofit/>
          </a:bodyPr>
          <a:lstStyle/>
          <a:p>
            <a:pPr algn="ctr" eaLnBrk="1" hangingPunct="1"/>
            <a:r>
              <a:rPr lang="en-US" altLang="en-US" sz="3200" b="1" dirty="0" smtClean="0">
                <a:solidFill>
                  <a:srgbClr val="103E60"/>
                </a:solidFill>
              </a:rPr>
              <a:t>Advertising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6009218"/>
            <a:ext cx="2819400" cy="211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9" y="1752600"/>
            <a:ext cx="5915024" cy="6899029"/>
          </a:xfrm>
        </p:spPr>
        <p:txBody>
          <a:bodyPr/>
          <a:lstStyle/>
          <a:p>
            <a:pPr marL="0" indent="0" algn="ctr">
              <a:buNone/>
            </a:pPr>
            <a:r>
              <a:rPr lang="en-US" dirty="0" smtClean="0"/>
              <a:t>If using advertising that looks like a check or a communication from a governmental agency, be sure to use the words:</a:t>
            </a:r>
          </a:p>
          <a:p>
            <a:pPr marL="0" indent="0" algn="ctr">
              <a:buNone/>
            </a:pPr>
            <a:r>
              <a:rPr lang="en-US" sz="2400" dirty="0" smtClean="0"/>
              <a:t>“THIS IS NOT A CHECK”</a:t>
            </a:r>
          </a:p>
          <a:p>
            <a:pPr marL="0" indent="0" algn="ctr">
              <a:buNone/>
            </a:pPr>
            <a:r>
              <a:rPr lang="en-US" sz="2400" dirty="0" smtClean="0"/>
              <a:t>“NOT NEGOTIABLE”</a:t>
            </a:r>
          </a:p>
          <a:p>
            <a:pPr marL="0" indent="0" algn="ctr">
              <a:buNone/>
            </a:pPr>
            <a:r>
              <a:rPr lang="en-US" sz="2400" dirty="0" smtClean="0"/>
              <a:t>“THIS IS NOT A GOVERNMENTAL AGENCY”</a:t>
            </a:r>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dirty="0" smtClean="0"/>
              <a:t>The above words should appear </a:t>
            </a:r>
            <a:r>
              <a:rPr lang="en-US" b="1" u="sng" dirty="0" smtClean="0"/>
              <a:t>prominently</a:t>
            </a:r>
            <a:r>
              <a:rPr lang="en-US" dirty="0" smtClean="0"/>
              <a:t> on the envelope and any material that simulates the appearance of a check or governmental entity.</a:t>
            </a:r>
          </a:p>
          <a:p>
            <a:pPr marL="0" indent="0" algn="ctr">
              <a:buNone/>
            </a:pPr>
            <a:r>
              <a:rPr lang="en-US" dirty="0" smtClean="0"/>
              <a:t>Do not include marks that are intended to create the appearance that the material is a negotiable check, including microencoding.</a:t>
            </a:r>
          </a:p>
          <a:p>
            <a:pPr marL="0" indent="0">
              <a:buNone/>
            </a:pPr>
            <a:endParaRPr lang="en-US" sz="1000" dirty="0"/>
          </a:p>
          <a:p>
            <a:pPr marL="0" indent="0">
              <a:buNone/>
            </a:pPr>
            <a:r>
              <a:rPr lang="en-US" sz="1000" i="1" dirty="0" smtClean="0">
                <a:solidFill>
                  <a:schemeClr val="bg1">
                    <a:lumMod val="50000"/>
                  </a:schemeClr>
                </a:solidFill>
              </a:rPr>
              <a:t>NAC  645E.285</a:t>
            </a:r>
          </a:p>
        </p:txBody>
      </p:sp>
      <p:sp>
        <p:nvSpPr>
          <p:cNvPr id="4" name="Slide Number Placeholder 3"/>
          <p:cNvSpPr>
            <a:spLocks noGrp="1"/>
          </p:cNvSpPr>
          <p:nvPr>
            <p:ph type="sldNum" sz="quarter" idx="12"/>
          </p:nvPr>
        </p:nvSpPr>
        <p:spPr/>
        <p:txBody>
          <a:bodyPr/>
          <a:lstStyle/>
          <a:p>
            <a:pPr>
              <a:defRPr/>
            </a:pPr>
            <a:fld id="{C8225FD6-218E-46D5-83FB-273D7372AB22}" type="slidenum">
              <a:rPr lang="en-US" altLang="en-US" sz="1000" b="1" smtClean="0">
                <a:solidFill>
                  <a:schemeClr val="tx1"/>
                </a:solidFill>
                <a:latin typeface="+mn-lt"/>
              </a:rPr>
              <a:pPr>
                <a:defRPr/>
              </a:pPr>
              <a:t>22</a:t>
            </a:fld>
            <a:endParaRPr lang="en-US" altLang="en-US" sz="1000" b="1" dirty="0">
              <a:solidFill>
                <a:schemeClr val="tx1"/>
              </a:solidFill>
              <a:latin typeface="+mn-lt"/>
            </a:endParaRPr>
          </a:p>
        </p:txBody>
      </p:sp>
      <p:sp>
        <p:nvSpPr>
          <p:cNvPr id="5" name="Rectangle 2"/>
          <p:cNvSpPr>
            <a:spLocks noGrp="1" noChangeArrowheads="1"/>
          </p:cNvSpPr>
          <p:nvPr>
            <p:ph type="title"/>
          </p:nvPr>
        </p:nvSpPr>
        <p:spPr>
          <a:xfrm>
            <a:off x="471489" y="486837"/>
            <a:ext cx="57769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Important Wording in Advertisements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0000">
            <a:off x="2091754" y="4168495"/>
            <a:ext cx="2674496" cy="1890750"/>
          </a:xfrm>
          <a:prstGeom prst="rect">
            <a:avLst/>
          </a:prstGeom>
        </p:spPr>
      </p:pic>
    </p:spTree>
    <p:extLst>
      <p:ext uri="{BB962C8B-B14F-4D97-AF65-F5344CB8AC3E}">
        <p14:creationId xmlns:p14="http://schemas.microsoft.com/office/powerpoint/2010/main" val="130469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23</a:t>
            </a:fld>
            <a:endParaRPr lang="en-US" altLang="en-US" sz="1000" b="1" dirty="0">
              <a:solidFill>
                <a:schemeClr val="tx1"/>
              </a:solidFill>
              <a:latin typeface="+mn-lt"/>
            </a:endParaRPr>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Advertising on the Internet</a:t>
            </a:r>
          </a:p>
        </p:txBody>
      </p:sp>
      <p:sp>
        <p:nvSpPr>
          <p:cNvPr id="4" name="TextBox 3"/>
          <p:cNvSpPr txBox="1"/>
          <p:nvPr/>
        </p:nvSpPr>
        <p:spPr>
          <a:xfrm>
            <a:off x="1066800" y="1676400"/>
            <a:ext cx="2362200" cy="1631216"/>
          </a:xfrm>
          <a:prstGeom prst="rect">
            <a:avLst/>
          </a:prstGeom>
          <a:noFill/>
        </p:spPr>
        <p:txBody>
          <a:bodyPr wrap="square" rtlCol="0">
            <a:spAutoFit/>
          </a:bodyPr>
          <a:lstStyle/>
          <a:p>
            <a:r>
              <a:rPr lang="en-US" sz="2000" dirty="0" smtClean="0">
                <a:latin typeface="+mn-lt"/>
              </a:rPr>
              <a:t>If advertising, including material on the Internet, the Mortgage Banker must include:</a:t>
            </a:r>
            <a:endParaRPr lang="en-US" sz="2000"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463" y="1571893"/>
            <a:ext cx="2286000" cy="1840230"/>
          </a:xfrm>
          <a:prstGeom prst="rect">
            <a:avLst/>
          </a:prstGeom>
        </p:spPr>
      </p:pic>
      <p:sp>
        <p:nvSpPr>
          <p:cNvPr id="6" name="TextBox 5"/>
          <p:cNvSpPr txBox="1"/>
          <p:nvPr/>
        </p:nvSpPr>
        <p:spPr>
          <a:xfrm>
            <a:off x="914400" y="3581400"/>
            <a:ext cx="5472113" cy="47089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smtClean="0">
                <a:latin typeface="+mn-lt"/>
              </a:rPr>
              <a:t>The complete name of the Mortgage Banker that appears on the Mortgage Banker license</a:t>
            </a:r>
          </a:p>
          <a:p>
            <a:pPr marL="342900" indent="-342900">
              <a:spcAft>
                <a:spcPts val="1200"/>
              </a:spcAft>
              <a:buFont typeface="Arial" panose="020B0604020202020204" pitchFamily="34" charset="0"/>
              <a:buChar char="•"/>
            </a:pPr>
            <a:r>
              <a:rPr lang="en-US" sz="2000" dirty="0" smtClean="0">
                <a:latin typeface="+mn-lt"/>
              </a:rPr>
              <a:t>The address and telephone number of the Mortgage Banker as well as the Mortgage Banker’s license number on file with the Division.</a:t>
            </a:r>
          </a:p>
          <a:p>
            <a:pPr marL="342900" indent="-342900">
              <a:spcAft>
                <a:spcPts val="1200"/>
              </a:spcAft>
              <a:buFont typeface="Arial" panose="020B0604020202020204" pitchFamily="34" charset="0"/>
              <a:buChar char="•"/>
            </a:pPr>
            <a:r>
              <a:rPr lang="en-US" sz="2000" dirty="0" smtClean="0">
                <a:latin typeface="+mn-lt"/>
              </a:rPr>
              <a:t>Licensed activity needs to be described in nontechnical terms.</a:t>
            </a:r>
          </a:p>
          <a:p>
            <a:pPr marL="342900" indent="-342900">
              <a:spcAft>
                <a:spcPts val="1200"/>
              </a:spcAft>
              <a:buFont typeface="Arial" panose="020B0604020202020204" pitchFamily="34" charset="0"/>
              <a:buChar char="•"/>
            </a:pPr>
            <a:r>
              <a:rPr lang="en-US" sz="2000" dirty="0" smtClean="0">
                <a:latin typeface="+mn-lt"/>
              </a:rPr>
              <a:t>Notification to the user that he or she is leaving the Mortgage Banker’s website if a link on the site links the user to websites of another commercial enterprise.</a:t>
            </a:r>
          </a:p>
          <a:p>
            <a:pPr>
              <a:spcAft>
                <a:spcPts val="1200"/>
              </a:spcAft>
            </a:pPr>
            <a:r>
              <a:rPr lang="en-US" sz="1000" i="1" dirty="0" smtClean="0">
                <a:solidFill>
                  <a:schemeClr val="bg1">
                    <a:lumMod val="50000"/>
                  </a:schemeClr>
                </a:solidFill>
                <a:latin typeface="+mn-lt"/>
              </a:rPr>
              <a:t>NAC 645E.285</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2075240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471488" y="1447800"/>
            <a:ext cx="5915025" cy="7391400"/>
          </a:xfrm>
        </p:spPr>
        <p:txBody>
          <a:bodyPr>
            <a:normAutofit fontScale="92500" lnSpcReduction="10000"/>
          </a:bodyPr>
          <a:lstStyle/>
          <a:p>
            <a:pPr algn="just" eaLnBrk="1" hangingPunct="1"/>
            <a:r>
              <a:rPr lang="en-US" altLang="en-US" sz="2000" dirty="0" smtClean="0"/>
              <a:t>A Mortgage Banker is required to submit financial statements to the Commissioner no later than 90 days after the last day of the Mortgage Banker’s fiscal year.</a:t>
            </a:r>
          </a:p>
          <a:p>
            <a:pPr algn="just" eaLnBrk="1" hangingPunct="1"/>
            <a:r>
              <a:rPr lang="en-US" altLang="en-US" sz="2000" dirty="0" smtClean="0"/>
              <a:t>The statements must be prepared by an independent certified public accountant who holds a valid license to practice in Nevada or any other state.</a:t>
            </a:r>
          </a:p>
          <a:p>
            <a:pPr algn="just" eaLnBrk="1" hangingPunct="1"/>
            <a:r>
              <a:rPr lang="en-US" altLang="en-US" sz="2000" dirty="0" smtClean="0"/>
              <a:t>If a Mortgage Banker maintains impound trust accounts relating to the payment of taxes or insurance premiums on real property, financial statements need to be audited.</a:t>
            </a:r>
          </a:p>
          <a:p>
            <a:pPr algn="just" eaLnBrk="1" hangingPunct="1"/>
            <a:r>
              <a:rPr lang="en-US" altLang="en-US" sz="2000" dirty="0" smtClean="0"/>
              <a:t>The Commissioner may require the financial statement to be submitted directly to the Commissioner, or, if the Mortgage Banker that submits the financial statement is registered with the Registry, to the Division through the Registry (NMLS).</a:t>
            </a:r>
          </a:p>
          <a:p>
            <a:pPr lvl="1" algn="just"/>
            <a:r>
              <a:rPr lang="en-US" altLang="en-US" sz="1700" dirty="0" smtClean="0"/>
              <a:t>Paper submissions are not accepted.</a:t>
            </a:r>
          </a:p>
          <a:p>
            <a:pPr lvl="1" algn="just"/>
            <a:r>
              <a:rPr lang="en-US" altLang="en-US" sz="1700" dirty="0" smtClean="0"/>
              <a:t>Financial statements should be submitted on a single PDF file through NMLS.</a:t>
            </a:r>
          </a:p>
          <a:p>
            <a:pPr lvl="1" algn="just"/>
            <a:r>
              <a:rPr lang="en-US" altLang="en-US" sz="1700" dirty="0" smtClean="0"/>
              <a:t>Instructions can be found through the </a:t>
            </a:r>
            <a:r>
              <a:rPr lang="en-US" altLang="en-US" sz="1700" b="1" dirty="0" smtClean="0"/>
              <a:t>NMLS Resource Center</a:t>
            </a:r>
            <a:r>
              <a:rPr lang="en-US" altLang="en-US" sz="1700" dirty="0" smtClean="0"/>
              <a:t> page.  A link to this page can be found on the MLD website.</a:t>
            </a:r>
          </a:p>
          <a:p>
            <a:pPr lvl="1" algn="just"/>
            <a:endParaRPr lang="en-US" altLang="en-US" sz="1700" dirty="0"/>
          </a:p>
          <a:p>
            <a:pPr lvl="1" algn="just"/>
            <a:endParaRPr lang="en-US" altLang="en-US" sz="1700" dirty="0" smtClean="0"/>
          </a:p>
          <a:p>
            <a:pPr marL="342900" lvl="1" indent="0" algn="just">
              <a:buNone/>
            </a:pPr>
            <a:endParaRPr lang="en-US" altLang="en-US" sz="1700" dirty="0" smtClean="0"/>
          </a:p>
          <a:p>
            <a:pPr marL="342900" lvl="1" indent="0" algn="just">
              <a:buNone/>
            </a:pPr>
            <a:endParaRPr lang="en-US" altLang="en-US" sz="1700" dirty="0" smtClean="0"/>
          </a:p>
          <a:p>
            <a:pPr marL="342900" lvl="1" indent="0" algn="just">
              <a:buNone/>
            </a:pPr>
            <a:endParaRPr lang="en-US" altLang="en-US" sz="1700" dirty="0"/>
          </a:p>
          <a:p>
            <a:pPr algn="just"/>
            <a:r>
              <a:rPr lang="en-US" altLang="en-US" b="1" dirty="0" smtClean="0"/>
              <a:t>Licensees not required to be registered with the Registry must submit their financial statements directly to the Division.</a:t>
            </a:r>
            <a:endParaRPr lang="en-US" altLang="en-US" b="1" dirty="0"/>
          </a:p>
          <a:p>
            <a:pPr marL="0" indent="0" algn="just">
              <a:buNone/>
            </a:pPr>
            <a:r>
              <a:rPr lang="en-US" altLang="en-US" sz="1000" i="1" dirty="0" smtClean="0">
                <a:solidFill>
                  <a:schemeClr val="bg1">
                    <a:lumMod val="50000"/>
                  </a:schemeClr>
                </a:solidFill>
              </a:rPr>
              <a:t>NRS 645E.360</a:t>
            </a:r>
          </a:p>
          <a:p>
            <a:pPr eaLnBrk="1" hangingPunct="1"/>
            <a:endParaRPr lang="en-US" altLang="en-US" sz="2000" dirty="0" smtClean="0"/>
          </a:p>
        </p:txBody>
      </p:sp>
      <p:sp>
        <p:nvSpPr>
          <p:cNvPr id="47106"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36A81E9-700B-40F7-A729-0DE30677A748}" type="slidenum">
              <a:rPr lang="en-US" altLang="en-US" sz="1000" b="1">
                <a:latin typeface="+mn-lt"/>
              </a:rPr>
              <a:pPr algn="r"/>
              <a:t>24</a:t>
            </a:fld>
            <a:endParaRPr lang="en-US" altLang="en-US" sz="1000" b="1" dirty="0">
              <a:latin typeface="+mn-lt"/>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Yearly Financial Statements</a:t>
            </a:r>
          </a:p>
        </p:txBody>
      </p:sp>
      <p:pic>
        <p:nvPicPr>
          <p:cNvPr id="3" name="Picture 2"/>
          <p:cNvPicPr>
            <a:picLocks noChangeAspect="1"/>
          </p:cNvPicPr>
          <p:nvPr/>
        </p:nvPicPr>
        <p:blipFill>
          <a:blip r:embed="rId3"/>
          <a:stretch>
            <a:fillRect/>
          </a:stretch>
        </p:blipFill>
        <p:spPr>
          <a:xfrm>
            <a:off x="2823827" y="6477000"/>
            <a:ext cx="1210346" cy="85513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498920" y="1828800"/>
            <a:ext cx="5915025" cy="6781800"/>
          </a:xfrm>
        </p:spPr>
        <p:txBody>
          <a:bodyPr>
            <a:normAutofit/>
          </a:bodyPr>
          <a:lstStyle/>
          <a:p>
            <a:pPr algn="just" eaLnBrk="1" hangingPunct="1">
              <a:lnSpc>
                <a:spcPct val="80000"/>
              </a:lnSpc>
            </a:pPr>
            <a:r>
              <a:rPr lang="en-US" altLang="en-US" sz="2000" dirty="0" smtClean="0"/>
              <a:t>Pursuant to NAC 645E.320, the Commissioner will charge and collect a fee of $60 per hour from each Mortgage </a:t>
            </a:r>
            <a:r>
              <a:rPr lang="en-US" altLang="en-US" sz="2000" dirty="0"/>
              <a:t>B</a:t>
            </a:r>
            <a:r>
              <a:rPr lang="en-US" altLang="en-US" sz="2000" dirty="0" smtClean="0"/>
              <a:t>anker for any examination, audit, investigation, or hearing conducted pursuant to </a:t>
            </a:r>
            <a:br>
              <a:rPr lang="en-US" altLang="en-US" sz="2000" dirty="0" smtClean="0"/>
            </a:br>
            <a:r>
              <a:rPr lang="en-US" altLang="en-US" sz="2000" dirty="0" smtClean="0"/>
              <a:t>Chapter 645E of NRS.  </a:t>
            </a:r>
          </a:p>
          <a:p>
            <a:pPr algn="just" eaLnBrk="1" hangingPunct="1">
              <a:lnSpc>
                <a:spcPct val="80000"/>
              </a:lnSpc>
            </a:pPr>
            <a:r>
              <a:rPr lang="en-US" altLang="en-US" sz="2000" dirty="0" smtClean="0"/>
              <a:t>The Commissioner may charge a fee that is equivalent to the estimated or actual fee charged to the Division for the time of an attorney required in any examination, investigation, or hearing conducted.</a:t>
            </a:r>
          </a:p>
          <a:p>
            <a:pPr algn="just" eaLnBrk="1" hangingPunct="1">
              <a:lnSpc>
                <a:spcPct val="80000"/>
              </a:lnSpc>
            </a:pPr>
            <a:r>
              <a:rPr lang="en-US" altLang="en-US" sz="2000" dirty="0" smtClean="0"/>
              <a:t>The fee billed by the Commissioner must be paid within 30 calendar days after the date of the invoice.  Any payment received after that date must include a penalty of 10 percent of the fee plus an additional 1 percent of the fee for each complete month, or portion of the last month, that the fee is not paid. </a:t>
            </a:r>
          </a:p>
          <a:p>
            <a:pPr algn="just" eaLnBrk="1" hangingPunct="1">
              <a:lnSpc>
                <a:spcPct val="80000"/>
              </a:lnSpc>
            </a:pPr>
            <a:r>
              <a:rPr lang="en-US" altLang="en-US" sz="2000" dirty="0" smtClean="0"/>
              <a:t>Upon written request by a Mortgage Banker, the Division will provide an accounting of the time billed to the Mortgage Banker.</a:t>
            </a:r>
          </a:p>
          <a:p>
            <a:pPr marL="0" indent="0" algn="just" eaLnBrk="1" hangingPunct="1">
              <a:lnSpc>
                <a:spcPct val="80000"/>
              </a:lnSpc>
              <a:buNone/>
            </a:pPr>
            <a:endParaRPr lang="en-US" altLang="en-US" sz="1000" dirty="0" smtClean="0"/>
          </a:p>
          <a:p>
            <a:pPr marL="0" indent="0" algn="just" eaLnBrk="1" hangingPunct="1">
              <a:lnSpc>
                <a:spcPct val="80000"/>
              </a:lnSpc>
              <a:buNone/>
            </a:pPr>
            <a:endParaRPr lang="en-US" altLang="en-US" sz="1000" dirty="0"/>
          </a:p>
          <a:p>
            <a:pPr marL="0" indent="0" algn="just" eaLnBrk="1" hangingPunct="1">
              <a:lnSpc>
                <a:spcPct val="80000"/>
              </a:lnSpc>
              <a:buNone/>
            </a:pPr>
            <a:endParaRPr lang="en-US" altLang="en-US" sz="1000" dirty="0" smtClean="0"/>
          </a:p>
          <a:p>
            <a:pPr marL="0" indent="0" algn="just" eaLnBrk="1" hangingPunct="1">
              <a:lnSpc>
                <a:spcPct val="80000"/>
              </a:lnSpc>
              <a:buNone/>
            </a:pPr>
            <a:endParaRPr lang="en-US" altLang="en-US" sz="1000" dirty="0"/>
          </a:p>
          <a:p>
            <a:pPr marL="0" indent="0" algn="just" eaLnBrk="1" hangingPunct="1">
              <a:lnSpc>
                <a:spcPct val="80000"/>
              </a:lnSpc>
              <a:buNone/>
            </a:pPr>
            <a:endParaRPr lang="en-US" altLang="en-US" sz="1000" dirty="0" smtClean="0"/>
          </a:p>
          <a:p>
            <a:pPr marL="0" indent="0" algn="just" eaLnBrk="1" hangingPunct="1">
              <a:lnSpc>
                <a:spcPct val="80000"/>
              </a:lnSpc>
              <a:buNone/>
            </a:pPr>
            <a:endParaRPr lang="en-US" altLang="en-US" sz="1000" dirty="0" smtClean="0"/>
          </a:p>
          <a:p>
            <a:pPr marL="0" indent="0" algn="just" eaLnBrk="1" hangingPunct="1">
              <a:lnSpc>
                <a:spcPct val="80000"/>
              </a:lnSpc>
              <a:buNone/>
            </a:pPr>
            <a:endParaRPr lang="en-US" altLang="en-US" sz="1000" dirty="0"/>
          </a:p>
          <a:p>
            <a:pPr marL="0" indent="0" algn="just" eaLnBrk="1" hangingPunct="1">
              <a:lnSpc>
                <a:spcPct val="80000"/>
              </a:lnSpc>
              <a:buNone/>
            </a:pPr>
            <a:r>
              <a:rPr lang="en-US" altLang="en-US" sz="1000" i="1" dirty="0" smtClean="0">
                <a:solidFill>
                  <a:schemeClr val="bg1">
                    <a:lumMod val="50000"/>
                  </a:schemeClr>
                </a:solidFill>
              </a:rPr>
              <a:t>NAC 645E.320; NAC 645E.320 Adopted Regulation 126-16 Section 17; NAC 645E.321; NAC 645E.321 Adopted Regulation 126-16 section 18 </a:t>
            </a:r>
            <a:endParaRPr lang="en-US" altLang="en-US" sz="1000" i="1" dirty="0">
              <a:solidFill>
                <a:schemeClr val="bg1">
                  <a:lumMod val="50000"/>
                </a:schemeClr>
              </a:solidFill>
            </a:endParaRPr>
          </a:p>
        </p:txBody>
      </p:sp>
      <p:sp>
        <p:nvSpPr>
          <p:cNvPr id="4915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2650C0D-DDDB-48BB-AD63-5B353011ACB7}" type="slidenum">
              <a:rPr lang="en-US" altLang="en-US" sz="1000" b="1">
                <a:latin typeface="+mn-lt"/>
              </a:rPr>
              <a:pPr algn="r"/>
              <a:t>25</a:t>
            </a:fld>
            <a:endParaRPr lang="en-US" altLang="en-US" sz="1000" b="1" dirty="0">
              <a:latin typeface="+mn-lt"/>
            </a:endParaRPr>
          </a:p>
        </p:txBody>
      </p:sp>
      <p:sp>
        <p:nvSpPr>
          <p:cNvPr id="5" name="Rectangle 2"/>
          <p:cNvSpPr txBox="1">
            <a:spLocks noChangeArrowheads="1"/>
          </p:cNvSpPr>
          <p:nvPr/>
        </p:nvSpPr>
        <p:spPr>
          <a:xfrm>
            <a:off x="1066800" y="685800"/>
            <a:ext cx="4724400" cy="762000"/>
          </a:xfrm>
          <a:prstGeom prst="rect">
            <a:avLst/>
          </a:prstGeom>
          <a:ln w="38100">
            <a:solidFill>
              <a:schemeClr val="tx1"/>
            </a:solidFill>
          </a:ln>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2400" b="1" dirty="0" smtClean="0">
                <a:solidFill>
                  <a:srgbClr val="103E60"/>
                </a:solidFill>
              </a:rPr>
              <a:t>Fees for Examinations and </a:t>
            </a:r>
          </a:p>
          <a:p>
            <a:pPr algn="ctr" fontAlgn="auto">
              <a:spcAft>
                <a:spcPts val="0"/>
              </a:spcAft>
            </a:pPr>
            <a:r>
              <a:rPr lang="en-US" altLang="en-US" sz="2400" b="1" dirty="0" smtClean="0">
                <a:solidFill>
                  <a:srgbClr val="103E60"/>
                </a:solidFill>
              </a:rPr>
              <a:t>Related Activities</a:t>
            </a:r>
          </a:p>
        </p:txBody>
      </p:sp>
      <p:sp>
        <p:nvSpPr>
          <p:cNvPr id="6" name="TextBox 5"/>
          <p:cNvSpPr txBox="1"/>
          <p:nvPr/>
        </p:nvSpPr>
        <p:spPr>
          <a:xfrm>
            <a:off x="762000" y="6770697"/>
            <a:ext cx="5334000" cy="1323439"/>
          </a:xfrm>
          <a:prstGeom prst="rect">
            <a:avLst/>
          </a:prstGeom>
          <a:solidFill>
            <a:srgbClr val="A7B8BF"/>
          </a:solidFill>
          <a:ln w="28575">
            <a:solidFill>
              <a:schemeClr val="accent4">
                <a:lumMod val="75000"/>
              </a:schemeClr>
            </a:solidFill>
          </a:ln>
        </p:spPr>
        <p:txBody>
          <a:bodyPr wrap="square" rtlCol="0">
            <a:spAutoFit/>
          </a:bodyPr>
          <a:lstStyle/>
          <a:p>
            <a:pPr algn="ctr"/>
            <a:r>
              <a:rPr lang="en-US" sz="2000" b="1" dirty="0" smtClean="0">
                <a:latin typeface="+mn-lt"/>
              </a:rPr>
              <a:t>The Commissioner will not renew the license of a Mortgage Banker if the Mortgage Banker has not paid all fees, fines, and assessments owed to the Division or this State.</a:t>
            </a:r>
            <a:endParaRPr lang="en-US" sz="2000" b="1"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494452" y="1562100"/>
            <a:ext cx="5915025" cy="6646336"/>
          </a:xfrm>
        </p:spPr>
        <p:txBody>
          <a:bodyPr>
            <a:normAutofit/>
          </a:bodyPr>
          <a:lstStyle/>
          <a:p>
            <a:pPr marL="0" indent="0" algn="just" eaLnBrk="1" hangingPunct="1">
              <a:lnSpc>
                <a:spcPct val="80000"/>
              </a:lnSpc>
              <a:buNone/>
            </a:pPr>
            <a:r>
              <a:rPr lang="en-US" altLang="en-US" sz="2000" dirty="0" smtClean="0"/>
              <a:t>The Commissioner will annually charge and collect a fee for supervision from each Mortgage Banker.  </a:t>
            </a:r>
          </a:p>
          <a:p>
            <a:pPr marL="0" indent="0" algn="just" eaLnBrk="1" hangingPunct="1">
              <a:lnSpc>
                <a:spcPct val="80000"/>
              </a:lnSpc>
              <a:buNone/>
            </a:pPr>
            <a:endParaRPr lang="en-US" altLang="en-US" sz="1000" dirty="0" smtClean="0"/>
          </a:p>
          <a:p>
            <a:pPr marL="0" indent="0" algn="just" eaLnBrk="1" hangingPunct="1">
              <a:lnSpc>
                <a:spcPct val="80000"/>
              </a:lnSpc>
              <a:buNone/>
            </a:pPr>
            <a:r>
              <a:rPr lang="en-US" altLang="en-US" sz="2000" dirty="0" smtClean="0"/>
              <a:t>The amount of the fee for supervision will be calculated on the annual volume of loans reported to the Commissioner.  A Mortgage Banker whose annual volume of loans reported to the Commissioner is:</a:t>
            </a:r>
          </a:p>
          <a:p>
            <a:pPr marL="0" indent="0" algn="just" eaLnBrk="1" hangingPunct="1">
              <a:lnSpc>
                <a:spcPct val="80000"/>
              </a:lnSpc>
              <a:buNone/>
            </a:pPr>
            <a:endParaRPr lang="en-US" altLang="en-US" sz="1000" b="1" dirty="0" smtClean="0"/>
          </a:p>
          <a:p>
            <a:pPr lvl="1" algn="just">
              <a:lnSpc>
                <a:spcPct val="80000"/>
              </a:lnSpc>
            </a:pPr>
            <a:r>
              <a:rPr lang="en-US" altLang="en-US" sz="1700" b="1" dirty="0" smtClean="0"/>
              <a:t>Less than $10,000,000 will not be assessed a fee for supervision</a:t>
            </a:r>
          </a:p>
          <a:p>
            <a:pPr lvl="1" algn="just">
              <a:lnSpc>
                <a:spcPct val="80000"/>
              </a:lnSpc>
            </a:pPr>
            <a:r>
              <a:rPr lang="en-US" altLang="en-US" sz="1700" b="1" dirty="0" smtClean="0"/>
              <a:t>At least $10,000,000 shall pay a fee for supervision at a rate of one-half cent per $1,000 of the annual volume of loans reported to the Commissioner</a:t>
            </a:r>
          </a:p>
          <a:p>
            <a:pPr marL="0" indent="0" algn="just">
              <a:lnSpc>
                <a:spcPct val="80000"/>
              </a:lnSpc>
              <a:buNone/>
            </a:pPr>
            <a:endParaRPr lang="en-US" altLang="en-US" sz="1000" dirty="0"/>
          </a:p>
          <a:p>
            <a:pPr marL="0" indent="0" algn="just">
              <a:lnSpc>
                <a:spcPct val="80000"/>
              </a:lnSpc>
              <a:buNone/>
            </a:pPr>
            <a:r>
              <a:rPr lang="en-US" altLang="en-US" sz="2000" dirty="0" smtClean="0"/>
              <a:t>The Commissioner will annually bill each Mortgage Banker for the fee of supervision.  The fee for supervision must be paid within 30 calendar days after the date of the invoice.  Any payment received after that date must include a penalty of 10 percent of the fee plus an additional 1 percent of the fee for each complete month, or portion of the last month, that the fee is not paid.</a:t>
            </a:r>
          </a:p>
          <a:p>
            <a:pPr marL="0" indent="0" algn="just" eaLnBrk="1" hangingPunct="1">
              <a:lnSpc>
                <a:spcPct val="80000"/>
              </a:lnSpc>
              <a:buNone/>
            </a:pPr>
            <a:r>
              <a:rPr lang="en-US" altLang="en-US" sz="1000" i="1" dirty="0" smtClean="0">
                <a:solidFill>
                  <a:schemeClr val="bg1">
                    <a:lumMod val="50000"/>
                  </a:schemeClr>
                </a:solidFill>
              </a:rPr>
              <a:t>NAC 645E.320; NAC 645E.320 Adopted Regulation 126-16 Section 17</a:t>
            </a:r>
            <a:endParaRPr lang="en-US" altLang="en-US" sz="1000" i="1" dirty="0">
              <a:solidFill>
                <a:schemeClr val="bg1">
                  <a:lumMod val="50000"/>
                </a:schemeClr>
              </a:solidFill>
            </a:endParaRPr>
          </a:p>
        </p:txBody>
      </p:sp>
      <p:sp>
        <p:nvSpPr>
          <p:cNvPr id="49154"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2650C0D-DDDB-48BB-AD63-5B353011ACB7}" type="slidenum">
              <a:rPr lang="en-US" altLang="en-US" sz="1000" b="1">
                <a:latin typeface="+mn-lt"/>
              </a:rPr>
              <a:pPr algn="r"/>
              <a:t>26</a:t>
            </a:fld>
            <a:endParaRPr lang="en-US" altLang="en-US" sz="1000" b="1" dirty="0">
              <a:latin typeface="+mn-lt"/>
            </a:endParaRPr>
          </a:p>
        </p:txBody>
      </p:sp>
      <p:sp>
        <p:nvSpPr>
          <p:cNvPr id="5"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Annual Supervision Fee</a:t>
            </a:r>
          </a:p>
        </p:txBody>
      </p:sp>
      <p:sp>
        <p:nvSpPr>
          <p:cNvPr id="6" name="TextBox 5"/>
          <p:cNvSpPr txBox="1"/>
          <p:nvPr/>
        </p:nvSpPr>
        <p:spPr>
          <a:xfrm>
            <a:off x="762000" y="7459473"/>
            <a:ext cx="5334000" cy="1015663"/>
          </a:xfrm>
          <a:prstGeom prst="rect">
            <a:avLst/>
          </a:prstGeom>
          <a:solidFill>
            <a:srgbClr val="A7B8BF"/>
          </a:solidFill>
          <a:ln w="28575">
            <a:solidFill>
              <a:schemeClr val="accent4">
                <a:lumMod val="75000"/>
              </a:schemeClr>
            </a:solidFill>
          </a:ln>
        </p:spPr>
        <p:txBody>
          <a:bodyPr wrap="square" rtlCol="0">
            <a:spAutoFit/>
          </a:bodyPr>
          <a:lstStyle/>
          <a:p>
            <a:pPr algn="ctr"/>
            <a:r>
              <a:rPr lang="en-US" sz="2000" b="1" dirty="0" smtClean="0">
                <a:latin typeface="+mn-lt"/>
              </a:rPr>
              <a:t>The Annual Supervision Fee charged to a Mortgage Banker is separate from fees charged for a periodic examination or related activities.</a:t>
            </a:r>
            <a:endParaRPr lang="en-US" sz="2000" b="1" dirty="0">
              <a:latin typeface="+mn-lt"/>
            </a:endParaRPr>
          </a:p>
        </p:txBody>
      </p:sp>
    </p:spTree>
    <p:extLst>
      <p:ext uri="{BB962C8B-B14F-4D97-AF65-F5344CB8AC3E}">
        <p14:creationId xmlns:p14="http://schemas.microsoft.com/office/powerpoint/2010/main" val="3349310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79839" y="1524000"/>
            <a:ext cx="5915025" cy="6781799"/>
          </a:xfrm>
        </p:spPr>
        <p:txBody>
          <a:bodyPr>
            <a:normAutofit/>
          </a:bodyPr>
          <a:lstStyle/>
          <a:p>
            <a:pPr algn="just" eaLnBrk="1" hangingPunct="1">
              <a:lnSpc>
                <a:spcPct val="90000"/>
              </a:lnSpc>
            </a:pPr>
            <a:r>
              <a:rPr lang="en-US" altLang="en-US" sz="1800" dirty="0" smtClean="0"/>
              <a:t>Any change in the control persons of a Mortgage Banker must be reported to the Commissioner at least 30 calendar days before the change.</a:t>
            </a:r>
          </a:p>
          <a:p>
            <a:pPr algn="just" eaLnBrk="1" hangingPunct="1">
              <a:lnSpc>
                <a:spcPct val="90000"/>
              </a:lnSpc>
            </a:pPr>
            <a:r>
              <a:rPr lang="en-US" altLang="en-US" sz="1800" dirty="0" smtClean="0"/>
              <a:t>Any new control person is required to submit to a background investigation of that person in the same manner provided for in NRS 645.200.  A new control person may not participate in management until approved by the Commissioner.</a:t>
            </a:r>
          </a:p>
          <a:p>
            <a:pPr algn="just" eaLnBrk="1" hangingPunct="1">
              <a:lnSpc>
                <a:spcPct val="90000"/>
              </a:lnSpc>
            </a:pPr>
            <a:r>
              <a:rPr lang="en-US" altLang="en-US" sz="1800" b="1" i="1" dirty="0" smtClean="0"/>
              <a:t>A change of control of a Mortgage Banker is not effective until approved by the Commissioner</a:t>
            </a:r>
            <a:r>
              <a:rPr lang="en-US" altLang="en-US" sz="1800" dirty="0" smtClean="0"/>
              <a:t>.  A transfer, sale, or conveyance of outstanding voting stock or ownership interest that will result in the cumulative transfer of 25% or more of a licensee’s outstanding voting stock or ownership interest from the date upon which the license was issued constitutes a change of control.</a:t>
            </a:r>
          </a:p>
          <a:p>
            <a:pPr marL="0" indent="0" algn="just">
              <a:buNone/>
            </a:pPr>
            <a:endParaRPr lang="en-US" altLang="en-US" sz="1000" dirty="0"/>
          </a:p>
          <a:p>
            <a:pPr marL="0" indent="0" algn="just">
              <a:buNone/>
            </a:pPr>
            <a:r>
              <a:rPr lang="en-US" altLang="en-US" sz="1000" i="1" dirty="0" smtClean="0">
                <a:solidFill>
                  <a:schemeClr val="bg1">
                    <a:lumMod val="50000"/>
                  </a:schemeClr>
                </a:solidFill>
              </a:rPr>
              <a:t>NAC 645E.315</a:t>
            </a:r>
          </a:p>
          <a:p>
            <a:pPr marL="0" indent="0" algn="just">
              <a:buNone/>
            </a:pPr>
            <a:endParaRPr lang="en-US" altLang="en-US" sz="1000" i="1" dirty="0">
              <a:solidFill>
                <a:schemeClr val="bg1">
                  <a:lumMod val="50000"/>
                </a:schemeClr>
              </a:solidFill>
            </a:endParaRPr>
          </a:p>
          <a:p>
            <a:pPr marL="0" indent="0" algn="just">
              <a:buNone/>
            </a:pPr>
            <a:endParaRPr lang="en-US" altLang="en-US" sz="1000" i="1" dirty="0">
              <a:solidFill>
                <a:schemeClr val="bg1">
                  <a:lumMod val="50000"/>
                </a:schemeClr>
              </a:solidFill>
            </a:endParaRPr>
          </a:p>
          <a:p>
            <a:pPr marL="0" indent="0" algn="just">
              <a:buNone/>
            </a:pPr>
            <a:endParaRPr lang="en-US" altLang="en-US" sz="2000" dirty="0"/>
          </a:p>
        </p:txBody>
      </p:sp>
      <p:sp>
        <p:nvSpPr>
          <p:cNvPr id="51202"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C4A1D9D4-8EAC-434B-A4EF-FC1072B4DF52}" type="slidenum">
              <a:rPr lang="en-US" altLang="en-US" sz="1000" b="1">
                <a:latin typeface="+mn-lt"/>
              </a:rPr>
              <a:pPr algn="r"/>
              <a:t>27</a:t>
            </a:fld>
            <a:endParaRPr lang="en-US" altLang="en-US" sz="1000" b="1" dirty="0">
              <a:latin typeface="+mn-lt"/>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Change of Control</a:t>
            </a:r>
          </a:p>
        </p:txBody>
      </p:sp>
      <p:sp>
        <p:nvSpPr>
          <p:cNvPr id="2" name="TextBox 1"/>
          <p:cNvSpPr txBox="1"/>
          <p:nvPr/>
        </p:nvSpPr>
        <p:spPr>
          <a:xfrm>
            <a:off x="732251" y="7382469"/>
            <a:ext cx="5410200" cy="646331"/>
          </a:xfrm>
          <a:prstGeom prst="rect">
            <a:avLst/>
          </a:prstGeom>
          <a:solidFill>
            <a:srgbClr val="A7B8BF"/>
          </a:solidFill>
          <a:ln w="38100">
            <a:solidFill>
              <a:srgbClr val="002060"/>
            </a:solidFill>
          </a:ln>
          <a:effectLst>
            <a:outerShdw blurRad="50800" dist="50800" dir="5400000" algn="ctr" rotWithShape="0">
              <a:srgbClr val="002060"/>
            </a:outerShdw>
          </a:effectLst>
        </p:spPr>
        <p:txBody>
          <a:bodyPr wrap="square" rtlCol="0">
            <a:spAutoFit/>
          </a:bodyPr>
          <a:lstStyle/>
          <a:p>
            <a:pPr algn="ctr"/>
            <a:r>
              <a:rPr lang="en-US" b="1" dirty="0" smtClean="0">
                <a:solidFill>
                  <a:schemeClr val="accent4">
                    <a:lumMod val="75000"/>
                  </a:schemeClr>
                </a:solidFill>
                <a:latin typeface="+mn-lt"/>
              </a:rPr>
              <a:t>An application for Change of Control can be accessed and submitted to the Division through NMLS.</a:t>
            </a:r>
            <a:endParaRPr lang="en-US" b="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876800" y="8458200"/>
            <a:ext cx="1543050" cy="486833"/>
          </a:xfrm>
        </p:spPr>
        <p:txBody>
          <a:bodyPr/>
          <a:lstStyle/>
          <a:p>
            <a:pPr>
              <a:defRPr/>
            </a:pPr>
            <a:fld id="{9C2AC8F2-D1F1-48D4-A0D1-1F1471843C5C}" type="slidenum">
              <a:rPr lang="en-US" altLang="en-US" sz="1000" b="1" smtClean="0">
                <a:solidFill>
                  <a:schemeClr val="tx1"/>
                </a:solidFill>
                <a:latin typeface="+mn-lt"/>
              </a:rPr>
              <a:pPr>
                <a:defRPr/>
              </a:pPr>
              <a:t>28</a:t>
            </a:fld>
            <a:endParaRPr lang="en-US" altLang="en-US" sz="1000" b="1" dirty="0">
              <a:solidFill>
                <a:schemeClr val="tx1"/>
              </a:solidFill>
              <a:latin typeface="+mn-lt"/>
            </a:endParaRPr>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Home-Based Business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74064"/>
            <a:ext cx="1371600" cy="1347597"/>
          </a:xfrm>
          <a:prstGeom prst="rect">
            <a:avLst/>
          </a:prstGeom>
        </p:spPr>
      </p:pic>
      <p:sp>
        <p:nvSpPr>
          <p:cNvPr id="5" name="TextBox 4"/>
          <p:cNvSpPr txBox="1"/>
          <p:nvPr/>
        </p:nvSpPr>
        <p:spPr>
          <a:xfrm>
            <a:off x="1981200" y="1450699"/>
            <a:ext cx="4114800" cy="1015663"/>
          </a:xfrm>
          <a:prstGeom prst="rect">
            <a:avLst/>
          </a:prstGeom>
          <a:noFill/>
        </p:spPr>
        <p:txBody>
          <a:bodyPr wrap="square" rtlCol="0">
            <a:spAutoFit/>
          </a:bodyPr>
          <a:lstStyle/>
          <a:p>
            <a:r>
              <a:rPr lang="en-US" sz="2000" dirty="0" smtClean="0">
                <a:latin typeface="+mn-lt"/>
              </a:rPr>
              <a:t>Licensees may apply for a Home-Based Business using the application form found on the MLD website.</a:t>
            </a:r>
            <a:endParaRPr lang="en-US" sz="2000" dirty="0">
              <a:latin typeface="+mn-lt"/>
            </a:endParaRPr>
          </a:p>
        </p:txBody>
      </p:sp>
      <p:sp>
        <p:nvSpPr>
          <p:cNvPr id="6" name="TextBox 5"/>
          <p:cNvSpPr txBox="1"/>
          <p:nvPr/>
        </p:nvSpPr>
        <p:spPr>
          <a:xfrm>
            <a:off x="565784" y="2702778"/>
            <a:ext cx="5854065" cy="5509200"/>
          </a:xfrm>
          <a:prstGeom prst="rect">
            <a:avLst/>
          </a:prstGeom>
          <a:noFill/>
        </p:spPr>
        <p:txBody>
          <a:bodyPr wrap="square" rtlCol="0">
            <a:spAutoFit/>
          </a:bodyPr>
          <a:lstStyle/>
          <a:p>
            <a:r>
              <a:rPr lang="en-US" dirty="0" smtClean="0">
                <a:latin typeface="+mn-lt"/>
              </a:rPr>
              <a:t>Any licensee applying to conduct business from home must understand, acknowledge, and agree that he or she:</a:t>
            </a:r>
          </a:p>
          <a:p>
            <a:endParaRPr lang="en-US" sz="800" dirty="0" smtClean="0">
              <a:latin typeface="+mn-lt"/>
            </a:endParaRPr>
          </a:p>
          <a:p>
            <a:pPr marL="342900" indent="-342900">
              <a:buFont typeface="Arial" panose="020B0604020202020204" pitchFamily="34" charset="0"/>
              <a:buChar char="•"/>
            </a:pPr>
            <a:r>
              <a:rPr lang="en-US" dirty="0" smtClean="0">
                <a:latin typeface="+mn-lt"/>
              </a:rPr>
              <a:t>is responsible for all costs associated with operating a branch office, and all agreements for office space must reflect the name of the company.</a:t>
            </a:r>
          </a:p>
          <a:p>
            <a:pPr marL="342900" indent="-342900">
              <a:buFont typeface="Arial" panose="020B0604020202020204" pitchFamily="34" charset="0"/>
              <a:buChar char="•"/>
            </a:pPr>
            <a:r>
              <a:rPr lang="en-US" dirty="0" smtClean="0">
                <a:latin typeface="+mn-lt"/>
              </a:rPr>
              <a:t>will abide by all local ordinances and applicable HOA rules pertaining to a home-based business.</a:t>
            </a:r>
          </a:p>
          <a:p>
            <a:pPr marL="342900" indent="-342900">
              <a:buFont typeface="Arial" panose="020B0604020202020204" pitchFamily="34" charset="0"/>
              <a:buChar char="•"/>
            </a:pPr>
            <a:r>
              <a:rPr lang="en-US" dirty="0" smtClean="0">
                <a:latin typeface="+mn-lt"/>
              </a:rPr>
              <a:t>can not employ any mortgage agents or associated covered service providers.</a:t>
            </a:r>
          </a:p>
          <a:p>
            <a:pPr marL="342900" indent="-342900">
              <a:buFont typeface="Arial" panose="020B0604020202020204" pitchFamily="34" charset="0"/>
              <a:buChar char="•"/>
            </a:pPr>
            <a:r>
              <a:rPr lang="en-US" dirty="0" smtClean="0">
                <a:latin typeface="+mn-lt"/>
              </a:rPr>
              <a:t>will designate and furnish space within the home for the sole purpose of conducting business.</a:t>
            </a:r>
          </a:p>
          <a:p>
            <a:pPr marL="342900" indent="-342900">
              <a:buFont typeface="Arial" panose="020B0604020202020204" pitchFamily="34" charset="0"/>
              <a:buChar char="•"/>
            </a:pPr>
            <a:r>
              <a:rPr lang="en-US" dirty="0" smtClean="0">
                <a:latin typeface="+mn-lt"/>
              </a:rPr>
              <a:t>will secure all loan files and personal information in locking filing cabinets within the space designed for conducting business.</a:t>
            </a:r>
          </a:p>
          <a:p>
            <a:pPr marL="342900" indent="-342900">
              <a:buFont typeface="Arial" panose="020B0604020202020204" pitchFamily="34" charset="0"/>
              <a:buChar char="•"/>
            </a:pPr>
            <a:r>
              <a:rPr lang="en-US" dirty="0" smtClean="0">
                <a:latin typeface="+mn-lt"/>
              </a:rPr>
              <a:t>will comply with the Gramm-Leach-Bliley Act.</a:t>
            </a:r>
          </a:p>
          <a:p>
            <a:pPr marL="342900" indent="-342900">
              <a:buFont typeface="Arial" panose="020B0604020202020204" pitchFamily="34" charset="0"/>
              <a:buChar char="•"/>
            </a:pPr>
            <a:r>
              <a:rPr lang="en-US" dirty="0">
                <a:latin typeface="+mn-lt"/>
              </a:rPr>
              <a:t>w</a:t>
            </a:r>
            <a:r>
              <a:rPr lang="en-US" dirty="0" smtClean="0">
                <a:latin typeface="+mn-lt"/>
              </a:rPr>
              <a:t>ill allow for the inspection of the home-based business as requested by the Commissioner.  A minimum of two examiners or investigators will be assigned.</a:t>
            </a:r>
          </a:p>
          <a:p>
            <a:endParaRPr lang="en-US" sz="1000" dirty="0">
              <a:latin typeface="+mn-lt"/>
            </a:endParaRPr>
          </a:p>
          <a:p>
            <a:r>
              <a:rPr lang="en-US" sz="1000" i="1" dirty="0" smtClean="0">
                <a:solidFill>
                  <a:schemeClr val="bg1">
                    <a:lumMod val="50000"/>
                  </a:schemeClr>
                </a:solidFill>
                <a:latin typeface="+mn-lt"/>
              </a:rPr>
              <a:t>MLD Form 501 Rev.7/15/2015</a:t>
            </a:r>
          </a:p>
        </p:txBody>
      </p:sp>
    </p:spTree>
    <p:extLst>
      <p:ext uri="{BB962C8B-B14F-4D97-AF65-F5344CB8AC3E}">
        <p14:creationId xmlns:p14="http://schemas.microsoft.com/office/powerpoint/2010/main" val="3469645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29</a:t>
            </a:fld>
            <a:endParaRPr lang="en-US" altLang="en-US" sz="1000" b="1" dirty="0">
              <a:solidFill>
                <a:schemeClr val="tx1"/>
              </a:solidFill>
              <a:latin typeface="+mn-lt"/>
            </a:endParaRPr>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Yearly License Renewal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42288"/>
            <a:ext cx="1543050" cy="2801112"/>
          </a:xfrm>
          <a:prstGeom prst="rect">
            <a:avLst/>
          </a:prstGeom>
        </p:spPr>
      </p:pic>
      <p:sp>
        <p:nvSpPr>
          <p:cNvPr id="9" name="TextBox 8"/>
          <p:cNvSpPr txBox="1"/>
          <p:nvPr/>
        </p:nvSpPr>
        <p:spPr>
          <a:xfrm>
            <a:off x="533400" y="1524000"/>
            <a:ext cx="4191000" cy="3447098"/>
          </a:xfrm>
          <a:prstGeom prst="rect">
            <a:avLst/>
          </a:prstGeom>
          <a:noFill/>
        </p:spPr>
        <p:txBody>
          <a:bodyPr wrap="square" rtlCol="0">
            <a:spAutoFit/>
          </a:bodyPr>
          <a:lstStyle/>
          <a:p>
            <a:pPr>
              <a:spcAft>
                <a:spcPts val="1200"/>
              </a:spcAft>
            </a:pPr>
            <a:r>
              <a:rPr lang="en-US" dirty="0" smtClean="0">
                <a:latin typeface="+mn-lt"/>
              </a:rPr>
              <a:t>A license issued to a Mortgage Banker expires each year on December 31, unless it is renewed.</a:t>
            </a:r>
          </a:p>
          <a:p>
            <a:pPr>
              <a:spcAft>
                <a:spcPts val="1200"/>
              </a:spcAft>
            </a:pPr>
            <a:r>
              <a:rPr lang="en-US" dirty="0" smtClean="0">
                <a:latin typeface="+mn-lt"/>
              </a:rPr>
              <a:t>Renewal information, checklists, and </a:t>
            </a:r>
            <a:r>
              <a:rPr lang="en-US" dirty="0">
                <a:latin typeface="+mn-lt"/>
              </a:rPr>
              <a:t>renewal handbooks can be accessed through the NMLS </a:t>
            </a:r>
            <a:r>
              <a:rPr lang="en-US" dirty="0" smtClean="0">
                <a:latin typeface="+mn-lt"/>
              </a:rPr>
              <a:t>(Registry) or </a:t>
            </a:r>
            <a:r>
              <a:rPr lang="en-US" dirty="0">
                <a:latin typeface="+mn-lt"/>
              </a:rPr>
              <a:t>a link on the MLD website.</a:t>
            </a:r>
          </a:p>
          <a:p>
            <a:pPr>
              <a:spcAft>
                <a:spcPts val="1200"/>
              </a:spcAft>
            </a:pPr>
            <a:r>
              <a:rPr lang="en-US" dirty="0" smtClean="0">
                <a:latin typeface="+mn-lt"/>
              </a:rPr>
              <a:t>To renew a license, a licensee must submit the following to the Commissioner </a:t>
            </a:r>
            <a:r>
              <a:rPr lang="en-US" u="sng" dirty="0" smtClean="0">
                <a:latin typeface="+mn-lt"/>
              </a:rPr>
              <a:t>on or after November 1 and on or before December 31 of each year</a:t>
            </a:r>
            <a:r>
              <a:rPr lang="en-US" dirty="0" smtClean="0">
                <a:latin typeface="+mn-lt"/>
              </a:rPr>
              <a:t>:</a:t>
            </a:r>
            <a:endParaRPr lang="en-US" dirty="0">
              <a:latin typeface="+mn-lt"/>
            </a:endParaRPr>
          </a:p>
        </p:txBody>
      </p:sp>
      <p:sp>
        <p:nvSpPr>
          <p:cNvPr id="10" name="TextBox 9"/>
          <p:cNvSpPr txBox="1"/>
          <p:nvPr/>
        </p:nvSpPr>
        <p:spPr>
          <a:xfrm>
            <a:off x="533400" y="4876800"/>
            <a:ext cx="5531813"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An application for renewal that complies with all requirements</a:t>
            </a:r>
          </a:p>
          <a:p>
            <a:pPr marL="285750" indent="-285750">
              <a:buFont typeface="Arial" panose="020B0604020202020204" pitchFamily="34" charset="0"/>
              <a:buChar char="•"/>
            </a:pPr>
            <a:r>
              <a:rPr lang="en-US" dirty="0" smtClean="0">
                <a:latin typeface="+mn-lt"/>
              </a:rPr>
              <a:t>The fee required to renew the license</a:t>
            </a:r>
          </a:p>
          <a:p>
            <a:pPr marL="285750" indent="-285750">
              <a:buFont typeface="Arial" panose="020B0604020202020204" pitchFamily="34" charset="0"/>
              <a:buChar char="•"/>
            </a:pPr>
            <a:r>
              <a:rPr lang="en-US" dirty="0" smtClean="0">
                <a:latin typeface="+mn-lt"/>
              </a:rPr>
              <a:t>All information required by the Commissioner, or if applicable, required by the Registry to complete the renewal.</a:t>
            </a:r>
          </a:p>
          <a:p>
            <a:pPr marL="285750" indent="-285750">
              <a:buFont typeface="Arial" panose="020B0604020202020204" pitchFamily="34" charset="0"/>
              <a:buChar char="•"/>
            </a:pPr>
            <a:endParaRPr lang="en-US" dirty="0">
              <a:latin typeface="+mn-lt"/>
            </a:endParaRPr>
          </a:p>
          <a:p>
            <a:r>
              <a:rPr lang="en-US" dirty="0" smtClean="0">
                <a:latin typeface="+mn-lt"/>
              </a:rPr>
              <a:t>If a licensee fails to submit any item required to the Commissioner on or after November 1 or before December 31 of any year, unless a different date is specified by the Commissioner by regulation, the license is cancelled as of December 31 of that year.</a:t>
            </a:r>
            <a:endParaRPr lang="en-US" dirty="0">
              <a:latin typeface="+mn-lt"/>
            </a:endParaRPr>
          </a:p>
          <a:p>
            <a:endParaRPr lang="en-US" sz="1000" dirty="0" smtClean="0">
              <a:latin typeface="+mn-lt"/>
            </a:endParaRPr>
          </a:p>
          <a:p>
            <a:r>
              <a:rPr lang="en-US" sz="1000" i="1" dirty="0" smtClean="0">
                <a:solidFill>
                  <a:schemeClr val="bg1">
                    <a:lumMod val="50000"/>
                  </a:schemeClr>
                </a:solidFill>
                <a:latin typeface="+mn-lt"/>
              </a:rPr>
              <a:t>NRS 645E.280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299326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3</a:t>
            </a:fld>
            <a:endParaRPr lang="en-US" altLang="en-US" sz="1000" b="1" dirty="0">
              <a:solidFill>
                <a:schemeClr val="tx1"/>
              </a:solidFill>
              <a:latin typeface="+mn-lt"/>
            </a:endParaRPr>
          </a:p>
        </p:txBody>
      </p:sp>
      <p:sp>
        <p:nvSpPr>
          <p:cNvPr id="3" name="Rectangle 2"/>
          <p:cNvSpPr txBox="1">
            <a:spLocks noChangeArrowheads="1"/>
          </p:cNvSpPr>
          <p:nvPr/>
        </p:nvSpPr>
        <p:spPr>
          <a:xfrm>
            <a:off x="762000" y="685800"/>
            <a:ext cx="5472112" cy="1066800"/>
          </a:xfrm>
          <a:prstGeom prst="rect">
            <a:avLst/>
          </a:prstGeom>
          <a:ln w="38100">
            <a:solidFill>
              <a:schemeClr val="tx1"/>
            </a:solidFill>
          </a:ln>
        </p:spPr>
        <p:txBody>
          <a:bodyP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Become Familiar with the </a:t>
            </a:r>
          </a:p>
          <a:p>
            <a:pPr algn="ctr" fontAlgn="auto">
              <a:spcAft>
                <a:spcPts val="0"/>
              </a:spcAft>
            </a:pPr>
            <a:r>
              <a:rPr lang="en-US" altLang="en-US" sz="3200" b="1" dirty="0" smtClean="0">
                <a:solidFill>
                  <a:srgbClr val="103E60"/>
                </a:solidFill>
              </a:rPr>
              <a:t>MLD Website</a:t>
            </a:r>
          </a:p>
          <a:p>
            <a:pPr algn="ctr" fontAlgn="auto">
              <a:spcAft>
                <a:spcPts val="0"/>
              </a:spcAft>
            </a:pPr>
            <a:r>
              <a:rPr lang="en-US" altLang="en-US" sz="3200" b="1" dirty="0" smtClean="0">
                <a:solidFill>
                  <a:srgbClr val="103E60"/>
                </a:solidFill>
              </a:rPr>
              <a:t>www.mld.nv.gov</a:t>
            </a:r>
            <a:r>
              <a:rPr lang="en-US" altLang="en-US" sz="3200" b="1" dirty="0" smtClean="0">
                <a:solidFill>
                  <a:srgbClr val="0070C0"/>
                </a:solidFill>
              </a:rPr>
              <a:t> </a:t>
            </a:r>
          </a:p>
        </p:txBody>
      </p:sp>
      <p:sp>
        <p:nvSpPr>
          <p:cNvPr id="5" name="TextBox 4"/>
          <p:cNvSpPr txBox="1"/>
          <p:nvPr/>
        </p:nvSpPr>
        <p:spPr>
          <a:xfrm>
            <a:off x="1037273" y="4257054"/>
            <a:ext cx="5181599" cy="4016484"/>
          </a:xfrm>
          <a:prstGeom prst="rect">
            <a:avLst/>
          </a:prstGeom>
          <a:noFill/>
        </p:spPr>
        <p:txBody>
          <a:bodyPr wrap="square" rtlCol="0">
            <a:spAutoFit/>
          </a:bodyPr>
          <a:lstStyle/>
          <a:p>
            <a:r>
              <a:rPr lang="en-US" sz="1700" dirty="0" smtClean="0">
                <a:latin typeface="+mn-lt"/>
              </a:rPr>
              <a:t>On our website, you will find:</a:t>
            </a:r>
          </a:p>
          <a:p>
            <a:pPr marL="342900" indent="-342900">
              <a:buFont typeface="Wingdings" panose="05000000000000000000" pitchFamily="2" charset="2"/>
              <a:buChar char="§"/>
            </a:pPr>
            <a:r>
              <a:rPr lang="en-US" sz="1700" dirty="0" smtClean="0">
                <a:latin typeface="+mn-lt"/>
              </a:rPr>
              <a:t>MLD Updates</a:t>
            </a:r>
          </a:p>
          <a:p>
            <a:pPr marL="342900" indent="-342900">
              <a:buFont typeface="Wingdings" panose="05000000000000000000" pitchFamily="2" charset="2"/>
              <a:buChar char="§"/>
            </a:pPr>
            <a:r>
              <a:rPr lang="en-US" sz="1700" dirty="0" smtClean="0">
                <a:latin typeface="+mn-lt"/>
              </a:rPr>
              <a:t>Press Releases</a:t>
            </a:r>
          </a:p>
          <a:p>
            <a:pPr marL="342900" indent="-342900">
              <a:buFont typeface="Wingdings" panose="05000000000000000000" pitchFamily="2" charset="2"/>
              <a:buChar char="§"/>
            </a:pPr>
            <a:r>
              <a:rPr lang="en-US" sz="1700" dirty="0" smtClean="0">
                <a:latin typeface="+mn-lt"/>
              </a:rPr>
              <a:t>Many valuable resources for Mortgage Bankers such as forms, instructions, and informational brochures</a:t>
            </a:r>
          </a:p>
          <a:p>
            <a:pPr marL="342900" indent="-342900">
              <a:buFont typeface="Wingdings" panose="05000000000000000000" pitchFamily="2" charset="2"/>
              <a:buChar char="§"/>
            </a:pPr>
            <a:r>
              <a:rPr lang="en-US" sz="1700" dirty="0" smtClean="0">
                <a:latin typeface="+mn-lt"/>
              </a:rPr>
              <a:t>Fee Schedules</a:t>
            </a:r>
          </a:p>
          <a:p>
            <a:pPr marL="342900" indent="-342900">
              <a:buFont typeface="Wingdings" panose="05000000000000000000" pitchFamily="2" charset="2"/>
              <a:buChar char="§"/>
            </a:pPr>
            <a:r>
              <a:rPr lang="en-US" sz="1700" dirty="0" smtClean="0">
                <a:latin typeface="+mn-lt"/>
              </a:rPr>
              <a:t>Education Information</a:t>
            </a:r>
          </a:p>
          <a:p>
            <a:pPr marL="342900" indent="-342900">
              <a:buFont typeface="Wingdings" panose="05000000000000000000" pitchFamily="2" charset="2"/>
              <a:buChar char="§"/>
            </a:pPr>
            <a:r>
              <a:rPr lang="en-US" sz="1700" dirty="0" smtClean="0">
                <a:latin typeface="+mn-lt"/>
              </a:rPr>
              <a:t>Enforcement Information</a:t>
            </a:r>
          </a:p>
          <a:p>
            <a:pPr marL="342900" indent="-342900">
              <a:buFont typeface="Wingdings" panose="05000000000000000000" pitchFamily="2" charset="2"/>
              <a:buChar char="§"/>
            </a:pPr>
            <a:r>
              <a:rPr lang="en-US" sz="1700" dirty="0">
                <a:latin typeface="+mn-lt"/>
                <a:cs typeface="Vani" panose="020B0502040204020203" pitchFamily="34" charset="0"/>
              </a:rPr>
              <a:t>Links to </a:t>
            </a:r>
            <a:endParaRPr lang="en-US" sz="1700" dirty="0" smtClean="0">
              <a:latin typeface="+mn-lt"/>
              <a:cs typeface="Vani" panose="020B0502040204020203" pitchFamily="34" charset="0"/>
            </a:endParaRPr>
          </a:p>
          <a:p>
            <a:pPr marL="800100" lvl="1" indent="-342900">
              <a:buFont typeface="Wingdings" panose="05000000000000000000" pitchFamily="2" charset="2"/>
              <a:buChar char="§"/>
            </a:pPr>
            <a:r>
              <a:rPr lang="en-US" sz="1700" dirty="0" smtClean="0">
                <a:latin typeface="+mn-lt"/>
                <a:cs typeface="Vani" panose="020B0502040204020203" pitchFamily="34" charset="0"/>
              </a:rPr>
              <a:t>NMLS (Registry)</a:t>
            </a:r>
            <a:endParaRPr lang="en-US" sz="1700" dirty="0">
              <a:latin typeface="+mn-lt"/>
              <a:cs typeface="Vani" panose="020B0502040204020203" pitchFamily="34" charset="0"/>
            </a:endParaRPr>
          </a:p>
          <a:p>
            <a:pPr marL="800100" lvl="1" indent="-342900">
              <a:buFont typeface="Wingdings" panose="05000000000000000000" pitchFamily="2" charset="2"/>
              <a:buChar char="§"/>
            </a:pPr>
            <a:r>
              <a:rPr lang="en-US" sz="1700" dirty="0">
                <a:latin typeface="+mn-lt"/>
                <a:cs typeface="Vani" panose="020B0502040204020203" pitchFamily="34" charset="0"/>
              </a:rPr>
              <a:t>Statutes and </a:t>
            </a:r>
            <a:r>
              <a:rPr lang="en-US" sz="1700" dirty="0" smtClean="0">
                <a:latin typeface="+mn-lt"/>
                <a:cs typeface="Vani" panose="020B0502040204020203" pitchFamily="34" charset="0"/>
              </a:rPr>
              <a:t>Regulations</a:t>
            </a:r>
          </a:p>
          <a:p>
            <a:pPr marL="800100" lvl="1" indent="-342900">
              <a:buFont typeface="Wingdings" panose="05000000000000000000" pitchFamily="2" charset="2"/>
              <a:buChar char="§"/>
            </a:pPr>
            <a:r>
              <a:rPr lang="en-US" sz="1700" dirty="0" smtClean="0">
                <a:latin typeface="+mn-lt"/>
                <a:cs typeface="Vani" panose="020B0502040204020203" pitchFamily="34" charset="0"/>
              </a:rPr>
              <a:t>Licensees</a:t>
            </a:r>
          </a:p>
          <a:p>
            <a:pPr marL="800100" lvl="1" indent="-342900">
              <a:buFont typeface="Wingdings" panose="05000000000000000000" pitchFamily="2" charset="2"/>
              <a:buChar char="§"/>
            </a:pPr>
            <a:r>
              <a:rPr lang="en-US" sz="1700" dirty="0" smtClean="0">
                <a:latin typeface="+mn-lt"/>
                <a:cs typeface="Vani" panose="020B0502040204020203" pitchFamily="34" charset="0"/>
              </a:rPr>
              <a:t>Secretary of State (SOS) Filings</a:t>
            </a:r>
          </a:p>
          <a:p>
            <a:pPr marL="800100" lvl="1" indent="-342900">
              <a:buFont typeface="Wingdings" panose="05000000000000000000" pitchFamily="2" charset="2"/>
              <a:buChar char="§"/>
            </a:pPr>
            <a:r>
              <a:rPr lang="en-US" sz="1700" dirty="0" smtClean="0">
                <a:latin typeface="+mn-lt"/>
                <a:cs typeface="Vani" panose="020B0502040204020203" pitchFamily="34" charset="0"/>
              </a:rPr>
              <a:t>Our email address</a:t>
            </a:r>
            <a:endParaRPr lang="en-US" sz="1700" dirty="0" smtClean="0">
              <a:latin typeface="+mn-lt"/>
            </a:endParaRPr>
          </a:p>
          <a:p>
            <a:pPr marL="342900" indent="-342900">
              <a:buFont typeface="Wingdings" panose="05000000000000000000" pitchFamily="2" charset="2"/>
              <a:buChar char="§"/>
            </a:pPr>
            <a:r>
              <a:rPr lang="en-US" sz="1700" dirty="0" smtClean="0">
                <a:latin typeface="+mn-lt"/>
              </a:rPr>
              <a:t>FAQs</a:t>
            </a:r>
          </a:p>
        </p:txBody>
      </p:sp>
      <p:sp>
        <p:nvSpPr>
          <p:cNvPr id="8" name="TextBox 7"/>
          <p:cNvSpPr txBox="1"/>
          <p:nvPr/>
        </p:nvSpPr>
        <p:spPr>
          <a:xfrm>
            <a:off x="914401" y="1828800"/>
            <a:ext cx="5472112" cy="400110"/>
          </a:xfrm>
          <a:prstGeom prst="rect">
            <a:avLst/>
          </a:prstGeom>
          <a:noFill/>
        </p:spPr>
        <p:txBody>
          <a:bodyPr wrap="square" rtlCol="0">
            <a:spAutoFit/>
          </a:bodyPr>
          <a:lstStyle/>
          <a:p>
            <a:r>
              <a:rPr lang="en-US" sz="2000" dirty="0">
                <a:latin typeface="+mn-lt"/>
              </a:rPr>
              <a:t>Our website is a great resource tool!</a:t>
            </a:r>
          </a:p>
        </p:txBody>
      </p:sp>
      <p:pic>
        <p:nvPicPr>
          <p:cNvPr id="4" name="Picture 3"/>
          <p:cNvPicPr>
            <a:picLocks noChangeAspect="1"/>
          </p:cNvPicPr>
          <p:nvPr/>
        </p:nvPicPr>
        <p:blipFill>
          <a:blip r:embed="rId2"/>
          <a:stretch>
            <a:fillRect/>
          </a:stretch>
        </p:blipFill>
        <p:spPr>
          <a:xfrm>
            <a:off x="2316956" y="2302750"/>
            <a:ext cx="2362200" cy="1880463"/>
          </a:xfrm>
          <a:prstGeom prst="rect">
            <a:avLst/>
          </a:prstGeom>
        </p:spPr>
      </p:pic>
    </p:spTree>
    <p:extLst>
      <p:ext uri="{BB962C8B-B14F-4D97-AF65-F5344CB8AC3E}">
        <p14:creationId xmlns:p14="http://schemas.microsoft.com/office/powerpoint/2010/main" val="91352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5690" y="6081250"/>
            <a:ext cx="5970823" cy="2553782"/>
          </a:xfrm>
          <a:prstGeom prst="roundRect">
            <a:avLst/>
          </a:prstGeom>
          <a:noFill/>
          <a:ln w="285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30</a:t>
            </a:fld>
            <a:endParaRPr lang="en-US" altLang="en-US" sz="1000" b="1" dirty="0">
              <a:solidFill>
                <a:schemeClr val="tx1"/>
              </a:solidFill>
              <a:latin typeface="+mn-lt"/>
            </a:endParaRPr>
          </a:p>
        </p:txBody>
      </p:sp>
      <p:sp>
        <p:nvSpPr>
          <p:cNvPr id="4"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Examination Expectations</a:t>
            </a:r>
          </a:p>
        </p:txBody>
      </p:sp>
      <p:sp>
        <p:nvSpPr>
          <p:cNvPr id="5" name="TextBox 4"/>
          <p:cNvSpPr txBox="1"/>
          <p:nvPr/>
        </p:nvSpPr>
        <p:spPr>
          <a:xfrm>
            <a:off x="444674" y="1313458"/>
            <a:ext cx="6108526" cy="4739759"/>
          </a:xfrm>
          <a:prstGeom prst="rect">
            <a:avLst/>
          </a:prstGeom>
          <a:noFill/>
        </p:spPr>
        <p:txBody>
          <a:bodyPr wrap="square" rtlCol="0">
            <a:spAutoFit/>
          </a:bodyPr>
          <a:lstStyle/>
          <a:p>
            <a:r>
              <a:rPr lang="en-US" sz="1500" dirty="0" smtClean="0">
                <a:latin typeface="+mn-lt"/>
              </a:rPr>
              <a:t>For the purposes of conducting an examination, investigation, or periodic special audit, the Commissioner or his or her designee may require the Mortgage Banker to produce all documents:</a:t>
            </a:r>
          </a:p>
          <a:p>
            <a:endParaRPr lang="en-US" sz="600" dirty="0" smtClean="0">
              <a:latin typeface="+mn-lt"/>
            </a:endParaRPr>
          </a:p>
          <a:p>
            <a:pPr marL="285750" indent="-285750">
              <a:buFont typeface="Arial" panose="020B0604020202020204" pitchFamily="34" charset="0"/>
              <a:buChar char="•"/>
            </a:pPr>
            <a:r>
              <a:rPr lang="en-US" sz="1500" dirty="0" smtClean="0">
                <a:latin typeface="+mn-lt"/>
              </a:rPr>
              <a:t>Relating to business conducted by a Mortgage Banker pursuant to Chapters 645E of NRS or NAC.</a:t>
            </a:r>
          </a:p>
          <a:p>
            <a:pPr marL="285750" indent="-285750">
              <a:buFont typeface="Arial" panose="020B0604020202020204" pitchFamily="34" charset="0"/>
              <a:buChar char="•"/>
            </a:pPr>
            <a:r>
              <a:rPr lang="en-US" sz="1500" dirty="0" smtClean="0">
                <a:latin typeface="+mn-lt"/>
              </a:rPr>
              <a:t>Required to be kept by the Mortgage Banker pursuant to any federal or state law or regulation.</a:t>
            </a:r>
          </a:p>
          <a:p>
            <a:pPr marL="285750" indent="-285750">
              <a:buFont typeface="Arial" panose="020B0604020202020204" pitchFamily="34" charset="0"/>
              <a:buChar char="•"/>
            </a:pPr>
            <a:r>
              <a:rPr lang="en-US" sz="1500" dirty="0" smtClean="0">
                <a:latin typeface="+mn-lt"/>
              </a:rPr>
              <a:t>Related to the operation of the business of the Mortgage Banker or any affiliated business that conducts activities which are directly related to the business of the Mortgage Banker.</a:t>
            </a:r>
          </a:p>
          <a:p>
            <a:endParaRPr lang="en-US" sz="600" dirty="0" smtClean="0">
              <a:latin typeface="+mn-lt"/>
            </a:endParaRPr>
          </a:p>
          <a:p>
            <a:r>
              <a:rPr lang="en-US" sz="1500" dirty="0" smtClean="0">
                <a:latin typeface="+mn-lt"/>
              </a:rPr>
              <a:t>For on-site examinations, adequate </a:t>
            </a:r>
            <a:r>
              <a:rPr lang="en-US" sz="1500" dirty="0">
                <a:latin typeface="+mn-lt"/>
              </a:rPr>
              <a:t>office space and necessary office equipment such as a computer, printer, copy machine, and desk/workspace should </a:t>
            </a:r>
            <a:r>
              <a:rPr lang="en-US" sz="1500" dirty="0" smtClean="0">
                <a:latin typeface="+mn-lt"/>
              </a:rPr>
              <a:t>be </a:t>
            </a:r>
            <a:r>
              <a:rPr lang="en-US" sz="1500" dirty="0">
                <a:latin typeface="+mn-lt"/>
              </a:rPr>
              <a:t>provided.</a:t>
            </a:r>
          </a:p>
          <a:p>
            <a:endParaRPr lang="en-US" sz="600" dirty="0" smtClean="0">
              <a:latin typeface="+mn-lt"/>
            </a:endParaRPr>
          </a:p>
          <a:p>
            <a:r>
              <a:rPr lang="en-US" sz="1500" dirty="0" smtClean="0">
                <a:latin typeface="+mn-lt"/>
              </a:rPr>
              <a:t>An examiner or investigator conducting an examination or investigation may inspect and copy any documents that are in the possession, control, or custody of a Mortgage Banker and related to business conducted by the Mortgage Banker </a:t>
            </a:r>
            <a:r>
              <a:rPr lang="en-US" sz="1500" dirty="0">
                <a:latin typeface="+mn-lt"/>
              </a:rPr>
              <a:t>pursuant to Chapters 645E of NRS or NAC</a:t>
            </a:r>
            <a:r>
              <a:rPr lang="en-US" sz="1500" dirty="0" smtClean="0">
                <a:latin typeface="+mn-lt"/>
              </a:rPr>
              <a:t>.</a:t>
            </a:r>
          </a:p>
          <a:p>
            <a:endParaRPr lang="en-US" sz="1000" dirty="0" smtClean="0">
              <a:latin typeface="+mn-lt"/>
            </a:endParaRPr>
          </a:p>
          <a:p>
            <a:r>
              <a:rPr lang="en-US" sz="1000" i="1" dirty="0" smtClean="0">
                <a:solidFill>
                  <a:schemeClr val="tx1">
                    <a:lumMod val="50000"/>
                    <a:lumOff val="50000"/>
                  </a:schemeClr>
                </a:solidFill>
                <a:latin typeface="+mn-lt"/>
              </a:rPr>
              <a:t>NAC 645E.335; NAC 645E.335 Adopted Regulation R126-15 Section 19</a:t>
            </a:r>
            <a:endParaRPr lang="en-US" sz="1000" i="1" dirty="0">
              <a:solidFill>
                <a:schemeClr val="tx1">
                  <a:lumMod val="50000"/>
                  <a:lumOff val="50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81250"/>
            <a:ext cx="1984248" cy="1755821"/>
          </a:xfrm>
          <a:prstGeom prst="rect">
            <a:avLst/>
          </a:prstGeom>
        </p:spPr>
      </p:pic>
      <p:sp>
        <p:nvSpPr>
          <p:cNvPr id="6" name="TextBox 5"/>
          <p:cNvSpPr txBox="1"/>
          <p:nvPr/>
        </p:nvSpPr>
        <p:spPr>
          <a:xfrm>
            <a:off x="2517648" y="6137085"/>
            <a:ext cx="3810000" cy="2431435"/>
          </a:xfrm>
          <a:prstGeom prst="rect">
            <a:avLst/>
          </a:prstGeom>
          <a:noFill/>
        </p:spPr>
        <p:txBody>
          <a:bodyPr wrap="square" rtlCol="0">
            <a:spAutoFit/>
          </a:bodyPr>
          <a:lstStyle/>
          <a:p>
            <a:r>
              <a:rPr lang="en-US" sz="1600" dirty="0" smtClean="0">
                <a:latin typeface="+mn-lt"/>
              </a:rPr>
              <a:t>A Mortgage Banker  must maintain complete and suitable records related to:</a:t>
            </a:r>
          </a:p>
          <a:p>
            <a:endParaRPr lang="en-US" sz="800" dirty="0" smtClean="0">
              <a:latin typeface="+mn-lt"/>
            </a:endParaRPr>
          </a:p>
          <a:p>
            <a:pPr marL="285750" indent="-285750">
              <a:buFont typeface="Arial" panose="020B0604020202020204" pitchFamily="34" charset="0"/>
              <a:buChar char="•"/>
            </a:pPr>
            <a:r>
              <a:rPr lang="en-US" sz="1600" dirty="0" smtClean="0">
                <a:latin typeface="+mn-lt"/>
              </a:rPr>
              <a:t>All completed mortgage transactions for a period of at least four years after the date of the last activity relating to the transaction, and</a:t>
            </a:r>
          </a:p>
          <a:p>
            <a:pPr marL="285750" indent="-285750">
              <a:buFont typeface="Arial" panose="020B0604020202020204" pitchFamily="34" charset="0"/>
              <a:buChar char="•"/>
            </a:pPr>
            <a:r>
              <a:rPr lang="en-US" sz="1600" dirty="0" smtClean="0">
                <a:latin typeface="+mn-lt"/>
              </a:rPr>
              <a:t>All denied or withdrawn mortgage applications for at least one year or as otherwise required by federal law.</a:t>
            </a:r>
            <a:endParaRPr lang="en-US" sz="1600" dirty="0">
              <a:latin typeface="+mn-lt"/>
            </a:endParaRPr>
          </a:p>
        </p:txBody>
      </p:sp>
    </p:spTree>
    <p:extLst>
      <p:ext uri="{BB962C8B-B14F-4D97-AF65-F5344CB8AC3E}">
        <p14:creationId xmlns:p14="http://schemas.microsoft.com/office/powerpoint/2010/main" val="17280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31</a:t>
            </a:fld>
            <a:endParaRPr lang="en-US" altLang="en-US" sz="1000" b="1" dirty="0">
              <a:solidFill>
                <a:schemeClr val="tx1"/>
              </a:solidFill>
              <a:latin typeface="+mn-lt"/>
            </a:endParaRPr>
          </a:p>
        </p:txBody>
      </p:sp>
      <p:sp>
        <p:nvSpPr>
          <p:cNvPr id="3"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Examination Ratings</a:t>
            </a:r>
          </a:p>
        </p:txBody>
      </p:sp>
      <p:sp>
        <p:nvSpPr>
          <p:cNvPr id="4" name="TextBox 3"/>
          <p:cNvSpPr txBox="1"/>
          <p:nvPr/>
        </p:nvSpPr>
        <p:spPr>
          <a:xfrm>
            <a:off x="1006564" y="1396568"/>
            <a:ext cx="5334000" cy="830997"/>
          </a:xfrm>
          <a:prstGeom prst="rect">
            <a:avLst/>
          </a:prstGeom>
          <a:noFill/>
        </p:spPr>
        <p:txBody>
          <a:bodyPr wrap="square" rtlCol="0">
            <a:spAutoFit/>
          </a:bodyPr>
          <a:lstStyle/>
          <a:p>
            <a:r>
              <a:rPr lang="en-US" sz="1600" dirty="0" smtClean="0">
                <a:latin typeface="+mn-lt"/>
              </a:rPr>
              <a:t>Upon completion of an examination of a Mortgage Banker, the examiner will rate the Mortgage Banker on a scale of 1 to 5, as follows:</a:t>
            </a:r>
            <a:endParaRPr lang="en-US" sz="1600" dirty="0">
              <a:latin typeface="+mn-lt"/>
            </a:endParaRPr>
          </a:p>
        </p:txBody>
      </p:sp>
      <p:sp>
        <p:nvSpPr>
          <p:cNvPr id="12" name="TextBox 11"/>
          <p:cNvSpPr txBox="1"/>
          <p:nvPr/>
        </p:nvSpPr>
        <p:spPr>
          <a:xfrm>
            <a:off x="1542288" y="2282226"/>
            <a:ext cx="4838129" cy="2031325"/>
          </a:xfrm>
          <a:prstGeom prst="rect">
            <a:avLst/>
          </a:prstGeom>
          <a:noFill/>
        </p:spPr>
        <p:txBody>
          <a:bodyPr wrap="square" rtlCol="0">
            <a:spAutoFit/>
          </a:bodyPr>
          <a:lstStyle/>
          <a:p>
            <a:r>
              <a:rPr lang="en-US" sz="1400" dirty="0" smtClean="0">
                <a:latin typeface="+mn-lt"/>
              </a:rPr>
              <a:t>The Mortgage Banker and the management of the Mortgage Banker have demonstrated a high degree of compliance with applicable laws and regulations.  A rating of “1” may be given if there is a minor violation or deficiency and the Mortgage Banker acted to correct the violation or deficiency immediately and the action taken by the Mortgage Banker is likely to prevent future violations or deficiencies.</a:t>
            </a:r>
          </a:p>
          <a:p>
            <a:endParaRPr lang="en-US" sz="1400" dirty="0">
              <a:latin typeface="+mn-lt"/>
            </a:endParaRPr>
          </a:p>
          <a:p>
            <a:endParaRPr lang="en-US" sz="1400" dirty="0">
              <a:latin typeface="+mn-lt"/>
            </a:endParaRPr>
          </a:p>
        </p:txBody>
      </p:sp>
      <p:sp>
        <p:nvSpPr>
          <p:cNvPr id="13" name="Rectangle 12"/>
          <p:cNvSpPr/>
          <p:nvPr/>
        </p:nvSpPr>
        <p:spPr>
          <a:xfrm>
            <a:off x="1006564" y="2646771"/>
            <a:ext cx="535724" cy="923330"/>
          </a:xfrm>
          <a:prstGeom prst="rect">
            <a:avLst/>
          </a:prstGeom>
          <a:noFill/>
        </p:spPr>
        <p:txBody>
          <a:bodyPr wrap="squar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lt"/>
              </a:rPr>
              <a:t>1</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Rectangle 13"/>
          <p:cNvSpPr/>
          <p:nvPr/>
        </p:nvSpPr>
        <p:spPr>
          <a:xfrm>
            <a:off x="1006564" y="4732757"/>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2</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5" name="Rectangle 14"/>
          <p:cNvSpPr/>
          <p:nvPr/>
        </p:nvSpPr>
        <p:spPr>
          <a:xfrm>
            <a:off x="1006564" y="6737012"/>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3</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TextBox 17"/>
          <p:cNvSpPr txBox="1"/>
          <p:nvPr/>
        </p:nvSpPr>
        <p:spPr>
          <a:xfrm>
            <a:off x="1542288" y="4071037"/>
            <a:ext cx="4777893" cy="2246769"/>
          </a:xfrm>
          <a:prstGeom prst="rect">
            <a:avLst/>
          </a:prstGeom>
          <a:noFill/>
        </p:spPr>
        <p:txBody>
          <a:bodyPr wrap="square" rtlCol="0">
            <a:spAutoFit/>
          </a:bodyPr>
          <a:lstStyle/>
          <a:p>
            <a:r>
              <a:rPr lang="en-US" sz="1400" dirty="0">
                <a:latin typeface="+mn-lt"/>
              </a:rPr>
              <a:t>The Mortgage </a:t>
            </a:r>
            <a:r>
              <a:rPr lang="en-US" sz="1400" dirty="0" smtClean="0">
                <a:latin typeface="+mn-lt"/>
              </a:rPr>
              <a:t>Banker </a:t>
            </a:r>
            <a:r>
              <a:rPr lang="en-US" sz="1400" dirty="0">
                <a:latin typeface="+mn-lt"/>
              </a:rPr>
              <a:t>and the management of the Mortgage </a:t>
            </a:r>
            <a:r>
              <a:rPr lang="en-US" sz="1400" dirty="0" smtClean="0">
                <a:latin typeface="+mn-lt"/>
              </a:rPr>
              <a:t>Banker </a:t>
            </a:r>
            <a:r>
              <a:rPr lang="en-US" sz="1400" dirty="0">
                <a:latin typeface="+mn-lt"/>
              </a:rPr>
              <a:t>have demonstrated </a:t>
            </a:r>
            <a:r>
              <a:rPr lang="en-US" sz="1400" dirty="0" smtClean="0">
                <a:latin typeface="+mn-lt"/>
              </a:rPr>
              <a:t>substantial compliance with applicable laws and regulations and that any violations or deficiencies noted in the report  made by the examiner can be corrected by the Mortgage Banker with a minimum of regulatory supervision.  A rating of “2” may be given if there are minor violations or deficiencies and the Mortgage Banker acted to correct the violations or deficiencies immediately and the action taken by the Mortgage Banker is likely to prevent future violations or deficiencies.</a:t>
            </a:r>
            <a:endParaRPr lang="en-US" sz="1400" dirty="0">
              <a:latin typeface="+mn-lt"/>
            </a:endParaRPr>
          </a:p>
        </p:txBody>
      </p:sp>
      <p:sp>
        <p:nvSpPr>
          <p:cNvPr id="20" name="TextBox 19"/>
          <p:cNvSpPr txBox="1"/>
          <p:nvPr/>
        </p:nvSpPr>
        <p:spPr>
          <a:xfrm>
            <a:off x="1542288" y="6401342"/>
            <a:ext cx="4645876" cy="1600438"/>
          </a:xfrm>
          <a:prstGeom prst="rect">
            <a:avLst/>
          </a:prstGeom>
          <a:noFill/>
        </p:spPr>
        <p:txBody>
          <a:bodyPr wrap="square" rtlCol="0">
            <a:spAutoFit/>
          </a:bodyPr>
          <a:lstStyle/>
          <a:p>
            <a:r>
              <a:rPr lang="en-US" sz="1400" dirty="0">
                <a:latin typeface="+mn-lt"/>
              </a:rPr>
              <a:t>The Mortgage </a:t>
            </a:r>
            <a:r>
              <a:rPr lang="en-US" sz="1400" dirty="0" smtClean="0">
                <a:latin typeface="+mn-lt"/>
              </a:rPr>
              <a:t>Banker </a:t>
            </a:r>
            <a:r>
              <a:rPr lang="en-US" sz="1400" dirty="0">
                <a:latin typeface="+mn-lt"/>
              </a:rPr>
              <a:t>and the management of the Mortgage </a:t>
            </a:r>
            <a:r>
              <a:rPr lang="en-US" sz="1400" dirty="0" smtClean="0">
                <a:latin typeface="+mn-lt"/>
              </a:rPr>
              <a:t>Banker </a:t>
            </a:r>
            <a:r>
              <a:rPr lang="en-US" sz="1400" dirty="0">
                <a:latin typeface="+mn-lt"/>
              </a:rPr>
              <a:t>have </a:t>
            </a:r>
            <a:r>
              <a:rPr lang="en-US" sz="1400" dirty="0" smtClean="0">
                <a:latin typeface="+mn-lt"/>
              </a:rPr>
              <a:t>demonstrated less than satisfactory compliance with applicable laws and regulations and that regulatory supervision is required for the correction of the violations and deficiencies noted in the report made by the examiner.  A rating of “3” may be given if there were previous minor violations or deficiencies that were not corrected.</a:t>
            </a:r>
            <a:endParaRPr lang="en-US" sz="1400" dirty="0">
              <a:latin typeface="+mn-lt"/>
            </a:endParaRPr>
          </a:p>
        </p:txBody>
      </p:sp>
      <p:sp>
        <p:nvSpPr>
          <p:cNvPr id="6" name="TextBox 5"/>
          <p:cNvSpPr txBox="1"/>
          <p:nvPr/>
        </p:nvSpPr>
        <p:spPr>
          <a:xfrm>
            <a:off x="626301" y="8129392"/>
            <a:ext cx="5906516" cy="246221"/>
          </a:xfrm>
          <a:prstGeom prst="rect">
            <a:avLst/>
          </a:prstGeom>
          <a:noFill/>
        </p:spPr>
        <p:txBody>
          <a:bodyPr wrap="square" rtlCol="0">
            <a:spAutoFit/>
          </a:bodyPr>
          <a:lstStyle/>
          <a:p>
            <a:r>
              <a:rPr lang="en-US" sz="1000" i="1" dirty="0" smtClean="0">
                <a:solidFill>
                  <a:schemeClr val="bg1">
                    <a:lumMod val="50000"/>
                  </a:schemeClr>
                </a:solidFill>
                <a:latin typeface="+mn-lt"/>
              </a:rPr>
              <a:t>NAC 645E.340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39861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2AC8F2-D1F1-48D4-A0D1-1F1471843C5C}" type="slidenum">
              <a:rPr lang="en-US" altLang="en-US" sz="1000" b="1" smtClean="0">
                <a:solidFill>
                  <a:schemeClr val="tx1"/>
                </a:solidFill>
                <a:latin typeface="+mn-lt"/>
              </a:rPr>
              <a:pPr>
                <a:defRPr/>
              </a:pPr>
              <a:t>32</a:t>
            </a:fld>
            <a:endParaRPr lang="en-US" altLang="en-US" sz="1000" b="1" dirty="0">
              <a:solidFill>
                <a:schemeClr val="tx1"/>
              </a:solidFill>
              <a:latin typeface="+mn-lt"/>
            </a:endParaRPr>
          </a:p>
        </p:txBody>
      </p:sp>
      <p:sp>
        <p:nvSpPr>
          <p:cNvPr id="3" name="Rectangle 2"/>
          <p:cNvSpPr txBox="1">
            <a:spLocks noChangeArrowheads="1"/>
          </p:cNvSpPr>
          <p:nvPr/>
        </p:nvSpPr>
        <p:spPr>
          <a:xfrm>
            <a:off x="1066800" y="685800"/>
            <a:ext cx="4724400" cy="838200"/>
          </a:xfrm>
          <a:prstGeom prst="rect">
            <a:avLst/>
          </a:prstGeom>
          <a:ln w="38100">
            <a:solidFill>
              <a:schemeClr val="tx1"/>
            </a:solidFill>
          </a:ln>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Examination Ratings </a:t>
            </a:r>
            <a:r>
              <a:rPr lang="en-US" altLang="en-US" sz="2600" b="1" dirty="0" smtClean="0">
                <a:solidFill>
                  <a:srgbClr val="103E60"/>
                </a:solidFill>
              </a:rPr>
              <a:t>(continued)</a:t>
            </a:r>
          </a:p>
        </p:txBody>
      </p:sp>
      <p:sp>
        <p:nvSpPr>
          <p:cNvPr id="4" name="Rectangle 3"/>
          <p:cNvSpPr/>
          <p:nvPr/>
        </p:nvSpPr>
        <p:spPr>
          <a:xfrm>
            <a:off x="626301" y="2826097"/>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4</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a:off x="531076" y="6095999"/>
            <a:ext cx="5357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5</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TextBox 5"/>
          <p:cNvSpPr txBox="1"/>
          <p:nvPr/>
        </p:nvSpPr>
        <p:spPr>
          <a:xfrm>
            <a:off x="1229189" y="2132343"/>
            <a:ext cx="5157324" cy="2308324"/>
          </a:xfrm>
          <a:prstGeom prst="rect">
            <a:avLst/>
          </a:prstGeom>
          <a:noFill/>
        </p:spPr>
        <p:txBody>
          <a:bodyPr wrap="square" rtlCol="0">
            <a:spAutoFit/>
          </a:bodyPr>
          <a:lstStyle/>
          <a:p>
            <a:r>
              <a:rPr lang="en-US" sz="1600" dirty="0" smtClean="0">
                <a:latin typeface="+mn-lt"/>
              </a:rPr>
              <a:t>The Mortgage Banker and the management of the Mortgage Banker have demonstrated substantial lack of compliance with applicable laws and regulations and that immediate remedial action is required for the correction of the violations and deficiencies noted in the report made by the examiner.  The Mortgage Banker will be subject to close regulatory supervision, and the examiner will recommend disciplinary action against the Mortgage Banker to the Commissioner.</a:t>
            </a:r>
          </a:p>
        </p:txBody>
      </p:sp>
      <p:sp>
        <p:nvSpPr>
          <p:cNvPr id="8" name="TextBox 7"/>
          <p:cNvSpPr txBox="1"/>
          <p:nvPr/>
        </p:nvSpPr>
        <p:spPr>
          <a:xfrm>
            <a:off x="1295399" y="5007757"/>
            <a:ext cx="5091113" cy="2554545"/>
          </a:xfrm>
          <a:prstGeom prst="rect">
            <a:avLst/>
          </a:prstGeom>
          <a:noFill/>
        </p:spPr>
        <p:txBody>
          <a:bodyPr wrap="square" rtlCol="0">
            <a:spAutoFit/>
          </a:bodyPr>
          <a:lstStyle/>
          <a:p>
            <a:r>
              <a:rPr lang="en-US" sz="1600" dirty="0">
                <a:latin typeface="+mn-lt"/>
              </a:rPr>
              <a:t>The Mortgage </a:t>
            </a:r>
            <a:r>
              <a:rPr lang="en-US" sz="1600" dirty="0" smtClean="0">
                <a:latin typeface="+mn-lt"/>
              </a:rPr>
              <a:t>Banker </a:t>
            </a:r>
            <a:r>
              <a:rPr lang="en-US" sz="1600" dirty="0">
                <a:latin typeface="+mn-lt"/>
              </a:rPr>
              <a:t>and the management of the Mortgage </a:t>
            </a:r>
            <a:r>
              <a:rPr lang="en-US" sz="1600" dirty="0" smtClean="0">
                <a:latin typeface="+mn-lt"/>
              </a:rPr>
              <a:t>Banker </a:t>
            </a:r>
            <a:r>
              <a:rPr lang="en-US" sz="1600" dirty="0">
                <a:latin typeface="+mn-lt"/>
              </a:rPr>
              <a:t>have </a:t>
            </a:r>
            <a:r>
              <a:rPr lang="en-US" sz="1600" dirty="0" smtClean="0">
                <a:latin typeface="+mn-lt"/>
              </a:rPr>
              <a:t>demonstrated unsatisfactory compliance with applicable laws and regulations and that immediate remedial action is required for the correction of the </a:t>
            </a:r>
            <a:r>
              <a:rPr lang="en-US" sz="1600" dirty="0">
                <a:latin typeface="+mn-lt"/>
              </a:rPr>
              <a:t>v</a:t>
            </a:r>
            <a:r>
              <a:rPr lang="en-US" sz="1600" dirty="0" smtClean="0">
                <a:latin typeface="+mn-lt"/>
              </a:rPr>
              <a:t>iolations and deficiencies noted in the report made by the examiner.  Action could include the Commissioner taking possession of the business and assets of the Mortgage Banker.  The examiner will recommend disciplinary action against the Mortgage Banker to the Commissioner.</a:t>
            </a:r>
            <a:endParaRPr lang="en-US" sz="1600" dirty="0">
              <a:latin typeface="+mn-lt"/>
            </a:endParaRPr>
          </a:p>
        </p:txBody>
      </p:sp>
      <p:sp>
        <p:nvSpPr>
          <p:cNvPr id="9" name="TextBox 8"/>
          <p:cNvSpPr txBox="1"/>
          <p:nvPr/>
        </p:nvSpPr>
        <p:spPr>
          <a:xfrm>
            <a:off x="626301" y="8129392"/>
            <a:ext cx="5906516" cy="246221"/>
          </a:xfrm>
          <a:prstGeom prst="rect">
            <a:avLst/>
          </a:prstGeom>
          <a:noFill/>
        </p:spPr>
        <p:txBody>
          <a:bodyPr wrap="square" rtlCol="0">
            <a:spAutoFit/>
          </a:bodyPr>
          <a:lstStyle/>
          <a:p>
            <a:r>
              <a:rPr lang="en-US" sz="1000" i="1" dirty="0" smtClean="0">
                <a:solidFill>
                  <a:schemeClr val="bg1">
                    <a:lumMod val="50000"/>
                  </a:schemeClr>
                </a:solidFill>
                <a:latin typeface="+mn-lt"/>
              </a:rPr>
              <a:t>NAC 645E.340</a:t>
            </a:r>
            <a:endParaRPr lang="en-US" sz="1000" i="1" dirty="0">
              <a:solidFill>
                <a:schemeClr val="bg1">
                  <a:lumMod val="50000"/>
                </a:schemeClr>
              </a:solidFill>
              <a:latin typeface="+mn-lt"/>
            </a:endParaRPr>
          </a:p>
        </p:txBody>
      </p:sp>
    </p:spTree>
    <p:extLst>
      <p:ext uri="{BB962C8B-B14F-4D97-AF65-F5344CB8AC3E}">
        <p14:creationId xmlns:p14="http://schemas.microsoft.com/office/powerpoint/2010/main" val="30513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1"/>
          </p:nvPr>
        </p:nvSpPr>
        <p:spPr>
          <a:xfrm>
            <a:off x="471488" y="1524000"/>
            <a:ext cx="5915025" cy="6342345"/>
          </a:xfrm>
        </p:spPr>
        <p:txBody>
          <a:bodyPr/>
          <a:lstStyle/>
          <a:p>
            <a:pPr marL="0" indent="0" algn="just" eaLnBrk="1" hangingPunct="1">
              <a:buNone/>
            </a:pPr>
            <a:r>
              <a:rPr lang="en-US" altLang="en-US" sz="2000" dirty="0" smtClean="0"/>
              <a:t>Avoid administrative actions by diligently following all requirements, statutes, and regulations.  Again, the MLD website is a terrific resource for information, forms, statutes &amp; regulations, and updates.  </a:t>
            </a:r>
          </a:p>
          <a:p>
            <a:pPr marL="0" indent="0" algn="just" eaLnBrk="1" hangingPunct="1">
              <a:buNone/>
            </a:pPr>
            <a:endParaRPr lang="en-US" altLang="en-US" sz="2000" dirty="0"/>
          </a:p>
          <a:p>
            <a:pPr marL="0" indent="0" algn="just" eaLnBrk="1" hangingPunct="1">
              <a:buNone/>
            </a:pPr>
            <a:r>
              <a:rPr lang="en-US" altLang="en-US" sz="2000" dirty="0" smtClean="0"/>
              <a:t>Be aware that pursuant to NRS 645E.670, </a:t>
            </a:r>
            <a:r>
              <a:rPr lang="en-US" altLang="en-US" sz="2000" u="sng" dirty="0" smtClean="0"/>
              <a:t>for each violation</a:t>
            </a:r>
            <a:r>
              <a:rPr lang="en-US" altLang="en-US" sz="2000" dirty="0" smtClean="0"/>
              <a:t> committed by a Mortgage Banker the Commissioner may impose upon the Mortgage Banker an administrative fine of not more than $25,000, may suspend, revoke, or place conditions upon the Mortgage Banker’s license, or may do both.</a:t>
            </a:r>
          </a:p>
          <a:p>
            <a:pPr marL="0" indent="0" algn="just" eaLnBrk="1" hangingPunct="1">
              <a:buNone/>
            </a:pPr>
            <a:endParaRPr lang="en-US" altLang="en-US" sz="2000" dirty="0"/>
          </a:p>
          <a:p>
            <a:pPr marL="0" indent="0" algn="just" eaLnBrk="1" hangingPunct="1">
              <a:buNone/>
            </a:pPr>
            <a:r>
              <a:rPr lang="en-US" altLang="en-US" sz="2000" dirty="0" smtClean="0"/>
              <a:t>A person who engages in an activity for which a license as a Mortgage Banker is required pursuant to NRS 645E, without regard to whether such a person is licensed, may be required by the Commissioner to pay restitution to any person who has suffered an economic loss as a result.</a:t>
            </a:r>
          </a:p>
          <a:p>
            <a:pPr marL="0" indent="0" algn="just" eaLnBrk="1" hangingPunct="1">
              <a:buNone/>
            </a:pPr>
            <a:endParaRPr lang="en-US" altLang="en-US" sz="1000" i="1" dirty="0">
              <a:solidFill>
                <a:schemeClr val="bg1">
                  <a:lumMod val="50000"/>
                </a:schemeClr>
              </a:solidFill>
            </a:endParaRPr>
          </a:p>
          <a:p>
            <a:pPr marL="0" indent="0" algn="just" eaLnBrk="1" hangingPunct="1">
              <a:buNone/>
            </a:pPr>
            <a:r>
              <a:rPr lang="en-US" altLang="en-US" sz="1000" i="1" dirty="0" smtClean="0">
                <a:solidFill>
                  <a:schemeClr val="bg1">
                    <a:lumMod val="50000"/>
                  </a:schemeClr>
                </a:solidFill>
              </a:rPr>
              <a:t>NRS 645E.670;  NRS 645E.955</a:t>
            </a:r>
          </a:p>
          <a:p>
            <a:pPr marL="0" indent="0" algn="just" eaLnBrk="1" hangingPunct="1">
              <a:buNone/>
            </a:pPr>
            <a:endParaRPr lang="en-US" altLang="en-US" sz="2000" dirty="0"/>
          </a:p>
          <a:p>
            <a:pPr marL="0" indent="0" algn="just" eaLnBrk="1" hangingPunct="1">
              <a:buNone/>
            </a:pPr>
            <a:endParaRPr lang="en-US" altLang="en-US" sz="2000" dirty="0" smtClean="0"/>
          </a:p>
          <a:p>
            <a:pPr marL="0" indent="0" algn="just" eaLnBrk="1" hangingPunct="1">
              <a:buNone/>
            </a:pPr>
            <a:endParaRPr lang="en-US" altLang="en-US" sz="2000" dirty="0" smtClean="0"/>
          </a:p>
        </p:txBody>
      </p:sp>
      <p:sp>
        <p:nvSpPr>
          <p:cNvPr id="65538"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BAC36A05-5A30-4BCB-9542-35478A0EDC37}" type="slidenum">
              <a:rPr lang="en-US" altLang="en-US" sz="1000" b="1">
                <a:latin typeface="+mn-lt"/>
              </a:rPr>
              <a:pPr algn="r"/>
              <a:t>33</a:t>
            </a:fld>
            <a:endParaRPr lang="en-US" altLang="en-US" sz="1000" b="1" dirty="0">
              <a:latin typeface="+mn-lt"/>
            </a:endParaRPr>
          </a:p>
        </p:txBody>
      </p:sp>
      <p:sp>
        <p:nvSpPr>
          <p:cNvPr id="6" name="Rectangle 2"/>
          <p:cNvSpPr txBox="1">
            <a:spLocks noChangeArrowheads="1"/>
          </p:cNvSpPr>
          <p:nvPr/>
        </p:nvSpPr>
        <p:spPr>
          <a:xfrm>
            <a:off x="1066800" y="685800"/>
            <a:ext cx="4724400" cy="609600"/>
          </a:xfrm>
          <a:prstGeom prst="rect">
            <a:avLst/>
          </a:prstGeom>
          <a:ln w="38100">
            <a:solidFill>
              <a:schemeClr val="tx1"/>
            </a:solidFill>
          </a:ln>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Administrative Actions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idx="1"/>
          </p:nvPr>
        </p:nvSpPr>
        <p:spPr>
          <a:xfrm>
            <a:off x="471488" y="2067985"/>
            <a:ext cx="5915025" cy="6407151"/>
          </a:xfrm>
        </p:spPr>
        <p:txBody>
          <a:bodyPr/>
          <a:lstStyle/>
          <a:p>
            <a:pPr algn="ctr" eaLnBrk="1" hangingPunct="1">
              <a:buFont typeface="Wingdings" panose="05000000000000000000" pitchFamily="2" charset="2"/>
              <a:buNone/>
            </a:pPr>
            <a:r>
              <a:rPr lang="en-US" altLang="en-US" sz="2000" b="1" dirty="0" smtClean="0">
                <a:solidFill>
                  <a:schemeClr val="accent4">
                    <a:lumMod val="75000"/>
                  </a:schemeClr>
                </a:solidFill>
              </a:rPr>
              <a:t>Office of the Commissioner</a:t>
            </a:r>
          </a:p>
          <a:p>
            <a:pPr algn="ctr" eaLnBrk="1" hangingPunct="1">
              <a:buFont typeface="Wingdings" panose="05000000000000000000" pitchFamily="2" charset="2"/>
              <a:buNone/>
            </a:pPr>
            <a:r>
              <a:rPr lang="en-US" altLang="en-US" sz="2000" dirty="0" smtClean="0"/>
              <a:t>3300 West Sahara Avenue, Suite 285</a:t>
            </a:r>
          </a:p>
          <a:p>
            <a:pPr algn="ctr" eaLnBrk="1" hangingPunct="1">
              <a:buFont typeface="Wingdings" panose="05000000000000000000" pitchFamily="2" charset="2"/>
              <a:buNone/>
            </a:pPr>
            <a:r>
              <a:rPr lang="en-US" altLang="en-US" sz="2000" dirty="0" smtClean="0"/>
              <a:t>Las Vegas, NV 89102</a:t>
            </a:r>
          </a:p>
          <a:p>
            <a:pPr algn="ctr" eaLnBrk="1" hangingPunct="1">
              <a:buFont typeface="Wingdings" panose="05000000000000000000" pitchFamily="2" charset="2"/>
              <a:buNone/>
            </a:pPr>
            <a:r>
              <a:rPr lang="en-US" altLang="en-US" sz="2000" dirty="0" smtClean="0"/>
              <a:t>(702) 486-0782</a:t>
            </a:r>
          </a:p>
          <a:p>
            <a:pPr algn="ctr" eaLnBrk="1" hangingPunct="1">
              <a:buFont typeface="Wingdings" panose="05000000000000000000" pitchFamily="2" charset="2"/>
              <a:buNone/>
            </a:pPr>
            <a:r>
              <a:rPr lang="en-US" altLang="en-US" sz="2000" dirty="0" smtClean="0"/>
              <a:t>(702) 486-0785 (fax)</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r>
              <a:rPr lang="en-US" altLang="en-US" sz="2000" b="1" dirty="0" smtClean="0">
                <a:solidFill>
                  <a:schemeClr val="accent4">
                    <a:lumMod val="75000"/>
                  </a:schemeClr>
                </a:solidFill>
              </a:rPr>
              <a:t>Carson City Office</a:t>
            </a:r>
          </a:p>
          <a:p>
            <a:pPr algn="ctr" eaLnBrk="1" hangingPunct="1">
              <a:buFont typeface="Wingdings" panose="05000000000000000000" pitchFamily="2" charset="2"/>
              <a:buNone/>
            </a:pPr>
            <a:r>
              <a:rPr lang="en-US" altLang="en-US" sz="2000" dirty="0" smtClean="0"/>
              <a:t>1830 College Parkway, Suite 100</a:t>
            </a:r>
          </a:p>
          <a:p>
            <a:pPr algn="ctr" eaLnBrk="1" hangingPunct="1">
              <a:buFont typeface="Wingdings" panose="05000000000000000000" pitchFamily="2" charset="2"/>
              <a:buNone/>
            </a:pPr>
            <a:r>
              <a:rPr lang="en-US" altLang="en-US" sz="2000" dirty="0" smtClean="0"/>
              <a:t>Carson City, NV 89706</a:t>
            </a:r>
          </a:p>
          <a:p>
            <a:pPr algn="ctr" eaLnBrk="1" hangingPunct="1">
              <a:buFont typeface="Wingdings" panose="05000000000000000000" pitchFamily="2" charset="2"/>
              <a:buNone/>
            </a:pPr>
            <a:r>
              <a:rPr lang="en-US" altLang="en-US" sz="2000" dirty="0" smtClean="0"/>
              <a:t>(775) 684-7060</a:t>
            </a:r>
          </a:p>
          <a:p>
            <a:pPr algn="ctr" eaLnBrk="1" hangingPunct="1">
              <a:buFont typeface="Wingdings" panose="05000000000000000000" pitchFamily="2" charset="2"/>
              <a:buNone/>
            </a:pPr>
            <a:r>
              <a:rPr lang="en-US" altLang="en-US" sz="2000" dirty="0" smtClean="0"/>
              <a:t>(772) 684-7061 (fax)</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r>
              <a:rPr lang="en-US" altLang="en-US" sz="2000" b="1" dirty="0" smtClean="0">
                <a:solidFill>
                  <a:schemeClr val="accent4">
                    <a:lumMod val="75000"/>
                  </a:schemeClr>
                </a:solidFill>
              </a:rPr>
              <a:t>Division’s Website</a:t>
            </a:r>
            <a:r>
              <a:rPr lang="en-US" altLang="en-US" sz="2000" b="1" dirty="0" smtClean="0"/>
              <a:t>			</a:t>
            </a:r>
            <a:r>
              <a:rPr lang="en-US" altLang="en-US" sz="2000" b="1" dirty="0" smtClean="0">
                <a:solidFill>
                  <a:schemeClr val="accent4">
                    <a:lumMod val="75000"/>
                  </a:schemeClr>
                </a:solidFill>
              </a:rPr>
              <a:t>Division’s email</a:t>
            </a:r>
          </a:p>
          <a:p>
            <a:pPr eaLnBrk="1" hangingPunct="1">
              <a:buFont typeface="Wingdings" panose="05000000000000000000" pitchFamily="2" charset="2"/>
              <a:buNone/>
            </a:pPr>
            <a:r>
              <a:rPr lang="en-US" altLang="en-US" sz="2000" dirty="0" smtClean="0"/>
              <a:t>		   mld.nv.gov			mldinfo@mld.nv.gov</a:t>
            </a:r>
          </a:p>
          <a:p>
            <a:pPr algn="ctr" eaLnBrk="1" hangingPunct="1">
              <a:buFont typeface="Wingdings" panose="05000000000000000000" pitchFamily="2" charset="2"/>
              <a:buNone/>
            </a:pPr>
            <a:endParaRPr lang="en-US" altLang="en-US" sz="2000" dirty="0" smtClean="0"/>
          </a:p>
        </p:txBody>
      </p:sp>
      <p:sp>
        <p:nvSpPr>
          <p:cNvPr id="67586" name="Slide Number Placeholder 5"/>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BC0B28A-936E-4C69-A00B-B29D39536C08}" type="slidenum">
              <a:rPr lang="en-US" altLang="en-US" sz="1000" b="1">
                <a:latin typeface="+mn-lt"/>
              </a:rPr>
              <a:pPr algn="r"/>
              <a:t>34</a:t>
            </a:fld>
            <a:endParaRPr lang="en-US" altLang="en-US" sz="1000" b="1" dirty="0">
              <a:latin typeface="+mn-lt"/>
            </a:endParaRPr>
          </a:p>
        </p:txBody>
      </p:sp>
      <p:sp>
        <p:nvSpPr>
          <p:cNvPr id="6" name="Rectangle 2"/>
          <p:cNvSpPr>
            <a:spLocks noGrp="1" noChangeArrowheads="1"/>
          </p:cNvSpPr>
          <p:nvPr>
            <p:ph type="title"/>
          </p:nvPr>
        </p:nvSpPr>
        <p:spPr>
          <a:xfrm>
            <a:off x="762000" y="685800"/>
            <a:ext cx="54721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Division of Mortgage Lending</a:t>
            </a:r>
            <a:br>
              <a:rPr lang="en-US" altLang="en-US" sz="3200" b="1" dirty="0" smtClean="0">
                <a:solidFill>
                  <a:srgbClr val="103E60"/>
                </a:solidFill>
              </a:rPr>
            </a:br>
            <a:r>
              <a:rPr lang="en-US" altLang="en-US" sz="3200" b="1" dirty="0" smtClean="0">
                <a:solidFill>
                  <a:srgbClr val="103E60"/>
                </a:solidFill>
              </a:rPr>
              <a:t>Contact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840415" y="8458200"/>
            <a:ext cx="1543050" cy="486833"/>
          </a:xfrm>
        </p:spPr>
        <p:txBody>
          <a:bodyPr/>
          <a:lstStyle/>
          <a:p>
            <a:pPr>
              <a:defRPr/>
            </a:pPr>
            <a:fld id="{9C2AC8F2-D1F1-48D4-A0D1-1F1471843C5C}" type="slidenum">
              <a:rPr lang="en-US" altLang="en-US" sz="1000" b="1" smtClean="0">
                <a:solidFill>
                  <a:schemeClr val="tx1"/>
                </a:solidFill>
                <a:latin typeface="+mn-lt"/>
              </a:rPr>
              <a:pPr>
                <a:defRPr/>
              </a:pPr>
              <a:t>4</a:t>
            </a:fld>
            <a:endParaRPr lang="en-US" altLang="en-US" sz="1000" b="1" dirty="0">
              <a:solidFill>
                <a:schemeClr val="tx1"/>
              </a:solidFill>
              <a:latin typeface="+mn-lt"/>
            </a:endParaRPr>
          </a:p>
        </p:txBody>
      </p:sp>
      <p:sp>
        <p:nvSpPr>
          <p:cNvPr id="3" name="Rectangle 2"/>
          <p:cNvSpPr txBox="1">
            <a:spLocks noChangeArrowheads="1"/>
          </p:cNvSpPr>
          <p:nvPr/>
        </p:nvSpPr>
        <p:spPr>
          <a:xfrm>
            <a:off x="762000" y="685800"/>
            <a:ext cx="5105400" cy="609600"/>
          </a:xfrm>
          <a:prstGeom prst="rect">
            <a:avLst/>
          </a:prstGeom>
          <a:ln w="38100">
            <a:solidFill>
              <a:schemeClr val="tx1"/>
            </a:solidFill>
          </a:ln>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rgbClr val="103E60"/>
                </a:solidFill>
              </a:rPr>
              <a:t>Communications with MLD</a:t>
            </a:r>
          </a:p>
        </p:txBody>
      </p:sp>
      <p:sp>
        <p:nvSpPr>
          <p:cNvPr id="4" name="TextBox 3"/>
          <p:cNvSpPr txBox="1"/>
          <p:nvPr/>
        </p:nvSpPr>
        <p:spPr>
          <a:xfrm>
            <a:off x="609600" y="1752600"/>
            <a:ext cx="5638800" cy="1323439"/>
          </a:xfrm>
          <a:prstGeom prst="rect">
            <a:avLst/>
          </a:prstGeom>
          <a:noFill/>
        </p:spPr>
        <p:txBody>
          <a:bodyPr wrap="square" rtlCol="0">
            <a:spAutoFit/>
          </a:bodyPr>
          <a:lstStyle/>
          <a:p>
            <a:r>
              <a:rPr lang="en-US" sz="2000" dirty="0" smtClean="0">
                <a:latin typeface="+mn-lt"/>
              </a:rPr>
              <a:t>The MLD website provides important updates as they become available.  Be sure to visit the website frequently to stay informed of recent changes or activity.</a:t>
            </a:r>
            <a:endParaRPr lang="en-US" sz="2000" dirty="0">
              <a:latin typeface="+mn-lt"/>
            </a:endParaRPr>
          </a:p>
        </p:txBody>
      </p:sp>
      <p:sp>
        <p:nvSpPr>
          <p:cNvPr id="5" name="TextBox 4"/>
          <p:cNvSpPr txBox="1"/>
          <p:nvPr/>
        </p:nvSpPr>
        <p:spPr>
          <a:xfrm>
            <a:off x="1132332" y="3023350"/>
            <a:ext cx="4364736" cy="584775"/>
          </a:xfrm>
          <a:prstGeom prst="rect">
            <a:avLst/>
          </a:prstGeom>
          <a:noFill/>
        </p:spPr>
        <p:txBody>
          <a:bodyPr wrap="square" rtlCol="0">
            <a:spAutoFit/>
          </a:bodyPr>
          <a:lstStyle/>
          <a:p>
            <a:pPr algn="ctr"/>
            <a:r>
              <a:rPr lang="en-US" sz="3200" b="1" i="1" dirty="0" smtClean="0">
                <a:solidFill>
                  <a:srgbClr val="0070C0"/>
                </a:solidFill>
                <a:latin typeface="+mn-lt"/>
              </a:rPr>
              <a:t>Still have questions…?</a:t>
            </a:r>
            <a:endParaRPr lang="en-US" sz="3200" b="1" i="1" dirty="0">
              <a:solidFill>
                <a:srgbClr val="0070C0"/>
              </a:solidFill>
              <a:latin typeface="+mn-lt"/>
            </a:endParaRPr>
          </a:p>
        </p:txBody>
      </p:sp>
      <p:sp>
        <p:nvSpPr>
          <p:cNvPr id="6" name="TextBox 5"/>
          <p:cNvSpPr txBox="1"/>
          <p:nvPr/>
        </p:nvSpPr>
        <p:spPr>
          <a:xfrm>
            <a:off x="878777" y="5176317"/>
            <a:ext cx="5369623" cy="3785652"/>
          </a:xfrm>
          <a:prstGeom prst="rect">
            <a:avLst/>
          </a:prstGeom>
          <a:noFill/>
        </p:spPr>
        <p:txBody>
          <a:bodyPr wrap="square" rtlCol="0">
            <a:spAutoFit/>
          </a:bodyPr>
          <a:lstStyle/>
          <a:p>
            <a:pPr algn="ctr"/>
            <a:r>
              <a:rPr lang="en-US" sz="2000" dirty="0" smtClean="0">
                <a:latin typeface="+mn-lt"/>
              </a:rPr>
              <a:t> Mortgage Agents should seek guidance from a Qualified Employee. </a:t>
            </a:r>
          </a:p>
          <a:p>
            <a:pPr algn="ctr"/>
            <a:r>
              <a:rPr lang="en-US" sz="2000" dirty="0" smtClean="0">
                <a:latin typeface="+mn-lt"/>
              </a:rPr>
              <a:t>----------</a:t>
            </a:r>
          </a:p>
          <a:p>
            <a:pPr algn="ctr"/>
            <a:r>
              <a:rPr lang="en-US" sz="2000" dirty="0" smtClean="0">
                <a:latin typeface="+mn-lt"/>
              </a:rPr>
              <a:t>Qualified Employees should seek help from corporate compliance.</a:t>
            </a:r>
          </a:p>
          <a:p>
            <a:pPr algn="ctr"/>
            <a:r>
              <a:rPr lang="en-US" sz="2000" dirty="0" smtClean="0">
                <a:latin typeface="+mn-lt"/>
              </a:rPr>
              <a:t>----------</a:t>
            </a:r>
            <a:endParaRPr lang="en-US" sz="2000" dirty="0">
              <a:latin typeface="+mn-lt"/>
            </a:endParaRPr>
          </a:p>
          <a:p>
            <a:pPr algn="ctr"/>
            <a:endParaRPr lang="en-US" sz="2000" dirty="0" smtClean="0">
              <a:latin typeface="+mn-lt"/>
            </a:endParaRPr>
          </a:p>
          <a:p>
            <a:pPr algn="ctr"/>
            <a:r>
              <a:rPr lang="en-US" sz="2000" dirty="0" smtClean="0">
                <a:latin typeface="+mn-lt"/>
              </a:rPr>
              <a:t>Any questions for the Division of Mortgage Lending must be submitted in </a:t>
            </a:r>
            <a:r>
              <a:rPr lang="en-US" sz="2000" dirty="0">
                <a:latin typeface="+mn-lt"/>
              </a:rPr>
              <a:t>writing to our MLD Information email address:</a:t>
            </a:r>
          </a:p>
          <a:p>
            <a:pPr algn="ctr"/>
            <a:r>
              <a:rPr lang="en-US" sz="2000" b="1" dirty="0">
                <a:solidFill>
                  <a:srgbClr val="0070C0"/>
                </a:solidFill>
                <a:latin typeface="+mn-lt"/>
              </a:rPr>
              <a:t>MLDInfo@mld.nv.gov</a:t>
            </a:r>
          </a:p>
          <a:p>
            <a:pPr algn="ctr"/>
            <a:endParaRPr lang="en-US" sz="2000" dirty="0" smtClean="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205" y="3608125"/>
            <a:ext cx="1145590" cy="1145590"/>
          </a:xfrm>
          <a:prstGeom prst="rect">
            <a:avLst/>
          </a:prstGeom>
        </p:spPr>
      </p:pic>
    </p:spTree>
    <p:extLst>
      <p:ext uri="{BB962C8B-B14F-4D97-AF65-F5344CB8AC3E}">
        <p14:creationId xmlns:p14="http://schemas.microsoft.com/office/powerpoint/2010/main" val="1391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45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1450"/>
                            </p:stCondLst>
                            <p:childTnLst>
                              <p:par>
                                <p:cTn id="13" presetID="42"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sz="half" idx="1"/>
          </p:nvPr>
        </p:nvSpPr>
        <p:spPr>
          <a:xfrm>
            <a:off x="3444240" y="1740752"/>
            <a:ext cx="3028950" cy="6781800"/>
          </a:xfrm>
        </p:spPr>
        <p:txBody>
          <a:bodyPr>
            <a:normAutofit fontScale="70000" lnSpcReduction="20000"/>
          </a:bodyPr>
          <a:lstStyle/>
          <a:p>
            <a:pPr marL="0" indent="0" algn="just" eaLnBrk="1" hangingPunct="1">
              <a:lnSpc>
                <a:spcPct val="120000"/>
              </a:lnSpc>
              <a:buNone/>
            </a:pPr>
            <a:r>
              <a:rPr lang="en-US" altLang="en-US" sz="2000" b="1" u="sng" dirty="0" smtClean="0"/>
              <a:t>A Mortgage Broker is a person who, directly or indirectly,</a:t>
            </a:r>
            <a:r>
              <a:rPr lang="en-US" altLang="en-US" sz="2000" b="1" dirty="0" smtClean="0"/>
              <a:t>:</a:t>
            </a:r>
            <a:r>
              <a:rPr lang="en-US" altLang="en-US" sz="2000" b="1" u="sng" dirty="0" smtClean="0"/>
              <a:t> </a:t>
            </a:r>
          </a:p>
          <a:p>
            <a:pPr algn="just" eaLnBrk="1" hangingPunct="1"/>
            <a:r>
              <a:rPr lang="en-US" altLang="en-US" sz="2000" dirty="0"/>
              <a:t>h</a:t>
            </a:r>
            <a:r>
              <a:rPr lang="en-US" altLang="en-US" sz="2000" dirty="0" smtClean="0"/>
              <a:t>olds himself or herself out for hire to serve as an agent for any person in an attempt to obtain a loan which will be secured by a lien on real property</a:t>
            </a:r>
          </a:p>
          <a:p>
            <a:pPr algn="just" eaLnBrk="1" hangingPunct="1"/>
            <a:r>
              <a:rPr lang="en-US" altLang="en-US" sz="2000" dirty="0"/>
              <a:t>h</a:t>
            </a:r>
            <a:r>
              <a:rPr lang="en-US" altLang="en-US" sz="2000" dirty="0" smtClean="0"/>
              <a:t>olds himself or herself out for hire to serve as an agent for any person who has money to lend, if the loan is or will be secured by a lien on real property</a:t>
            </a:r>
          </a:p>
          <a:p>
            <a:pPr algn="just" eaLnBrk="1" hangingPunct="1"/>
            <a:r>
              <a:rPr lang="en-US" altLang="en-US" sz="2000" dirty="0"/>
              <a:t>h</a:t>
            </a:r>
            <a:r>
              <a:rPr lang="en-US" altLang="en-US" sz="2000" dirty="0" smtClean="0"/>
              <a:t>olds himself or herself out as being able to make loans secured by liens on real property; or</a:t>
            </a:r>
          </a:p>
          <a:p>
            <a:pPr algn="just" eaLnBrk="1" hangingPunct="1"/>
            <a:r>
              <a:rPr lang="en-US" altLang="en-US" sz="2000" dirty="0"/>
              <a:t>h</a:t>
            </a:r>
            <a:r>
              <a:rPr lang="en-US" altLang="en-US" sz="2000" dirty="0" smtClean="0"/>
              <a:t>olds himself or herself out as being able to buy or sell notes secured by liens on real property; or</a:t>
            </a:r>
          </a:p>
          <a:p>
            <a:pPr algn="just" eaLnBrk="1" hangingPunct="1"/>
            <a:r>
              <a:rPr lang="en-US" altLang="en-US" sz="2000" dirty="0"/>
              <a:t>o</a:t>
            </a:r>
            <a:r>
              <a:rPr lang="en-US" altLang="en-US" sz="2000" dirty="0" smtClean="0"/>
              <a:t>ffers for sale in this State any security which is exempt from registration under state or federal law and purports to make investments in promissory notes secured by liens on real property.</a:t>
            </a:r>
          </a:p>
          <a:p>
            <a:pPr marL="0" indent="0" algn="just" eaLnBrk="1" hangingPunct="1">
              <a:buNone/>
            </a:pPr>
            <a:r>
              <a:rPr lang="en-US" altLang="en-US" sz="2000" dirty="0" smtClean="0"/>
              <a:t>The term includes a wholesale lender.</a:t>
            </a:r>
          </a:p>
          <a:p>
            <a:pPr marL="0" indent="0" algn="just" eaLnBrk="1" hangingPunct="1">
              <a:buNone/>
            </a:pPr>
            <a:r>
              <a:rPr lang="en-US" altLang="en-US" sz="2000" dirty="0" smtClean="0"/>
              <a:t>The term does not include a person who is licensed as a </a:t>
            </a:r>
            <a:r>
              <a:rPr lang="en-US" altLang="en-US" sz="2000" dirty="0"/>
              <a:t>M</a:t>
            </a:r>
            <a:r>
              <a:rPr lang="en-US" altLang="en-US" sz="2000" dirty="0" smtClean="0"/>
              <a:t>ortgage Banker.</a:t>
            </a:r>
          </a:p>
          <a:p>
            <a:pPr marL="0" indent="0" algn="just" eaLnBrk="1" hangingPunct="1">
              <a:buNone/>
            </a:pPr>
            <a:endParaRPr lang="en-US" altLang="en-US" sz="2000" dirty="0" smtClean="0"/>
          </a:p>
          <a:p>
            <a:pPr marL="0" indent="0" algn="just" eaLnBrk="1" hangingPunct="1">
              <a:buNone/>
            </a:pPr>
            <a:r>
              <a:rPr lang="en-US" altLang="en-US" sz="1400" b="1" i="1" dirty="0" smtClean="0">
                <a:solidFill>
                  <a:schemeClr val="bg1">
                    <a:lumMod val="50000"/>
                  </a:schemeClr>
                </a:solidFill>
              </a:rPr>
              <a:t>NRS 645B.0127</a:t>
            </a:r>
          </a:p>
        </p:txBody>
      </p:sp>
      <p:sp>
        <p:nvSpPr>
          <p:cNvPr id="16389" name="Rectangle 5"/>
          <p:cNvSpPr>
            <a:spLocks noGrp="1" noChangeArrowheads="1"/>
          </p:cNvSpPr>
          <p:nvPr>
            <p:ph sz="half" idx="2"/>
          </p:nvPr>
        </p:nvSpPr>
        <p:spPr>
          <a:xfrm>
            <a:off x="400050" y="1740752"/>
            <a:ext cx="3028950" cy="6781800"/>
          </a:xfrm>
        </p:spPr>
        <p:txBody>
          <a:bodyPr>
            <a:normAutofit fontScale="70000" lnSpcReduction="20000"/>
          </a:bodyPr>
          <a:lstStyle/>
          <a:p>
            <a:pPr marL="0" indent="0" algn="just">
              <a:lnSpc>
                <a:spcPct val="120000"/>
              </a:lnSpc>
              <a:buNone/>
            </a:pPr>
            <a:r>
              <a:rPr lang="en-US" altLang="en-US" sz="2000" b="1" u="sng" dirty="0" smtClean="0"/>
              <a:t>A Mortgage Banker is a person who, directly or indirectly,</a:t>
            </a:r>
            <a:r>
              <a:rPr lang="en-US" altLang="en-US" sz="2000" b="1" dirty="0" smtClean="0"/>
              <a:t>:</a:t>
            </a:r>
          </a:p>
          <a:p>
            <a:pPr algn="just"/>
            <a:r>
              <a:rPr lang="en-US" altLang="en-US" sz="2000" dirty="0" smtClean="0"/>
              <a:t>holds himself or herself out as being able to buy or sell notes secured by liens on real property; or</a:t>
            </a:r>
          </a:p>
          <a:p>
            <a:pPr algn="just"/>
            <a:r>
              <a:rPr lang="en-US" altLang="en-US" sz="2000" dirty="0"/>
              <a:t>h</a:t>
            </a:r>
            <a:r>
              <a:rPr lang="en-US" altLang="en-US" sz="2000" dirty="0" smtClean="0"/>
              <a:t>olds himself or herself out as being able to make loans secured by liens on real property using his or her own money; and</a:t>
            </a:r>
          </a:p>
          <a:p>
            <a:pPr algn="just"/>
            <a:r>
              <a:rPr lang="en-US" altLang="en-US" sz="2000" dirty="0"/>
              <a:t>d</a:t>
            </a:r>
            <a:r>
              <a:rPr lang="en-US" altLang="en-US" sz="2000" dirty="0" smtClean="0"/>
              <a:t>oes not engage in any other act or transaction described in the definition of “Mortgage Broker”, unless the person is also licensed as a Mortgage Broker</a:t>
            </a:r>
          </a:p>
          <a:p>
            <a:pPr algn="just"/>
            <a:r>
              <a:rPr lang="en-US" altLang="en-US" sz="2000" dirty="0"/>
              <a:t>n</a:t>
            </a:r>
            <a:r>
              <a:rPr lang="en-US" altLang="en-US" sz="2000" dirty="0" smtClean="0"/>
              <a:t>egotiates, originates, makes, or offers to negotiate, originate, or make commercial mortgage loans as an agent for or on behalf of an institutional investor; and</a:t>
            </a:r>
          </a:p>
          <a:p>
            <a:pPr algn="just"/>
            <a:r>
              <a:rPr lang="en-US" altLang="en-US" sz="2000" dirty="0"/>
              <a:t>d</a:t>
            </a:r>
            <a:r>
              <a:rPr lang="en-US" altLang="en-US" sz="2000" dirty="0" smtClean="0"/>
              <a:t>oes not engage in any other act or transaction described in the definition of “Mortgage Broker”</a:t>
            </a:r>
          </a:p>
          <a:p>
            <a:pPr algn="just"/>
            <a:r>
              <a:rPr lang="en-US" altLang="en-US" sz="2000" dirty="0"/>
              <a:t>d</a:t>
            </a:r>
            <a:r>
              <a:rPr lang="en-US" altLang="en-US" sz="2000" dirty="0" smtClean="0"/>
              <a:t>oes not make a loan secured by a lien on real property using his or her own money if any portion of the money that is used to make the loan is provided by another person who acquires ownership of or a beneficial interest in the loan.</a:t>
            </a:r>
          </a:p>
          <a:p>
            <a:pPr marL="0" indent="0" algn="just">
              <a:buNone/>
            </a:pPr>
            <a:r>
              <a:rPr lang="en-US" altLang="en-US" sz="2000" dirty="0" smtClean="0"/>
              <a:t>The term includes a wholesale lender.</a:t>
            </a:r>
          </a:p>
          <a:p>
            <a:pPr marL="0" indent="0" algn="just">
              <a:buNone/>
            </a:pPr>
            <a:endParaRPr lang="en-US" altLang="en-US" sz="2000" dirty="0" smtClean="0"/>
          </a:p>
          <a:p>
            <a:pPr marL="0" indent="0" algn="just">
              <a:buNone/>
            </a:pPr>
            <a:r>
              <a:rPr lang="en-US" altLang="en-US" sz="1400" b="1" i="1" dirty="0" smtClean="0">
                <a:solidFill>
                  <a:schemeClr val="bg1">
                    <a:lumMod val="50000"/>
                  </a:schemeClr>
                </a:solidFill>
              </a:rPr>
              <a:t>NRS 645E.100</a:t>
            </a:r>
            <a:endParaRPr lang="en-US" altLang="en-US" sz="1400" b="1" i="1" dirty="0">
              <a:solidFill>
                <a:schemeClr val="bg1">
                  <a:lumMod val="50000"/>
                </a:schemeClr>
              </a:solidFill>
            </a:endParaRPr>
          </a:p>
          <a:p>
            <a:pPr marL="0" indent="0" algn="just">
              <a:buNone/>
            </a:pPr>
            <a:endParaRPr lang="en-US" altLang="en-US" sz="1400" dirty="0" smtClean="0"/>
          </a:p>
        </p:txBody>
      </p:sp>
      <p:sp>
        <p:nvSpPr>
          <p:cNvPr id="16386" name="Slide Number Placeholder 6"/>
          <p:cNvSpPr>
            <a:spLocks noGrp="1"/>
          </p:cNvSpPr>
          <p:nvPr>
            <p:ph type="sldNum" sz="quarter" idx="12"/>
          </p:nvPr>
        </p:nvSpPr>
        <p:spPr>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818B1E14-E6CF-4CA2-88FC-DD3659F0C01C}" type="slidenum">
              <a:rPr lang="en-US" altLang="en-US" sz="1000" b="1">
                <a:latin typeface="+mn-lt"/>
              </a:rPr>
              <a:pPr algn="r"/>
              <a:t>5</a:t>
            </a:fld>
            <a:endParaRPr lang="en-US" altLang="en-US" sz="1000" b="1" dirty="0">
              <a:latin typeface="+mn-lt"/>
            </a:endParaRPr>
          </a:p>
        </p:txBody>
      </p:sp>
      <p:sp>
        <p:nvSpPr>
          <p:cNvPr id="7" name="Rectangle 2"/>
          <p:cNvSpPr>
            <a:spLocks noGrp="1" noChangeArrowheads="1"/>
          </p:cNvSpPr>
          <p:nvPr>
            <p:ph type="title"/>
          </p:nvPr>
        </p:nvSpPr>
        <p:spPr>
          <a:xfrm>
            <a:off x="692944" y="609600"/>
            <a:ext cx="5472112" cy="884764"/>
          </a:xfrm>
          <a:ln w="38100">
            <a:solidFill>
              <a:schemeClr val="tx1"/>
            </a:solidFill>
          </a:ln>
        </p:spPr>
        <p:txBody>
          <a:bodyPr>
            <a:normAutofit/>
          </a:bodyPr>
          <a:lstStyle/>
          <a:p>
            <a:pPr algn="ctr" eaLnBrk="1" hangingPunct="1"/>
            <a:r>
              <a:rPr lang="en-US" altLang="en-US" sz="3200" b="1" dirty="0" smtClean="0">
                <a:solidFill>
                  <a:srgbClr val="103E60"/>
                </a:solidFill>
              </a:rPr>
              <a:t>Banker vs. Broker?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75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750" fill="hold"/>
                                        <p:tgtEl>
                                          <p:spTgt spid="16389">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163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xEl>
                                              <p:pRg st="2" end="2"/>
                                            </p:txEl>
                                          </p:spTgt>
                                        </p:tgtEl>
                                        <p:attrNameLst>
                                          <p:attrName>style.visibility</p:attrName>
                                        </p:attrNameLst>
                                      </p:cBhvr>
                                      <p:to>
                                        <p:strVal val="visible"/>
                                      </p:to>
                                    </p:set>
                                    <p:anim calcmode="lin" valueType="num">
                                      <p:cBhvr additive="base">
                                        <p:cTn id="19" dur="750" fill="hold"/>
                                        <p:tgtEl>
                                          <p:spTgt spid="1638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63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9">
                                            <p:txEl>
                                              <p:pRg st="3" end="3"/>
                                            </p:txEl>
                                          </p:spTgt>
                                        </p:tgtEl>
                                        <p:attrNameLst>
                                          <p:attrName>style.visibility</p:attrName>
                                        </p:attrNameLst>
                                      </p:cBhvr>
                                      <p:to>
                                        <p:strVal val="visible"/>
                                      </p:to>
                                    </p:set>
                                    <p:anim calcmode="lin" valueType="num">
                                      <p:cBhvr additive="base">
                                        <p:cTn id="25" dur="750" fill="hold"/>
                                        <p:tgtEl>
                                          <p:spTgt spid="16389">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63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9">
                                            <p:txEl>
                                              <p:pRg st="4" end="4"/>
                                            </p:txEl>
                                          </p:spTgt>
                                        </p:tgtEl>
                                        <p:attrNameLst>
                                          <p:attrName>style.visibility</p:attrName>
                                        </p:attrNameLst>
                                      </p:cBhvr>
                                      <p:to>
                                        <p:strVal val="visible"/>
                                      </p:to>
                                    </p:set>
                                    <p:anim calcmode="lin" valueType="num">
                                      <p:cBhvr additive="base">
                                        <p:cTn id="31" dur="750" fill="hold"/>
                                        <p:tgtEl>
                                          <p:spTgt spid="16389">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163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9">
                                            <p:txEl>
                                              <p:pRg st="5" end="5"/>
                                            </p:txEl>
                                          </p:spTgt>
                                        </p:tgtEl>
                                        <p:attrNameLst>
                                          <p:attrName>style.visibility</p:attrName>
                                        </p:attrNameLst>
                                      </p:cBhvr>
                                      <p:to>
                                        <p:strVal val="visible"/>
                                      </p:to>
                                    </p:set>
                                    <p:anim calcmode="lin" valueType="num">
                                      <p:cBhvr additive="base">
                                        <p:cTn id="37" dur="750" fill="hold"/>
                                        <p:tgtEl>
                                          <p:spTgt spid="16389">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638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9">
                                            <p:txEl>
                                              <p:pRg st="6" end="6"/>
                                            </p:txEl>
                                          </p:spTgt>
                                        </p:tgtEl>
                                        <p:attrNameLst>
                                          <p:attrName>style.visibility</p:attrName>
                                        </p:attrNameLst>
                                      </p:cBhvr>
                                      <p:to>
                                        <p:strVal val="visible"/>
                                      </p:to>
                                    </p:set>
                                    <p:anim calcmode="lin" valueType="num">
                                      <p:cBhvr additive="base">
                                        <p:cTn id="43" dur="750" fill="hold"/>
                                        <p:tgtEl>
                                          <p:spTgt spid="16389">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1638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9">
                                            <p:txEl>
                                              <p:pRg st="7" end="7"/>
                                            </p:txEl>
                                          </p:spTgt>
                                        </p:tgtEl>
                                        <p:attrNameLst>
                                          <p:attrName>style.visibility</p:attrName>
                                        </p:attrNameLst>
                                      </p:cBhvr>
                                      <p:to>
                                        <p:strVal val="visible"/>
                                      </p:to>
                                    </p:set>
                                    <p:anim calcmode="lin" valueType="num">
                                      <p:cBhvr additive="base">
                                        <p:cTn id="49" dur="750" fill="hold"/>
                                        <p:tgtEl>
                                          <p:spTgt spid="16389">
                                            <p:txEl>
                                              <p:pRg st="7" end="7"/>
                                            </p:txEl>
                                          </p:spTgt>
                                        </p:tgtEl>
                                        <p:attrNameLst>
                                          <p:attrName>ppt_x</p:attrName>
                                        </p:attrNameLst>
                                      </p:cBhvr>
                                      <p:tavLst>
                                        <p:tav tm="0">
                                          <p:val>
                                            <p:strVal val="#ppt_x"/>
                                          </p:val>
                                        </p:tav>
                                        <p:tav tm="100000">
                                          <p:val>
                                            <p:strVal val="#ppt_x"/>
                                          </p:val>
                                        </p:tav>
                                      </p:tavLst>
                                    </p:anim>
                                    <p:anim calcmode="lin" valueType="num">
                                      <p:cBhvr additive="base">
                                        <p:cTn id="50" dur="750" fill="hold"/>
                                        <p:tgtEl>
                                          <p:spTgt spid="1638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9">
                                            <p:txEl>
                                              <p:pRg st="9" end="9"/>
                                            </p:txEl>
                                          </p:spTgt>
                                        </p:tgtEl>
                                        <p:attrNameLst>
                                          <p:attrName>style.visibility</p:attrName>
                                        </p:attrNameLst>
                                      </p:cBhvr>
                                      <p:to>
                                        <p:strVal val="visible"/>
                                      </p:to>
                                    </p:set>
                                    <p:anim calcmode="lin" valueType="num">
                                      <p:cBhvr additive="base">
                                        <p:cTn id="55" dur="750" fill="hold"/>
                                        <p:tgtEl>
                                          <p:spTgt spid="16389">
                                            <p:txEl>
                                              <p:pRg st="9" end="9"/>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1638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88">
                                            <p:txEl>
                                              <p:pRg st="0" end="0"/>
                                            </p:txEl>
                                          </p:spTgt>
                                        </p:tgtEl>
                                        <p:attrNameLst>
                                          <p:attrName>style.visibility</p:attrName>
                                        </p:attrNameLst>
                                      </p:cBhvr>
                                      <p:to>
                                        <p:strVal val="visible"/>
                                      </p:to>
                                    </p:set>
                                    <p:anim calcmode="lin" valueType="num">
                                      <p:cBhvr additive="base">
                                        <p:cTn id="61" dur="75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750"/>
                            </p:stCondLst>
                            <p:childTnLst>
                              <p:par>
                                <p:cTn id="64" presetID="2" presetClass="entr" presetSubtype="4" fill="hold" grpId="0" nodeType="afterEffect">
                                  <p:stCondLst>
                                    <p:cond delay="0"/>
                                  </p:stCondLst>
                                  <p:childTnLst>
                                    <p:set>
                                      <p:cBhvr>
                                        <p:cTn id="65" dur="1" fill="hold">
                                          <p:stCondLst>
                                            <p:cond delay="0"/>
                                          </p:stCondLst>
                                        </p:cTn>
                                        <p:tgtEl>
                                          <p:spTgt spid="16388">
                                            <p:txEl>
                                              <p:pRg st="1" end="1"/>
                                            </p:txEl>
                                          </p:spTgt>
                                        </p:tgtEl>
                                        <p:attrNameLst>
                                          <p:attrName>style.visibility</p:attrName>
                                        </p:attrNameLst>
                                      </p:cBhvr>
                                      <p:to>
                                        <p:strVal val="visible"/>
                                      </p:to>
                                    </p:set>
                                    <p:anim calcmode="lin" valueType="num">
                                      <p:cBhvr additive="base">
                                        <p:cTn id="66" dur="75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388">
                                            <p:txEl>
                                              <p:pRg st="2" end="2"/>
                                            </p:txEl>
                                          </p:spTgt>
                                        </p:tgtEl>
                                        <p:attrNameLst>
                                          <p:attrName>style.visibility</p:attrName>
                                        </p:attrNameLst>
                                      </p:cBhvr>
                                      <p:to>
                                        <p:strVal val="visible"/>
                                      </p:to>
                                    </p:set>
                                    <p:anim calcmode="lin" valueType="num">
                                      <p:cBhvr additive="base">
                                        <p:cTn id="72" dur="75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388">
                                            <p:txEl>
                                              <p:pRg st="3" end="3"/>
                                            </p:txEl>
                                          </p:spTgt>
                                        </p:tgtEl>
                                        <p:attrNameLst>
                                          <p:attrName>style.visibility</p:attrName>
                                        </p:attrNameLst>
                                      </p:cBhvr>
                                      <p:to>
                                        <p:strVal val="visible"/>
                                      </p:to>
                                    </p:set>
                                    <p:anim calcmode="lin" valueType="num">
                                      <p:cBhvr additive="base">
                                        <p:cTn id="78" dur="75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6388">
                                            <p:txEl>
                                              <p:pRg st="4" end="4"/>
                                            </p:txEl>
                                          </p:spTgt>
                                        </p:tgtEl>
                                        <p:attrNameLst>
                                          <p:attrName>style.visibility</p:attrName>
                                        </p:attrNameLst>
                                      </p:cBhvr>
                                      <p:to>
                                        <p:strVal val="visible"/>
                                      </p:to>
                                    </p:set>
                                    <p:anim calcmode="lin" valueType="num">
                                      <p:cBhvr additive="base">
                                        <p:cTn id="84" dur="75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85" dur="75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6388">
                                            <p:txEl>
                                              <p:pRg st="5" end="5"/>
                                            </p:txEl>
                                          </p:spTgt>
                                        </p:tgtEl>
                                        <p:attrNameLst>
                                          <p:attrName>style.visibility</p:attrName>
                                        </p:attrNameLst>
                                      </p:cBhvr>
                                      <p:to>
                                        <p:strVal val="visible"/>
                                      </p:to>
                                    </p:set>
                                    <p:anim calcmode="lin" valueType="num">
                                      <p:cBhvr additive="base">
                                        <p:cTn id="90" dur="750" fill="hold"/>
                                        <p:tgtEl>
                                          <p:spTgt spid="16388">
                                            <p:txEl>
                                              <p:pRg st="5" end="5"/>
                                            </p:txEl>
                                          </p:spTgt>
                                        </p:tgtEl>
                                        <p:attrNameLst>
                                          <p:attrName>ppt_x</p:attrName>
                                        </p:attrNameLst>
                                      </p:cBhvr>
                                      <p:tavLst>
                                        <p:tav tm="0">
                                          <p:val>
                                            <p:strVal val="#ppt_x"/>
                                          </p:val>
                                        </p:tav>
                                        <p:tav tm="100000">
                                          <p:val>
                                            <p:strVal val="#ppt_x"/>
                                          </p:val>
                                        </p:tav>
                                      </p:tavLst>
                                    </p:anim>
                                    <p:anim calcmode="lin" valueType="num">
                                      <p:cBhvr additive="base">
                                        <p:cTn id="91" dur="750" fill="hold"/>
                                        <p:tgtEl>
                                          <p:spTgt spid="163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388">
                                            <p:txEl>
                                              <p:pRg st="6" end="6"/>
                                            </p:txEl>
                                          </p:spTgt>
                                        </p:tgtEl>
                                        <p:attrNameLst>
                                          <p:attrName>style.visibility</p:attrName>
                                        </p:attrNameLst>
                                      </p:cBhvr>
                                      <p:to>
                                        <p:strVal val="visible"/>
                                      </p:to>
                                    </p:set>
                                    <p:anim calcmode="lin" valueType="num">
                                      <p:cBhvr additive="base">
                                        <p:cTn id="96" dur="750" fill="hold"/>
                                        <p:tgtEl>
                                          <p:spTgt spid="16388">
                                            <p:txEl>
                                              <p:pRg st="6" end="6"/>
                                            </p:txEl>
                                          </p:spTgt>
                                        </p:tgtEl>
                                        <p:attrNameLst>
                                          <p:attrName>ppt_x</p:attrName>
                                        </p:attrNameLst>
                                      </p:cBhvr>
                                      <p:tavLst>
                                        <p:tav tm="0">
                                          <p:val>
                                            <p:strVal val="#ppt_x"/>
                                          </p:val>
                                        </p:tav>
                                        <p:tav tm="100000">
                                          <p:val>
                                            <p:strVal val="#ppt_x"/>
                                          </p:val>
                                        </p:tav>
                                      </p:tavLst>
                                    </p:anim>
                                    <p:anim calcmode="lin" valueType="num">
                                      <p:cBhvr additive="base">
                                        <p:cTn id="97" dur="750" fill="hold"/>
                                        <p:tgtEl>
                                          <p:spTgt spid="163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6388">
                                            <p:txEl>
                                              <p:pRg st="7" end="7"/>
                                            </p:txEl>
                                          </p:spTgt>
                                        </p:tgtEl>
                                        <p:attrNameLst>
                                          <p:attrName>style.visibility</p:attrName>
                                        </p:attrNameLst>
                                      </p:cBhvr>
                                      <p:to>
                                        <p:strVal val="visible"/>
                                      </p:to>
                                    </p:set>
                                    <p:anim calcmode="lin" valueType="num">
                                      <p:cBhvr additive="base">
                                        <p:cTn id="102" dur="750" fill="hold"/>
                                        <p:tgtEl>
                                          <p:spTgt spid="16388">
                                            <p:txEl>
                                              <p:pRg st="7" end="7"/>
                                            </p:txEl>
                                          </p:spTgt>
                                        </p:tgtEl>
                                        <p:attrNameLst>
                                          <p:attrName>ppt_x</p:attrName>
                                        </p:attrNameLst>
                                      </p:cBhvr>
                                      <p:tavLst>
                                        <p:tav tm="0">
                                          <p:val>
                                            <p:strVal val="#ppt_x"/>
                                          </p:val>
                                        </p:tav>
                                        <p:tav tm="100000">
                                          <p:val>
                                            <p:strVal val="#ppt_x"/>
                                          </p:val>
                                        </p:tav>
                                      </p:tavLst>
                                    </p:anim>
                                    <p:anim calcmode="lin" valueType="num">
                                      <p:cBhvr additive="base">
                                        <p:cTn id="103" dur="750" fill="hold"/>
                                        <p:tgtEl>
                                          <p:spTgt spid="1638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6388">
                                            <p:txEl>
                                              <p:pRg st="9" end="9"/>
                                            </p:txEl>
                                          </p:spTgt>
                                        </p:tgtEl>
                                        <p:attrNameLst>
                                          <p:attrName>style.visibility</p:attrName>
                                        </p:attrNameLst>
                                      </p:cBhvr>
                                      <p:to>
                                        <p:strVal val="visible"/>
                                      </p:to>
                                    </p:set>
                                    <p:anim calcmode="lin" valueType="num">
                                      <p:cBhvr additive="base">
                                        <p:cTn id="108" dur="750" fill="hold"/>
                                        <p:tgtEl>
                                          <p:spTgt spid="16388">
                                            <p:txEl>
                                              <p:pRg st="9" end="9"/>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1638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P spid="1638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5C2030A-F47B-46A2-8A32-A920610ABBFF}" type="slidenum">
              <a:rPr lang="en-US" altLang="en-US" smtClean="0"/>
              <a:pPr>
                <a:defRPr/>
              </a:pPr>
              <a:t>6</a:t>
            </a:fld>
            <a:endParaRPr lang="en-US" altLang="en-US" dirty="0"/>
          </a:p>
        </p:txBody>
      </p:sp>
      <p:sp>
        <p:nvSpPr>
          <p:cNvPr id="6" name="Rectangle 2"/>
          <p:cNvSpPr>
            <a:spLocks noGrp="1" noChangeArrowheads="1"/>
          </p:cNvSpPr>
          <p:nvPr>
            <p:ph type="title"/>
          </p:nvPr>
        </p:nvSpPr>
        <p:spPr>
          <a:xfrm>
            <a:off x="692944" y="609600"/>
            <a:ext cx="5472112" cy="884764"/>
          </a:xfrm>
          <a:ln w="38100">
            <a:solidFill>
              <a:schemeClr val="tx1"/>
            </a:solidFill>
          </a:ln>
        </p:spPr>
        <p:txBody>
          <a:bodyPr>
            <a:normAutofit/>
          </a:bodyPr>
          <a:lstStyle/>
          <a:p>
            <a:pPr algn="ctr" eaLnBrk="1" hangingPunct="1"/>
            <a:r>
              <a:rPr lang="en-US" altLang="en-US" sz="2600" b="1" dirty="0" smtClean="0">
                <a:solidFill>
                  <a:srgbClr val="103E60"/>
                </a:solidFill>
              </a:rPr>
              <a:t>Mortgage Bankers Needing a Supplemental Mortgage Servicer License</a:t>
            </a:r>
          </a:p>
        </p:txBody>
      </p:sp>
      <p:sp>
        <p:nvSpPr>
          <p:cNvPr id="7" name="TextBox 6"/>
          <p:cNvSpPr txBox="1"/>
          <p:nvPr/>
        </p:nvSpPr>
        <p:spPr>
          <a:xfrm>
            <a:off x="381000" y="1752600"/>
            <a:ext cx="6172200" cy="6463308"/>
          </a:xfrm>
          <a:prstGeom prst="rect">
            <a:avLst/>
          </a:prstGeom>
          <a:noFill/>
        </p:spPr>
        <p:txBody>
          <a:bodyPr wrap="square" rtlCol="0">
            <a:spAutoFit/>
          </a:bodyPr>
          <a:lstStyle/>
          <a:p>
            <a:r>
              <a:rPr lang="en-US" b="1" dirty="0">
                <a:latin typeface="+mn-lt"/>
              </a:rPr>
              <a:t>A supplemental mortgage servicer license is required for any person that is currently licensed as a </a:t>
            </a:r>
            <a:r>
              <a:rPr lang="en-US" b="1" dirty="0" smtClean="0">
                <a:latin typeface="+mn-lt"/>
              </a:rPr>
              <a:t>mortgage </a:t>
            </a:r>
            <a:r>
              <a:rPr lang="en-US" b="1" dirty="0">
                <a:latin typeface="+mn-lt"/>
              </a:rPr>
              <a:t>banker under NRS 645E and is acting as or providing any of the following services in relation to one or more mortgage loans that the person </a:t>
            </a:r>
            <a:r>
              <a:rPr lang="en-US" b="1" u="sng" dirty="0">
                <a:latin typeface="+mn-lt"/>
              </a:rPr>
              <a:t>did not make or arrange under their qualifying license</a:t>
            </a:r>
            <a:r>
              <a:rPr lang="en-US" b="1" dirty="0">
                <a:latin typeface="+mn-lt"/>
              </a:rPr>
              <a:t> (i.e. servicing third party mortgage loans</a:t>
            </a:r>
            <a:r>
              <a:rPr lang="en-US" b="1" dirty="0" smtClean="0">
                <a:latin typeface="+mn-lt"/>
              </a:rPr>
              <a:t>):</a:t>
            </a:r>
          </a:p>
          <a:p>
            <a:endParaRPr lang="en-US" dirty="0">
              <a:latin typeface="+mn-lt"/>
            </a:endParaRPr>
          </a:p>
          <a:p>
            <a:pPr marL="742950" lvl="1" indent="-285750">
              <a:buFont typeface="Arial" panose="020B0604020202020204" pitchFamily="34" charset="0"/>
              <a:buChar char="•"/>
            </a:pPr>
            <a:r>
              <a:rPr lang="en-US" dirty="0">
                <a:latin typeface="+mn-lt"/>
              </a:rPr>
              <a:t>directly services a mortgage loan that is secured by real property located in Nevada; or</a:t>
            </a:r>
          </a:p>
          <a:p>
            <a:pPr marL="742950" lvl="1" indent="-285750">
              <a:buFont typeface="Arial" panose="020B0604020202020204" pitchFamily="34" charset="0"/>
              <a:buChar char="•"/>
            </a:pPr>
            <a:r>
              <a:rPr lang="en-US" dirty="0">
                <a:latin typeface="+mn-lt"/>
              </a:rPr>
              <a:t>is responsible for interacting with a borrower or managing a Nevada mortgage loan account on a daily basis by collecting and crediting periodic loan payments, managing any escrow account; or</a:t>
            </a:r>
          </a:p>
          <a:p>
            <a:pPr marL="742950" lvl="1" indent="-285750">
              <a:buFont typeface="Arial" panose="020B0604020202020204" pitchFamily="34" charset="0"/>
              <a:buChar char="•"/>
            </a:pPr>
            <a:r>
              <a:rPr lang="en-US" dirty="0">
                <a:latin typeface="+mn-lt"/>
              </a:rPr>
              <a:t>engages in activity that enforces the note and security instrument; or</a:t>
            </a:r>
          </a:p>
          <a:p>
            <a:pPr marL="742950" lvl="1" indent="-285750">
              <a:buFont typeface="Arial" panose="020B0604020202020204" pitchFamily="34" charset="0"/>
              <a:buChar char="•"/>
            </a:pPr>
            <a:r>
              <a:rPr lang="en-US" dirty="0">
                <a:latin typeface="+mn-lt"/>
              </a:rPr>
              <a:t>provides the above services by contract as a subservicing agent to a master servicer by contract.</a:t>
            </a:r>
          </a:p>
          <a:p>
            <a:r>
              <a:rPr lang="en-US" dirty="0">
                <a:latin typeface="+mn-lt"/>
              </a:rPr>
              <a:t/>
            </a:r>
            <a:br>
              <a:rPr lang="en-US" dirty="0">
                <a:latin typeface="+mn-lt"/>
              </a:rPr>
            </a:br>
            <a:r>
              <a:rPr lang="en-US" b="1" dirty="0">
                <a:latin typeface="+mn-lt"/>
              </a:rPr>
              <a:t>Any person holding a </a:t>
            </a:r>
            <a:r>
              <a:rPr lang="en-US" b="1" dirty="0" smtClean="0">
                <a:latin typeface="+mn-lt"/>
              </a:rPr>
              <a:t>mortgage </a:t>
            </a:r>
            <a:r>
              <a:rPr lang="en-US" b="1" dirty="0">
                <a:latin typeface="+mn-lt"/>
              </a:rPr>
              <a:t>banker license that conducts any of the above activities in relation to one or more mortgage loans that the person did not make or arrange under their qualifying license, </a:t>
            </a:r>
            <a:r>
              <a:rPr lang="en-US" b="1" u="sng" dirty="0">
                <a:latin typeface="+mn-lt"/>
              </a:rPr>
              <a:t>must apply for and obtain a supplemental mortgage servicer license</a:t>
            </a:r>
            <a:r>
              <a:rPr lang="en-US" b="1" dirty="0"/>
              <a:t>.</a:t>
            </a:r>
          </a:p>
        </p:txBody>
      </p:sp>
      <p:sp>
        <p:nvSpPr>
          <p:cNvPr id="8" name="TextBox 7"/>
          <p:cNvSpPr txBox="1"/>
          <p:nvPr/>
        </p:nvSpPr>
        <p:spPr>
          <a:xfrm>
            <a:off x="524691" y="8223280"/>
            <a:ext cx="2904309" cy="246221"/>
          </a:xfrm>
          <a:prstGeom prst="rect">
            <a:avLst/>
          </a:prstGeom>
          <a:noFill/>
        </p:spPr>
        <p:txBody>
          <a:bodyPr wrap="square" rtlCol="0">
            <a:spAutoFit/>
          </a:bodyPr>
          <a:lstStyle/>
          <a:p>
            <a:r>
              <a:rPr lang="en-US" sz="1000" i="1" dirty="0" smtClean="0">
                <a:latin typeface="+mn-lt"/>
              </a:rPr>
              <a:t>NAC 645F Adopted Regulations 120-15 Section 19</a:t>
            </a:r>
            <a:endParaRPr lang="en-US" sz="1000" i="1" dirty="0">
              <a:latin typeface="+mn-lt"/>
            </a:endParaRPr>
          </a:p>
        </p:txBody>
      </p:sp>
    </p:spTree>
    <p:extLst>
      <p:ext uri="{BB962C8B-B14F-4D97-AF65-F5344CB8AC3E}">
        <p14:creationId xmlns:p14="http://schemas.microsoft.com/office/powerpoint/2010/main" val="43065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5C2030A-F47B-46A2-8A32-A920610ABBFF}" type="slidenum">
              <a:rPr lang="en-US" altLang="en-US" smtClean="0"/>
              <a:pPr>
                <a:defRPr/>
              </a:pPr>
              <a:t>7</a:t>
            </a:fld>
            <a:endParaRPr lang="en-US" altLang="en-US" dirty="0"/>
          </a:p>
        </p:txBody>
      </p:sp>
      <p:sp>
        <p:nvSpPr>
          <p:cNvPr id="6" name="Rectangle 2"/>
          <p:cNvSpPr>
            <a:spLocks noGrp="1" noChangeArrowheads="1"/>
          </p:cNvSpPr>
          <p:nvPr>
            <p:ph type="title"/>
          </p:nvPr>
        </p:nvSpPr>
        <p:spPr>
          <a:xfrm>
            <a:off x="692944" y="609600"/>
            <a:ext cx="54721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Mortgage Bankers Acting as  Mortgage Servicers</a:t>
            </a:r>
          </a:p>
        </p:txBody>
      </p:sp>
      <p:sp>
        <p:nvSpPr>
          <p:cNvPr id="7" name="TextBox 6"/>
          <p:cNvSpPr txBox="1"/>
          <p:nvPr/>
        </p:nvSpPr>
        <p:spPr>
          <a:xfrm>
            <a:off x="457200" y="1651941"/>
            <a:ext cx="6172200" cy="4647426"/>
          </a:xfrm>
          <a:prstGeom prst="rect">
            <a:avLst/>
          </a:prstGeom>
          <a:noFill/>
        </p:spPr>
        <p:txBody>
          <a:bodyPr wrap="square" rtlCol="0">
            <a:spAutoFit/>
          </a:bodyPr>
          <a:lstStyle/>
          <a:p>
            <a:r>
              <a:rPr lang="en-US" b="1" dirty="0" smtClean="0">
                <a:latin typeface="+mn-lt"/>
              </a:rPr>
              <a:t>A Mortgage Banker who acts as a Mortgage Servicer in connection with one or more mortgage loans which the Mortgage Banker </a:t>
            </a:r>
            <a:r>
              <a:rPr lang="en-US" b="1" u="sng" dirty="0" smtClean="0">
                <a:latin typeface="+mn-lt"/>
              </a:rPr>
              <a:t>made or arranged under his or her license as a Mortgage Banker</a:t>
            </a:r>
            <a:r>
              <a:rPr lang="en-US" b="1" dirty="0" smtClean="0">
                <a:latin typeface="+mn-lt"/>
              </a:rPr>
              <a:t>:</a:t>
            </a:r>
            <a:endParaRPr lang="en-US" sz="1600" dirty="0">
              <a:latin typeface="+mn-lt"/>
            </a:endParaRPr>
          </a:p>
          <a:p>
            <a:pPr marL="800100" lvl="1" indent="-342900">
              <a:buFont typeface="Arial" panose="020B0604020202020204" pitchFamily="34" charset="0"/>
              <a:buChar char="•"/>
            </a:pPr>
            <a:r>
              <a:rPr lang="en-US" sz="1600" dirty="0" smtClean="0">
                <a:latin typeface="+mn-lt"/>
              </a:rPr>
              <a:t>Has a duty of good faith and fair dealing in the communications, transactions, and course dealings of the Mortgage Banker with each borrower in connection with the servicing of the mortgage loan of the borrower; </a:t>
            </a:r>
          </a:p>
          <a:p>
            <a:pPr marL="800100" lvl="1" indent="-342900">
              <a:buFont typeface="Arial" panose="020B0604020202020204" pitchFamily="34" charset="0"/>
              <a:buChar char="•"/>
            </a:pPr>
            <a:r>
              <a:rPr lang="en-US" sz="1600" dirty="0" smtClean="0">
                <a:latin typeface="+mn-lt"/>
              </a:rPr>
              <a:t>Shall safeguard and account for any money handled for the borrower and, if applicable, investor; </a:t>
            </a:r>
          </a:p>
          <a:p>
            <a:pPr marL="800100" lvl="1" indent="-342900">
              <a:buFont typeface="Arial" panose="020B0604020202020204" pitchFamily="34" charset="0"/>
              <a:buChar char="•"/>
            </a:pPr>
            <a:r>
              <a:rPr lang="en-US" sz="1600" dirty="0" smtClean="0">
                <a:latin typeface="+mn-lt"/>
              </a:rPr>
              <a:t>Shall follow reasonable and lawful instructions from the borrower and, if applicable, investor; </a:t>
            </a:r>
          </a:p>
          <a:p>
            <a:pPr marL="800100" lvl="1" indent="-342900">
              <a:buFont typeface="Arial" panose="020B0604020202020204" pitchFamily="34" charset="0"/>
              <a:buChar char="•"/>
            </a:pPr>
            <a:r>
              <a:rPr lang="en-US" sz="1600" dirty="0" smtClean="0">
                <a:latin typeface="+mn-lt"/>
              </a:rPr>
              <a:t>Shall act with reasonable skill, care, and diligence; </a:t>
            </a:r>
          </a:p>
          <a:p>
            <a:pPr marL="800100" lvl="1" indent="-342900">
              <a:buFont typeface="Arial" panose="020B0604020202020204" pitchFamily="34" charset="0"/>
              <a:buChar char="•"/>
            </a:pPr>
            <a:r>
              <a:rPr lang="en-US" sz="1600" dirty="0" smtClean="0">
                <a:latin typeface="+mn-lt"/>
              </a:rPr>
              <a:t>Shall comply with all applicable federal laws and regulations relating to mortgage servicing, including, without limitation, the Real Estate Settlement Procedures Act,  12 U.S.C. §§ 2601 et seq., and the Truth in Lending Act, 15 U.S.C. §§ 1601 et. Seq., and any regulations adopted pursuant thereto</a:t>
            </a:r>
          </a:p>
        </p:txBody>
      </p:sp>
      <p:sp>
        <p:nvSpPr>
          <p:cNvPr id="10" name="TextBox 9"/>
          <p:cNvSpPr txBox="1"/>
          <p:nvPr/>
        </p:nvSpPr>
        <p:spPr>
          <a:xfrm>
            <a:off x="524691" y="8223280"/>
            <a:ext cx="2904309" cy="246221"/>
          </a:xfrm>
          <a:prstGeom prst="rect">
            <a:avLst/>
          </a:prstGeom>
          <a:noFill/>
        </p:spPr>
        <p:txBody>
          <a:bodyPr wrap="square" rtlCol="0">
            <a:spAutoFit/>
          </a:bodyPr>
          <a:lstStyle/>
          <a:p>
            <a:r>
              <a:rPr lang="en-US" sz="1000" i="1" dirty="0" smtClean="0">
                <a:latin typeface="+mn-lt"/>
              </a:rPr>
              <a:t>NAC 645E Adopted Regulations 126-16 Section 3</a:t>
            </a:r>
            <a:endParaRPr lang="en-US" sz="1000" i="1" dirty="0">
              <a:latin typeface="+mn-l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575" y="6451725"/>
            <a:ext cx="2017776" cy="2017776"/>
          </a:xfrm>
          <a:prstGeom prst="rect">
            <a:avLst/>
          </a:prstGeom>
          <a:ln w="25400">
            <a:solidFill>
              <a:schemeClr val="tx1"/>
            </a:solidFill>
          </a:ln>
        </p:spPr>
      </p:pic>
    </p:spTree>
    <p:extLst>
      <p:ext uri="{BB962C8B-B14F-4D97-AF65-F5344CB8AC3E}">
        <p14:creationId xmlns:p14="http://schemas.microsoft.com/office/powerpoint/2010/main" val="24603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5C2030A-F47B-46A2-8A32-A920610ABBFF}" type="slidenum">
              <a:rPr lang="en-US" altLang="en-US" smtClean="0"/>
              <a:pPr>
                <a:defRPr/>
              </a:pPr>
              <a:t>8</a:t>
            </a:fld>
            <a:endParaRPr lang="en-US" altLang="en-US" dirty="0"/>
          </a:p>
        </p:txBody>
      </p:sp>
      <p:sp>
        <p:nvSpPr>
          <p:cNvPr id="6" name="Rectangle 2"/>
          <p:cNvSpPr>
            <a:spLocks noGrp="1" noChangeArrowheads="1"/>
          </p:cNvSpPr>
          <p:nvPr>
            <p:ph type="title"/>
          </p:nvPr>
        </p:nvSpPr>
        <p:spPr>
          <a:xfrm>
            <a:off x="692944" y="609600"/>
            <a:ext cx="5472112" cy="884764"/>
          </a:xfrm>
          <a:ln w="38100">
            <a:solidFill>
              <a:schemeClr val="tx1"/>
            </a:solidFill>
          </a:ln>
        </p:spPr>
        <p:txBody>
          <a:bodyPr>
            <a:normAutofit fontScale="90000"/>
          </a:bodyPr>
          <a:lstStyle/>
          <a:p>
            <a:pPr algn="ctr" eaLnBrk="1" hangingPunct="1"/>
            <a:r>
              <a:rPr lang="en-US" altLang="en-US" sz="3200" b="1" dirty="0" smtClean="0">
                <a:solidFill>
                  <a:srgbClr val="103E60"/>
                </a:solidFill>
              </a:rPr>
              <a:t>Mortgage Bankers Acting as  Mortgage Servicers </a:t>
            </a:r>
            <a:r>
              <a:rPr lang="en-US" altLang="en-US" sz="2000" b="1" dirty="0" smtClean="0">
                <a:solidFill>
                  <a:srgbClr val="103E60"/>
                </a:solidFill>
              </a:rPr>
              <a:t>continued…</a:t>
            </a:r>
            <a:endParaRPr lang="en-US" altLang="en-US" sz="3200" b="1" dirty="0" smtClean="0">
              <a:solidFill>
                <a:srgbClr val="103E60"/>
              </a:solidFill>
            </a:endParaRPr>
          </a:p>
        </p:txBody>
      </p:sp>
      <p:sp>
        <p:nvSpPr>
          <p:cNvPr id="7" name="TextBox 6"/>
          <p:cNvSpPr txBox="1"/>
          <p:nvPr/>
        </p:nvSpPr>
        <p:spPr>
          <a:xfrm>
            <a:off x="457200" y="1651941"/>
            <a:ext cx="6172200" cy="5139869"/>
          </a:xfrm>
          <a:prstGeom prst="rect">
            <a:avLst/>
          </a:prstGeom>
          <a:noFill/>
        </p:spPr>
        <p:txBody>
          <a:bodyPr wrap="square" rtlCol="0">
            <a:spAutoFit/>
          </a:bodyPr>
          <a:lstStyle/>
          <a:p>
            <a:r>
              <a:rPr lang="en-US" b="1" dirty="0" smtClean="0">
                <a:latin typeface="+mn-lt"/>
              </a:rPr>
              <a:t>A Mortgage Banker who acts as a Mortgage Servicer in connection with one or more mortgage loans which the Mortgage Banker </a:t>
            </a:r>
            <a:r>
              <a:rPr lang="en-US" b="1" u="sng" dirty="0" smtClean="0">
                <a:latin typeface="+mn-lt"/>
              </a:rPr>
              <a:t>made or arranged under his or her license as a mortgage banker</a:t>
            </a:r>
            <a:r>
              <a:rPr lang="en-US" b="1" dirty="0" smtClean="0">
                <a:latin typeface="+mn-lt"/>
              </a:rPr>
              <a:t> shall not:</a:t>
            </a:r>
          </a:p>
          <a:p>
            <a:endParaRPr lang="en-US" sz="1600" dirty="0">
              <a:latin typeface="+mn-lt"/>
            </a:endParaRPr>
          </a:p>
          <a:p>
            <a:pPr marL="800100" lvl="1" indent="-342900">
              <a:buFont typeface="Arial" panose="020B0604020202020204" pitchFamily="34" charset="0"/>
              <a:buChar char="•"/>
            </a:pPr>
            <a:r>
              <a:rPr lang="en-US" sz="1600" dirty="0" smtClean="0">
                <a:latin typeface="+mn-lt"/>
              </a:rPr>
              <a:t>Transfer the servicing of a mortgage loan to another person unless the person holds a license as a mortgage servicer or is a person exempt from licensing as a mortgage servicer pursuant to chapter 645F of NRS and chapter 645F of NAC;</a:t>
            </a:r>
          </a:p>
          <a:p>
            <a:pPr marL="800100" lvl="1" indent="-342900">
              <a:buFont typeface="Arial" panose="020B0604020202020204" pitchFamily="34" charset="0"/>
              <a:buChar char="•"/>
            </a:pPr>
            <a:r>
              <a:rPr lang="en-US" sz="1600" dirty="0" smtClean="0">
                <a:latin typeface="+mn-lt"/>
              </a:rPr>
              <a:t>Directly or indirectly employ any scheme, device or artifice to defraud or mislead a borrower or investor or to defraud any person;</a:t>
            </a:r>
          </a:p>
          <a:p>
            <a:pPr marL="800100" lvl="1" indent="-342900">
              <a:buFont typeface="Arial" panose="020B0604020202020204" pitchFamily="34" charset="0"/>
              <a:buChar char="•"/>
            </a:pPr>
            <a:r>
              <a:rPr lang="en-US" sz="1600" dirty="0" smtClean="0">
                <a:latin typeface="+mn-lt"/>
              </a:rPr>
              <a:t>Fail to apply mortgage loan payments in accordance with a servicing agreement or the terms of a note; or</a:t>
            </a:r>
          </a:p>
          <a:p>
            <a:pPr marL="800100" lvl="1" indent="-342900">
              <a:buFont typeface="Arial" panose="020B0604020202020204" pitchFamily="34" charset="0"/>
              <a:buChar char="•"/>
            </a:pPr>
            <a:r>
              <a:rPr lang="en-US" sz="1600" dirty="0" smtClean="0">
                <a:latin typeface="+mn-lt"/>
              </a:rPr>
              <a:t>Fail to properly apply payments to an escrow account, fail to place in a trust or escrow account held by a federally insured depository financial institution all money that is received by the mortgage banker from the borrower or fail to account for all money received or disbursed for a trust or escrow account.</a:t>
            </a:r>
          </a:p>
          <a:p>
            <a:pPr lvl="1"/>
            <a:endParaRPr lang="en-US" sz="1600" dirty="0" smtClean="0">
              <a:latin typeface="+mn-lt"/>
            </a:endParaRPr>
          </a:p>
        </p:txBody>
      </p:sp>
      <p:sp>
        <p:nvSpPr>
          <p:cNvPr id="10" name="TextBox 9"/>
          <p:cNvSpPr txBox="1"/>
          <p:nvPr/>
        </p:nvSpPr>
        <p:spPr>
          <a:xfrm>
            <a:off x="457200" y="8228915"/>
            <a:ext cx="2971800" cy="246221"/>
          </a:xfrm>
          <a:prstGeom prst="rect">
            <a:avLst/>
          </a:prstGeom>
          <a:noFill/>
        </p:spPr>
        <p:txBody>
          <a:bodyPr wrap="square" rtlCol="0">
            <a:spAutoFit/>
          </a:bodyPr>
          <a:lstStyle/>
          <a:p>
            <a:r>
              <a:rPr lang="en-US" sz="1000" i="1" dirty="0" smtClean="0">
                <a:latin typeface="+mn-lt"/>
              </a:rPr>
              <a:t>NAC 645E Adopted Regulation 126-16 Section 3</a:t>
            </a:r>
            <a:endParaRPr lang="en-US" sz="1000" i="1" dirty="0">
              <a:latin typeface="+mn-lt"/>
            </a:endParaRPr>
          </a:p>
        </p:txBody>
      </p:sp>
    </p:spTree>
    <p:extLst>
      <p:ext uri="{BB962C8B-B14F-4D97-AF65-F5344CB8AC3E}">
        <p14:creationId xmlns:p14="http://schemas.microsoft.com/office/powerpoint/2010/main" val="29868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5C2030A-F47B-46A2-8A32-A920610ABBFF}" type="slidenum">
              <a:rPr lang="en-US" altLang="en-US" smtClean="0"/>
              <a:pPr>
                <a:defRPr/>
              </a:pPr>
              <a:t>9</a:t>
            </a:fld>
            <a:endParaRPr lang="en-US" altLang="en-US" dirty="0"/>
          </a:p>
        </p:txBody>
      </p:sp>
      <p:sp>
        <p:nvSpPr>
          <p:cNvPr id="6" name="Rectangle 2"/>
          <p:cNvSpPr>
            <a:spLocks noGrp="1" noChangeArrowheads="1"/>
          </p:cNvSpPr>
          <p:nvPr>
            <p:ph type="title"/>
          </p:nvPr>
        </p:nvSpPr>
        <p:spPr>
          <a:xfrm>
            <a:off x="692943" y="609600"/>
            <a:ext cx="5693569" cy="1143000"/>
          </a:xfrm>
          <a:ln w="38100">
            <a:solidFill>
              <a:schemeClr val="tx1"/>
            </a:solidFill>
          </a:ln>
        </p:spPr>
        <p:txBody>
          <a:bodyPr>
            <a:noAutofit/>
          </a:bodyPr>
          <a:lstStyle/>
          <a:p>
            <a:pPr algn="ctr" eaLnBrk="1" hangingPunct="1"/>
            <a:r>
              <a:rPr lang="en-US" altLang="en-US" sz="2800" b="1" dirty="0" smtClean="0">
                <a:solidFill>
                  <a:srgbClr val="103E60"/>
                </a:solidFill>
              </a:rPr>
              <a:t>Mortgage Bankers Acting as  Mortgage Servicers – </a:t>
            </a:r>
            <a:br>
              <a:rPr lang="en-US" altLang="en-US" sz="2800" b="1" dirty="0" smtClean="0">
                <a:solidFill>
                  <a:srgbClr val="103E60"/>
                </a:solidFill>
              </a:rPr>
            </a:br>
            <a:r>
              <a:rPr lang="en-US" altLang="en-US" sz="2800" b="1" dirty="0" smtClean="0">
                <a:solidFill>
                  <a:srgbClr val="103E60"/>
                </a:solidFill>
              </a:rPr>
              <a:t>Report Submittals</a:t>
            </a:r>
          </a:p>
        </p:txBody>
      </p:sp>
      <p:sp>
        <p:nvSpPr>
          <p:cNvPr id="7" name="TextBox 6"/>
          <p:cNvSpPr txBox="1"/>
          <p:nvPr/>
        </p:nvSpPr>
        <p:spPr>
          <a:xfrm>
            <a:off x="495300" y="1969777"/>
            <a:ext cx="6019800" cy="2585323"/>
          </a:xfrm>
          <a:prstGeom prst="rect">
            <a:avLst/>
          </a:prstGeom>
          <a:noFill/>
        </p:spPr>
        <p:txBody>
          <a:bodyPr wrap="square" rtlCol="0">
            <a:spAutoFit/>
          </a:bodyPr>
          <a:lstStyle/>
          <a:p>
            <a:r>
              <a:rPr lang="en-US" b="1" dirty="0" smtClean="0">
                <a:latin typeface="+mn-lt"/>
              </a:rPr>
              <a:t>A Mortgage Banker who acts as a Mortgage Servicer in connection with one or more mortgage loans which the Mortgage Banker </a:t>
            </a:r>
            <a:r>
              <a:rPr lang="en-US" b="1" u="sng" dirty="0" smtClean="0">
                <a:latin typeface="+mn-lt"/>
              </a:rPr>
              <a:t>made or arranged under his or her license as a mortgage banker</a:t>
            </a:r>
            <a:r>
              <a:rPr lang="en-US" b="1" dirty="0" smtClean="0">
                <a:latin typeface="+mn-lt"/>
              </a:rPr>
              <a:t> must file quarterly, directly with the Commissioner or through the Registry to the Commissioner, a report of the mortgage servicing activity that the Mortgage Banker performs in this State on loans that the Mortgage Banker made or arranged under his or her license as a Mortgage Banker .</a:t>
            </a:r>
          </a:p>
        </p:txBody>
      </p:sp>
      <p:sp>
        <p:nvSpPr>
          <p:cNvPr id="10" name="TextBox 9"/>
          <p:cNvSpPr txBox="1"/>
          <p:nvPr/>
        </p:nvSpPr>
        <p:spPr>
          <a:xfrm>
            <a:off x="457200" y="8407269"/>
            <a:ext cx="3048000" cy="246221"/>
          </a:xfrm>
          <a:prstGeom prst="rect">
            <a:avLst/>
          </a:prstGeom>
          <a:noFill/>
        </p:spPr>
        <p:txBody>
          <a:bodyPr wrap="square" rtlCol="0">
            <a:spAutoFit/>
          </a:bodyPr>
          <a:lstStyle/>
          <a:p>
            <a:r>
              <a:rPr lang="en-US" sz="1000" i="1" dirty="0" smtClean="0">
                <a:latin typeface="+mn-lt"/>
              </a:rPr>
              <a:t>NAC 645E Adopted Regulation 126-16 Section 3</a:t>
            </a:r>
            <a:endParaRPr lang="en-US" sz="1000" i="1" dirty="0">
              <a:latin typeface="+mn-lt"/>
            </a:endParaRPr>
          </a:p>
        </p:txBody>
      </p:sp>
      <p:sp>
        <p:nvSpPr>
          <p:cNvPr id="9" name="TextBox 8"/>
          <p:cNvSpPr txBox="1"/>
          <p:nvPr/>
        </p:nvSpPr>
        <p:spPr>
          <a:xfrm>
            <a:off x="558452" y="4542146"/>
            <a:ext cx="5686375" cy="923330"/>
          </a:xfrm>
          <a:prstGeom prst="rect">
            <a:avLst/>
          </a:prstGeom>
          <a:solidFill>
            <a:srgbClr val="A7B8BF"/>
          </a:solidFill>
          <a:ln w="38100">
            <a:solidFill>
              <a:srgbClr val="002060"/>
            </a:solidFill>
          </a:ln>
          <a:effectLst>
            <a:outerShdw blurRad="50800" dist="50800" dir="5400000" algn="ctr" rotWithShape="0">
              <a:srgbClr val="002060"/>
            </a:outerShdw>
          </a:effectLst>
        </p:spPr>
        <p:txBody>
          <a:bodyPr wrap="square" rtlCol="0">
            <a:spAutoFit/>
          </a:bodyPr>
          <a:lstStyle/>
          <a:p>
            <a:pPr algn="ctr"/>
            <a:r>
              <a:rPr lang="en-US" b="1" dirty="0" smtClean="0">
                <a:solidFill>
                  <a:schemeClr val="accent4">
                    <a:lumMod val="75000"/>
                  </a:schemeClr>
                </a:solidFill>
                <a:latin typeface="+mn-lt"/>
              </a:rPr>
              <a:t>A link to the quarterly Mortgage Call Report (MCR) can be found on the Division’s website and submitted to the Division through NMLS.</a:t>
            </a:r>
            <a:endParaRPr lang="en-US" b="1" dirty="0">
              <a:latin typeface="+mn-lt"/>
            </a:endParaRPr>
          </a:p>
        </p:txBody>
      </p:sp>
      <p:sp>
        <p:nvSpPr>
          <p:cNvPr id="11" name="TextBox 10"/>
          <p:cNvSpPr txBox="1"/>
          <p:nvPr/>
        </p:nvSpPr>
        <p:spPr>
          <a:xfrm>
            <a:off x="525571" y="6133229"/>
            <a:ext cx="5918548" cy="2585323"/>
          </a:xfrm>
          <a:prstGeom prst="rect">
            <a:avLst/>
          </a:prstGeom>
          <a:noFill/>
        </p:spPr>
        <p:txBody>
          <a:bodyPr wrap="square" rtlCol="0">
            <a:spAutoFit/>
          </a:bodyPr>
          <a:lstStyle/>
          <a:p>
            <a:r>
              <a:rPr lang="en-US" b="1" dirty="0" smtClean="0">
                <a:latin typeface="+mn-lt"/>
              </a:rPr>
              <a:t>In addition, a complete schedule of the ranges of costs and fees charged to a borrower by the Mortgage Banker for the activities of the Mortgage Banker relating to </a:t>
            </a:r>
            <a:r>
              <a:rPr lang="en-US" b="1" dirty="0">
                <a:latin typeface="+mn-lt"/>
              </a:rPr>
              <a:t>m</a:t>
            </a:r>
            <a:r>
              <a:rPr lang="en-US" b="1" dirty="0" smtClean="0">
                <a:latin typeface="+mn-lt"/>
              </a:rPr>
              <a:t>ortgage servicing must be filed annually with the Commissioner.  </a:t>
            </a:r>
          </a:p>
          <a:p>
            <a:endParaRPr lang="en-US" b="1" i="1" dirty="0">
              <a:latin typeface="+mn-lt"/>
            </a:endParaRPr>
          </a:p>
          <a:p>
            <a:r>
              <a:rPr lang="en-US" b="1" i="1" dirty="0" smtClean="0">
                <a:latin typeface="+mn-lt"/>
              </a:rPr>
              <a:t>Please review the renewal application checklist in NMLS for details of how to submit this requirement.</a:t>
            </a:r>
          </a:p>
          <a:p>
            <a:endParaRPr lang="en-US" b="1" dirty="0">
              <a:latin typeface="+mn-lt"/>
            </a:endParaRPr>
          </a:p>
          <a:p>
            <a:pPr algn="ctr"/>
            <a:endParaRPr lang="en-US" b="1" dirty="0" smtClean="0">
              <a:solidFill>
                <a:srgbClr val="FF0000"/>
              </a:solidFill>
              <a:latin typeface="+mn-lt"/>
            </a:endParaRPr>
          </a:p>
        </p:txBody>
      </p:sp>
    </p:spTree>
    <p:extLst>
      <p:ext uri="{BB962C8B-B14F-4D97-AF65-F5344CB8AC3E}">
        <p14:creationId xmlns:p14="http://schemas.microsoft.com/office/powerpoint/2010/main" val="2917753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3376</TotalTime>
  <Words>5612</Words>
  <Application>Microsoft Office PowerPoint</Application>
  <PresentationFormat>On-screen Show (4:3)</PresentationFormat>
  <Paragraphs>434</Paragraphs>
  <Slides>34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Times New Roman</vt:lpstr>
      <vt:lpstr>Vani</vt:lpstr>
      <vt:lpstr>Wingdings</vt:lpstr>
      <vt:lpstr>Office Theme</vt:lpstr>
      <vt:lpstr>State of Nevada Department of Business &amp; Industry Division of Mortgage Lending</vt:lpstr>
      <vt:lpstr>The Division of Mortgage Lending</vt:lpstr>
      <vt:lpstr>PowerPoint Presentation</vt:lpstr>
      <vt:lpstr>PowerPoint Presentation</vt:lpstr>
      <vt:lpstr>Banker vs. Broker?</vt:lpstr>
      <vt:lpstr>Mortgage Bankers Needing a Supplemental Mortgage Servicer License</vt:lpstr>
      <vt:lpstr>Mortgage Bankers Acting as  Mortgage Servicers</vt:lpstr>
      <vt:lpstr>Mortgage Bankers Acting as  Mortgage Servicers continued…</vt:lpstr>
      <vt:lpstr>Mortgage Bankers Acting as  Mortgage Servicers –  Report Submittals</vt:lpstr>
      <vt:lpstr>Branch Offices</vt:lpstr>
      <vt:lpstr>Changing Office Location</vt:lpstr>
      <vt:lpstr>PowerPoint Presentation</vt:lpstr>
      <vt:lpstr>Sharing Office Space</vt:lpstr>
      <vt:lpstr>Information for Employing or Associating with Mortgage Agents</vt:lpstr>
      <vt:lpstr>Records Retention</vt:lpstr>
      <vt:lpstr>Files for Residential Mortgage Loans Need to be Complete</vt:lpstr>
      <vt:lpstr>PowerPoint Presentation</vt:lpstr>
      <vt:lpstr>PowerPoint Presentation</vt:lpstr>
      <vt:lpstr>Additional Books and Records</vt:lpstr>
      <vt:lpstr>Monthly Activity Reports (MAR)</vt:lpstr>
      <vt:lpstr>Advertising</vt:lpstr>
      <vt:lpstr>Important Wording in Advertisements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Mortgage Lending Contact Information</vt:lpstr>
    </vt:vector>
  </TitlesOfParts>
  <Company>state of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Nevada Division of Mortgage Lending</dc:title>
  <dc:creator>ncorbin</dc:creator>
  <cp:lastModifiedBy>Susan Slack</cp:lastModifiedBy>
  <cp:revision>359</cp:revision>
  <cp:lastPrinted>2016-05-23T21:20:38Z</cp:lastPrinted>
  <dcterms:created xsi:type="dcterms:W3CDTF">2009-04-24T14:18:07Z</dcterms:created>
  <dcterms:modified xsi:type="dcterms:W3CDTF">2017-03-10T20:20:50Z</dcterms:modified>
</cp:coreProperties>
</file>