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8" r:id="rId1"/>
  </p:sldMasterIdLst>
  <p:notesMasterIdLst>
    <p:notesMasterId r:id="rId34"/>
  </p:notesMasterIdLst>
  <p:sldIdLst>
    <p:sldId id="256" r:id="rId2"/>
    <p:sldId id="260" r:id="rId3"/>
    <p:sldId id="301" r:id="rId4"/>
    <p:sldId id="302" r:id="rId5"/>
    <p:sldId id="261" r:id="rId6"/>
    <p:sldId id="263" r:id="rId7"/>
    <p:sldId id="266" r:id="rId8"/>
    <p:sldId id="309" r:id="rId9"/>
    <p:sldId id="267" r:id="rId10"/>
    <p:sldId id="298" r:id="rId11"/>
    <p:sldId id="270" r:id="rId12"/>
    <p:sldId id="271" r:id="rId13"/>
    <p:sldId id="310" r:id="rId14"/>
    <p:sldId id="311" r:id="rId15"/>
    <p:sldId id="272" r:id="rId16"/>
    <p:sldId id="274" r:id="rId17"/>
    <p:sldId id="275" r:id="rId18"/>
    <p:sldId id="277" r:id="rId19"/>
    <p:sldId id="308" r:id="rId20"/>
    <p:sldId id="303" r:id="rId21"/>
    <p:sldId id="278" r:id="rId22"/>
    <p:sldId id="294" r:id="rId23"/>
    <p:sldId id="280" r:id="rId24"/>
    <p:sldId id="304" r:id="rId25"/>
    <p:sldId id="282" r:id="rId26"/>
    <p:sldId id="305" r:id="rId27"/>
    <p:sldId id="287" r:id="rId28"/>
    <p:sldId id="306" r:id="rId29"/>
    <p:sldId id="307" r:id="rId30"/>
    <p:sldId id="289" r:id="rId31"/>
    <p:sldId id="292" r:id="rId32"/>
    <p:sldId id="299" r:id="rId33"/>
  </p:sldIdLst>
  <p:sldSz cx="6858000" cy="9144000" type="screen4x3"/>
  <p:notesSz cx="6858000" cy="9236075"/>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B8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60"/>
  </p:normalViewPr>
  <p:slideViewPr>
    <p:cSldViewPr>
      <p:cViewPr>
        <p:scale>
          <a:sx n="100" d="100"/>
          <a:sy n="100" d="100"/>
        </p:scale>
        <p:origin x="2028" y="-498"/>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defTabSz="931863" eaLnBrk="1" hangingPunct="1">
              <a:defRPr sz="1200" smtClean="0">
                <a:latin typeface="Arial" panose="020B0604020202020204" pitchFamily="34" charset="0"/>
              </a:defRPr>
            </a:lvl1pPr>
          </a:lstStyle>
          <a:p>
            <a:pPr>
              <a:defRPr/>
            </a:pPr>
            <a:endParaRPr lang="en-US" altLang="en-US"/>
          </a:p>
        </p:txBody>
      </p:sp>
      <p:sp>
        <p:nvSpPr>
          <p:cNvPr id="3075" name="Rectangle 3"/>
          <p:cNvSpPr>
            <a:spLocks noGrp="1" noChangeArrowheads="1"/>
          </p:cNvSpPr>
          <p:nvPr>
            <p:ph type="dt" idx="1"/>
          </p:nvPr>
        </p:nvSpPr>
        <p:spPr bwMode="auto">
          <a:xfrm>
            <a:off x="3884613" y="0"/>
            <a:ext cx="297180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smtClean="0">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2130425" y="692150"/>
            <a:ext cx="2598738"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87767"/>
            <a:ext cx="5486400" cy="41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72378"/>
            <a:ext cx="297180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defTabSz="931863" eaLnBrk="1" hangingPunct="1">
              <a:defRPr sz="1200" smtClean="0">
                <a:latin typeface="Arial" panose="020B0604020202020204" pitchFamily="34" charset="0"/>
              </a:defRPr>
            </a:lvl1pPr>
          </a:lstStyle>
          <a:p>
            <a:pPr>
              <a:defRPr/>
            </a:pPr>
            <a:endParaRPr lang="en-US" altLang="en-US"/>
          </a:p>
        </p:txBody>
      </p:sp>
      <p:sp>
        <p:nvSpPr>
          <p:cNvPr id="3079" name="Rectangle 7"/>
          <p:cNvSpPr>
            <a:spLocks noGrp="1" noChangeArrowheads="1"/>
          </p:cNvSpPr>
          <p:nvPr>
            <p:ph type="sldNum" sz="quarter" idx="5"/>
          </p:nvPr>
        </p:nvSpPr>
        <p:spPr bwMode="auto">
          <a:xfrm>
            <a:off x="3884613" y="8772378"/>
            <a:ext cx="297180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panose="020B0604020202020204" pitchFamily="34" charset="0"/>
              </a:defRPr>
            </a:lvl1pPr>
          </a:lstStyle>
          <a:p>
            <a:pPr>
              <a:defRPr/>
            </a:pPr>
            <a:fld id="{4902717D-772F-424C-998D-C521A3E25180}" type="slidenum">
              <a:rPr lang="en-US" altLang="en-US"/>
              <a:pPr>
                <a:defRPr/>
              </a:pPr>
              <a:t>‹#›</a:t>
            </a:fld>
            <a:endParaRPr lang="en-US" altLang="en-US"/>
          </a:p>
        </p:txBody>
      </p:sp>
    </p:spTree>
    <p:extLst>
      <p:ext uri="{BB962C8B-B14F-4D97-AF65-F5344CB8AC3E}">
        <p14:creationId xmlns:p14="http://schemas.microsoft.com/office/powerpoint/2010/main" val="3040681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5E334C38-7B43-40A5-95F6-3FB3651F577B}" type="slidenum">
              <a:rPr lang="en-US" altLang="en-US">
                <a:latin typeface="Arial" panose="020B0604020202020204" pitchFamily="34" charset="0"/>
              </a:rPr>
              <a:pPr algn="r"/>
              <a:t>1</a:t>
            </a:fld>
            <a:endParaRPr lang="en-US" altLang="en-US">
              <a:latin typeface="Arial" panose="020B0604020202020204"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8237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12E4BA6B-13F4-4ACA-A04A-D0E2EB8D5899}" type="slidenum">
              <a:rPr lang="en-US" altLang="en-US">
                <a:latin typeface="Arial" panose="020B0604020202020204" pitchFamily="34" charset="0"/>
              </a:rPr>
              <a:pPr algn="r"/>
              <a:t>12</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89847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A59AC0ED-7F92-47B5-8F8C-D0E83D1111E5}" type="slidenum">
              <a:rPr lang="en-US" altLang="en-US">
                <a:latin typeface="Arial" panose="020B0604020202020204" pitchFamily="34" charset="0"/>
              </a:rPr>
              <a:pPr algn="r"/>
              <a:t>15</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31801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D7B0C605-7210-4470-9B0B-678CFEC2BDBF}" type="slidenum">
              <a:rPr lang="en-US" altLang="en-US">
                <a:latin typeface="Arial" panose="020B0604020202020204" pitchFamily="34" charset="0"/>
              </a:rPr>
              <a:pPr algn="r"/>
              <a:t>16</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13773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FEC61F8A-E0AF-45AC-B7CE-11C8ED83EB7B}" type="slidenum">
              <a:rPr lang="en-US" altLang="en-US">
                <a:latin typeface="Arial" panose="020B0604020202020204" pitchFamily="34" charset="0"/>
              </a:rPr>
              <a:pPr algn="r"/>
              <a:t>17</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12163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07C7D513-6662-4388-BE6B-CD39972D701B}" type="slidenum">
              <a:rPr lang="en-US" altLang="en-US">
                <a:latin typeface="Arial" panose="020B0604020202020204" pitchFamily="34" charset="0"/>
              </a:rPr>
              <a:pPr algn="r"/>
              <a:t>18</a:t>
            </a:fld>
            <a:endParaRPr lang="en-US" altLang="en-US">
              <a:latin typeface="Arial" panose="020B0604020202020204"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24780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D6E049BD-4618-4494-93DC-25A641A17F70}" type="slidenum">
              <a:rPr lang="en-US" altLang="en-US">
                <a:latin typeface="Arial" panose="020B0604020202020204" pitchFamily="34" charset="0"/>
              </a:rPr>
              <a:pPr algn="r"/>
              <a:t>21</a:t>
            </a:fld>
            <a:endParaRPr lang="en-US" altLang="en-US">
              <a:latin typeface="Arial" panose="020B0604020202020204"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87657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2F39C829-8E03-47DF-A206-21A758596AA6}" type="slidenum">
              <a:rPr lang="en-US" altLang="en-US">
                <a:latin typeface="Arial" panose="020B0604020202020204" pitchFamily="34" charset="0"/>
              </a:rPr>
              <a:pPr algn="r"/>
              <a:t>22</a:t>
            </a:fld>
            <a:endParaRPr lang="en-US" altLang="en-US">
              <a:latin typeface="Arial" panose="020B0604020202020204"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22928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411C2A4E-3748-4806-AB5C-8118A09F9D14}" type="slidenum">
              <a:rPr lang="en-US" altLang="en-US">
                <a:latin typeface="Arial" panose="020B0604020202020204" pitchFamily="34" charset="0"/>
              </a:rPr>
              <a:pPr algn="r"/>
              <a:t>23</a:t>
            </a:fld>
            <a:endParaRPr lang="en-US" altLang="en-US">
              <a:latin typeface="Arial" panose="020B0604020202020204"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21807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E071F868-38A2-4F6B-A37C-4D9E05C1BB8F}" type="slidenum">
              <a:rPr lang="en-US" altLang="en-US">
                <a:latin typeface="Arial" panose="020B0604020202020204" pitchFamily="34" charset="0"/>
              </a:rPr>
              <a:pPr algn="r"/>
              <a:t>25</a:t>
            </a:fld>
            <a:endParaRPr lang="en-US" altLang="en-US">
              <a:latin typeface="Arial" panose="020B0604020202020204"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0984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FAB90EAD-669F-47B7-95EF-F23EACFCB1D1}" type="slidenum">
              <a:rPr lang="en-US" altLang="en-US">
                <a:latin typeface="Arial" panose="020B0604020202020204" pitchFamily="34" charset="0"/>
              </a:rPr>
              <a:pPr algn="r"/>
              <a:t>27</a:t>
            </a:fld>
            <a:endParaRPr lang="en-US" altLang="en-US">
              <a:latin typeface="Arial" panose="020B0604020202020204"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4225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50A05FA3-9698-4290-830F-E72BFD05AA92}" type="slidenum">
              <a:rPr lang="en-US" altLang="en-US">
                <a:latin typeface="Arial" panose="020B0604020202020204" pitchFamily="34" charset="0"/>
              </a:rPr>
              <a:pPr algn="r"/>
              <a:t>2</a:t>
            </a:fld>
            <a:endParaRPr lang="en-US" altLang="en-US">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426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02717D-772F-424C-998D-C521A3E25180}" type="slidenum">
              <a:rPr lang="en-US" altLang="en-US" smtClean="0"/>
              <a:pPr>
                <a:defRPr/>
              </a:pPr>
              <a:t>28</a:t>
            </a:fld>
            <a:endParaRPr lang="en-US" altLang="en-US"/>
          </a:p>
        </p:txBody>
      </p:sp>
    </p:spTree>
    <p:extLst>
      <p:ext uri="{BB962C8B-B14F-4D97-AF65-F5344CB8AC3E}">
        <p14:creationId xmlns:p14="http://schemas.microsoft.com/office/powerpoint/2010/main" val="3378823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FBCAB0B8-D2C4-4B78-816E-22C0F0868DFB}" type="slidenum">
              <a:rPr lang="en-US" altLang="en-US">
                <a:latin typeface="Arial" panose="020B0604020202020204" pitchFamily="34" charset="0"/>
              </a:rPr>
              <a:pPr algn="r"/>
              <a:t>30</a:t>
            </a:fld>
            <a:endParaRPr lang="en-US" altLang="en-US">
              <a:latin typeface="Arial" panose="020B0604020202020204"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94946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AC17B546-9F49-4DEC-A5F6-AEE715CE38BE}" type="slidenum">
              <a:rPr lang="en-US" altLang="en-US">
                <a:latin typeface="Arial" panose="020B0604020202020204" pitchFamily="34" charset="0"/>
              </a:rPr>
              <a:pPr algn="r"/>
              <a:t>31</a:t>
            </a:fld>
            <a:endParaRPr lang="en-US" altLang="en-US">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62481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F2CB1F3F-C8FF-4EAE-9465-3252BD0EA70D}" type="slidenum">
              <a:rPr lang="en-US" altLang="en-US">
                <a:latin typeface="Arial" panose="020B0604020202020204" pitchFamily="34" charset="0"/>
              </a:rPr>
              <a:pPr algn="r"/>
              <a:t>32</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71145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02717D-772F-424C-998D-C521A3E25180}" type="slidenum">
              <a:rPr lang="en-US" altLang="en-US" smtClean="0"/>
              <a:pPr>
                <a:defRPr/>
              </a:pPr>
              <a:t>4</a:t>
            </a:fld>
            <a:endParaRPr lang="en-US" altLang="en-US"/>
          </a:p>
        </p:txBody>
      </p:sp>
    </p:spTree>
    <p:extLst>
      <p:ext uri="{BB962C8B-B14F-4D97-AF65-F5344CB8AC3E}">
        <p14:creationId xmlns:p14="http://schemas.microsoft.com/office/powerpoint/2010/main" val="453493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3051BA27-8017-4996-AAA7-EF25CF997638}" type="slidenum">
              <a:rPr lang="en-US" altLang="en-US">
                <a:latin typeface="Arial" panose="020B0604020202020204" pitchFamily="34" charset="0"/>
              </a:rPr>
              <a:pPr algn="r"/>
              <a:t>5</a:t>
            </a:fld>
            <a:endParaRPr lang="en-US" altLang="en-US">
              <a:latin typeface="Arial" panose="020B0604020202020204"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788915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5F2BD25B-AD39-4793-ADB9-A22204F0B6C4}" type="slidenum">
              <a:rPr lang="en-US" altLang="en-US">
                <a:latin typeface="Arial" panose="020B0604020202020204" pitchFamily="34" charset="0"/>
              </a:rPr>
              <a:pPr algn="r"/>
              <a:t>6</a:t>
            </a:fld>
            <a:endParaRPr lang="en-US" altLang="en-US">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356067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1A20E572-3C0E-46D9-AA89-0438CC1B1A59}" type="slidenum">
              <a:rPr lang="en-US" altLang="en-US">
                <a:latin typeface="Arial" panose="020B0604020202020204" pitchFamily="34" charset="0"/>
              </a:rPr>
              <a:pPr algn="r"/>
              <a:t>7</a:t>
            </a:fld>
            <a:endParaRPr lang="en-US" altLang="en-US">
              <a:latin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04502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09CBE979-C6DF-49F7-BF50-78D6E5DBF9A8}" type="slidenum">
              <a:rPr lang="en-US" altLang="en-US">
                <a:latin typeface="Arial" panose="020B0604020202020204" pitchFamily="34" charset="0"/>
              </a:rPr>
              <a:pPr algn="r"/>
              <a:t>9</a:t>
            </a:fld>
            <a:endParaRPr lang="en-US" altLang="en-US">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892610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4B836E87-7E1C-414D-BEDE-62A374A6BCCB}" type="slidenum">
              <a:rPr lang="en-US" altLang="en-US">
                <a:latin typeface="Arial" panose="020B0604020202020204" pitchFamily="34" charset="0"/>
              </a:rPr>
              <a:pPr algn="r"/>
              <a:t>10</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467023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lgn="ctr" defTabSz="931863">
              <a:defRPr>
                <a:solidFill>
                  <a:schemeClr val="tx1"/>
                </a:solidFill>
                <a:latin typeface="Times New Roman" panose="02020603050405020304" pitchFamily="18" charset="0"/>
              </a:defRPr>
            </a:lvl1pPr>
            <a:lvl2pPr marL="742950" indent="-285750" algn="ctr" defTabSz="931863">
              <a:defRPr>
                <a:solidFill>
                  <a:schemeClr val="tx1"/>
                </a:solidFill>
                <a:latin typeface="Times New Roman" panose="02020603050405020304" pitchFamily="18" charset="0"/>
              </a:defRPr>
            </a:lvl2pPr>
            <a:lvl3pPr marL="1143000" indent="-228600" algn="ctr" defTabSz="931863">
              <a:defRPr>
                <a:solidFill>
                  <a:schemeClr val="tx1"/>
                </a:solidFill>
                <a:latin typeface="Times New Roman" panose="02020603050405020304" pitchFamily="18" charset="0"/>
              </a:defRPr>
            </a:lvl3pPr>
            <a:lvl4pPr marL="1600200" indent="-228600" algn="ctr" defTabSz="931863">
              <a:defRPr>
                <a:solidFill>
                  <a:schemeClr val="tx1"/>
                </a:solidFill>
                <a:latin typeface="Times New Roman" panose="02020603050405020304" pitchFamily="18" charset="0"/>
              </a:defRPr>
            </a:lvl4pPr>
            <a:lvl5pPr marL="2057400" indent="-228600" algn="ctr" defTabSz="931863">
              <a:defRPr>
                <a:solidFill>
                  <a:schemeClr val="tx1"/>
                </a:solidFill>
                <a:latin typeface="Times New Roman" panose="02020603050405020304" pitchFamily="18" charset="0"/>
              </a:defRPr>
            </a:lvl5pPr>
            <a:lvl6pPr marL="2514600" indent="-228600" algn="ctr" defTabSz="931863"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defTabSz="931863"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defTabSz="931863"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defTabSz="931863" eaLnBrk="0" fontAlgn="base" hangingPunct="0">
              <a:spcBef>
                <a:spcPct val="0"/>
              </a:spcBef>
              <a:spcAft>
                <a:spcPct val="0"/>
              </a:spcAft>
              <a:defRPr>
                <a:solidFill>
                  <a:schemeClr val="tx1"/>
                </a:solidFill>
                <a:latin typeface="Times New Roman" panose="02020603050405020304" pitchFamily="18" charset="0"/>
              </a:defRPr>
            </a:lvl9pPr>
          </a:lstStyle>
          <a:p>
            <a:pPr algn="r"/>
            <a:fld id="{D3D52491-CCCD-4B27-BE63-004A0A712BBC}" type="slidenum">
              <a:rPr lang="en-US" altLang="en-US">
                <a:latin typeface="Arial" panose="020B0604020202020204" pitchFamily="34" charset="0"/>
              </a:rPr>
              <a:pPr algn="r"/>
              <a:t>11</a:t>
            </a:fld>
            <a:endParaRPr lang="en-US" altLang="en-US">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90726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168D03A-01F2-4DDD-BABE-225C53E36487}" type="slidenum">
              <a:rPr lang="en-US" altLang="en-US" smtClean="0"/>
              <a:pPr>
                <a:defRPr/>
              </a:pPr>
              <a:t>‹#›</a:t>
            </a:fld>
            <a:endParaRPr lang="en-US" altLang="en-US"/>
          </a:p>
        </p:txBody>
      </p:sp>
    </p:spTree>
    <p:extLst>
      <p:ext uri="{BB962C8B-B14F-4D97-AF65-F5344CB8AC3E}">
        <p14:creationId xmlns:p14="http://schemas.microsoft.com/office/powerpoint/2010/main" val="423830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F7B0940-26F3-4EFD-B566-A4B1099EA02B}" type="slidenum">
              <a:rPr lang="en-US" altLang="en-US" smtClean="0"/>
              <a:pPr>
                <a:defRPr/>
              </a:pPr>
              <a:t>‹#›</a:t>
            </a:fld>
            <a:endParaRPr lang="en-US" altLang="en-US"/>
          </a:p>
        </p:txBody>
      </p:sp>
    </p:spTree>
    <p:extLst>
      <p:ext uri="{BB962C8B-B14F-4D97-AF65-F5344CB8AC3E}">
        <p14:creationId xmlns:p14="http://schemas.microsoft.com/office/powerpoint/2010/main" val="339687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C366829-B78D-4ACE-A96C-93C992139B94}" type="slidenum">
              <a:rPr lang="en-US" altLang="en-US" smtClean="0"/>
              <a:pPr>
                <a:defRPr/>
              </a:pPr>
              <a:t>‹#›</a:t>
            </a:fld>
            <a:endParaRPr lang="en-US" altLang="en-US"/>
          </a:p>
        </p:txBody>
      </p:sp>
    </p:spTree>
    <p:extLst>
      <p:ext uri="{BB962C8B-B14F-4D97-AF65-F5344CB8AC3E}">
        <p14:creationId xmlns:p14="http://schemas.microsoft.com/office/powerpoint/2010/main" val="138745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8225FD6-218E-46D5-83FB-273D7372AB22}" type="slidenum">
              <a:rPr lang="en-US" altLang="en-US" smtClean="0"/>
              <a:pPr>
                <a:defRPr/>
              </a:pPr>
              <a:t>‹#›</a:t>
            </a:fld>
            <a:endParaRPr lang="en-US" altLang="en-US"/>
          </a:p>
        </p:txBody>
      </p:sp>
    </p:spTree>
    <p:extLst>
      <p:ext uri="{BB962C8B-B14F-4D97-AF65-F5344CB8AC3E}">
        <p14:creationId xmlns:p14="http://schemas.microsoft.com/office/powerpoint/2010/main" val="210641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8F7E44F-6542-49C2-8868-1ECE503A4C15}" type="slidenum">
              <a:rPr lang="en-US" altLang="en-US" smtClean="0"/>
              <a:pPr>
                <a:defRPr/>
              </a:pPr>
              <a:t>‹#›</a:t>
            </a:fld>
            <a:endParaRPr lang="en-US" altLang="en-US"/>
          </a:p>
        </p:txBody>
      </p:sp>
    </p:spTree>
    <p:extLst>
      <p:ext uri="{BB962C8B-B14F-4D97-AF65-F5344CB8AC3E}">
        <p14:creationId xmlns:p14="http://schemas.microsoft.com/office/powerpoint/2010/main" val="233140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5C2030A-F47B-46A2-8A32-A920610ABBFF}" type="slidenum">
              <a:rPr lang="en-US" altLang="en-US" smtClean="0"/>
              <a:pPr>
                <a:defRPr/>
              </a:pPr>
              <a:t>‹#›</a:t>
            </a:fld>
            <a:endParaRPr lang="en-US" altLang="en-US"/>
          </a:p>
        </p:txBody>
      </p:sp>
    </p:spTree>
    <p:extLst>
      <p:ext uri="{BB962C8B-B14F-4D97-AF65-F5344CB8AC3E}">
        <p14:creationId xmlns:p14="http://schemas.microsoft.com/office/powerpoint/2010/main" val="187815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63EB49F-896A-4D4F-A59C-13A6D7663608}" type="slidenum">
              <a:rPr lang="en-US" altLang="en-US" smtClean="0"/>
              <a:pPr>
                <a:defRPr/>
              </a:pPr>
              <a:t>‹#›</a:t>
            </a:fld>
            <a:endParaRPr lang="en-US" altLang="en-US"/>
          </a:p>
        </p:txBody>
      </p:sp>
    </p:spTree>
    <p:extLst>
      <p:ext uri="{BB962C8B-B14F-4D97-AF65-F5344CB8AC3E}">
        <p14:creationId xmlns:p14="http://schemas.microsoft.com/office/powerpoint/2010/main" val="349133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6916F02C-5E54-4D04-A9A2-735408E0E662}" type="slidenum">
              <a:rPr lang="en-US" altLang="en-US" smtClean="0"/>
              <a:pPr>
                <a:defRPr/>
              </a:pPr>
              <a:t>‹#›</a:t>
            </a:fld>
            <a:endParaRPr lang="en-US" altLang="en-US"/>
          </a:p>
        </p:txBody>
      </p:sp>
    </p:spTree>
    <p:extLst>
      <p:ext uri="{BB962C8B-B14F-4D97-AF65-F5344CB8AC3E}">
        <p14:creationId xmlns:p14="http://schemas.microsoft.com/office/powerpoint/2010/main" val="179901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9C2AC8F2-D1F1-48D4-A0D1-1F1471843C5C}" type="slidenum">
              <a:rPr lang="en-US" altLang="en-US" smtClean="0"/>
              <a:pPr>
                <a:defRPr/>
              </a:pPr>
              <a:t>‹#›</a:t>
            </a:fld>
            <a:endParaRPr lang="en-US" altLang="en-US"/>
          </a:p>
        </p:txBody>
      </p:sp>
    </p:spTree>
    <p:extLst>
      <p:ext uri="{BB962C8B-B14F-4D97-AF65-F5344CB8AC3E}">
        <p14:creationId xmlns:p14="http://schemas.microsoft.com/office/powerpoint/2010/main" val="13949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44DF6EF-F55D-4A62-8AEC-FEB4275D8803}" type="slidenum">
              <a:rPr lang="en-US" altLang="en-US" smtClean="0"/>
              <a:pPr>
                <a:defRPr/>
              </a:pPr>
              <a:t>‹#›</a:t>
            </a:fld>
            <a:endParaRPr lang="en-US" altLang="en-US"/>
          </a:p>
        </p:txBody>
      </p:sp>
    </p:spTree>
    <p:extLst>
      <p:ext uri="{BB962C8B-B14F-4D97-AF65-F5344CB8AC3E}">
        <p14:creationId xmlns:p14="http://schemas.microsoft.com/office/powerpoint/2010/main" val="389975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DA040E7-C57D-4119-BA26-9C8D24D56AA6}" type="slidenum">
              <a:rPr lang="en-US" altLang="en-US" smtClean="0"/>
              <a:pPr>
                <a:defRPr/>
              </a:pPr>
              <a:t>‹#›</a:t>
            </a:fld>
            <a:endParaRPr lang="en-US" altLang="en-US"/>
          </a:p>
        </p:txBody>
      </p:sp>
    </p:spTree>
    <p:extLst>
      <p:ext uri="{BB962C8B-B14F-4D97-AF65-F5344CB8AC3E}">
        <p14:creationId xmlns:p14="http://schemas.microsoft.com/office/powerpoint/2010/main" val="2085068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7000">
              <a:schemeClr val="bg1">
                <a:lumMod val="95000"/>
              </a:schemeClr>
            </a:gs>
            <a:gs pos="95000">
              <a:schemeClr val="bg2">
                <a:lumMod val="90000"/>
              </a:schemeClr>
            </a:gs>
            <a:gs pos="97000">
              <a:schemeClr val="bg1">
                <a:lumMod val="85000"/>
              </a:schemeClr>
            </a:gs>
            <a:gs pos="97000">
              <a:schemeClr val="accent4">
                <a:lumMod val="7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D8C89C-4825-4E6D-A5DB-BBE080337133}" type="slidenum">
              <a:rPr lang="en-US" altLang="en-US" smtClean="0"/>
              <a:pPr>
                <a:defRPr/>
              </a:pPr>
              <a:t>‹#›</a:t>
            </a:fld>
            <a:endParaRPr lang="en-US" altLang="en-US"/>
          </a:p>
        </p:txBody>
      </p:sp>
    </p:spTree>
    <p:extLst>
      <p:ext uri="{BB962C8B-B14F-4D97-AF65-F5344CB8AC3E}">
        <p14:creationId xmlns:p14="http://schemas.microsoft.com/office/powerpoint/2010/main" val="70992153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arlv@mld.nv.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bg1">
                <a:lumMod val="95000"/>
              </a:schemeClr>
            </a:gs>
            <a:gs pos="92000">
              <a:schemeClr val="bg2">
                <a:lumMod val="90000"/>
              </a:schemeClr>
            </a:gs>
            <a:gs pos="100000">
              <a:schemeClr val="bg1">
                <a:lumMod val="85000"/>
              </a:schemeClr>
            </a:gs>
            <a:gs pos="96000">
              <a:schemeClr val="accent4">
                <a:lumMod val="7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2925" y="1828800"/>
            <a:ext cx="5772150" cy="2286000"/>
          </a:xfrm>
        </p:spPr>
        <p:txBody>
          <a:bodyPr/>
          <a:lstStyle/>
          <a:p>
            <a:pPr algn="ctr" eaLnBrk="1" hangingPunct="1"/>
            <a:r>
              <a:rPr lang="en-US" altLang="en-US" sz="3400" b="1" dirty="0" smtClean="0">
                <a:solidFill>
                  <a:srgbClr val="0070C0"/>
                </a:solidFill>
              </a:rPr>
              <a:t>State of Nevada</a:t>
            </a:r>
            <a:br>
              <a:rPr lang="en-US" altLang="en-US" sz="3400" b="1" dirty="0" smtClean="0">
                <a:solidFill>
                  <a:srgbClr val="0070C0"/>
                </a:solidFill>
              </a:rPr>
            </a:br>
            <a:r>
              <a:rPr lang="en-US" altLang="en-US" sz="3400" b="1" dirty="0" smtClean="0">
                <a:solidFill>
                  <a:srgbClr val="0070C0"/>
                </a:solidFill>
              </a:rPr>
              <a:t>Department of Business &amp; Industry</a:t>
            </a:r>
            <a:br>
              <a:rPr lang="en-US" altLang="en-US" sz="3400" b="1" dirty="0" smtClean="0">
                <a:solidFill>
                  <a:srgbClr val="0070C0"/>
                </a:solidFill>
              </a:rPr>
            </a:br>
            <a:r>
              <a:rPr lang="en-US" altLang="en-US" sz="3400" b="1" dirty="0" smtClean="0">
                <a:solidFill>
                  <a:srgbClr val="0070C0"/>
                </a:solidFill>
              </a:rPr>
              <a:t>Division of Mortgage Lending</a:t>
            </a:r>
          </a:p>
        </p:txBody>
      </p:sp>
      <p:sp>
        <p:nvSpPr>
          <p:cNvPr id="4099" name="Rectangle 3"/>
          <p:cNvSpPr>
            <a:spLocks noGrp="1" noChangeArrowheads="1"/>
          </p:cNvSpPr>
          <p:nvPr>
            <p:ph type="subTitle" idx="1"/>
          </p:nvPr>
        </p:nvSpPr>
        <p:spPr>
          <a:xfrm>
            <a:off x="857250" y="5334000"/>
            <a:ext cx="5143500" cy="1828800"/>
          </a:xfrm>
        </p:spPr>
        <p:txBody>
          <a:bodyPr>
            <a:normAutofit fontScale="77500" lnSpcReduction="20000"/>
          </a:bodyPr>
          <a:lstStyle/>
          <a:p>
            <a:pPr eaLnBrk="1" hangingPunct="1"/>
            <a:r>
              <a:rPr lang="en-US" altLang="en-US" sz="3200" dirty="0" smtClean="0">
                <a:latin typeface="Times New Roman" panose="02020603050405020304" pitchFamily="18" charset="0"/>
              </a:rPr>
              <a:t>Information for </a:t>
            </a:r>
          </a:p>
          <a:p>
            <a:pPr eaLnBrk="1" hangingPunct="1"/>
            <a:r>
              <a:rPr lang="en-US" altLang="en-US" sz="3200" dirty="0" smtClean="0">
                <a:latin typeface="Times New Roman" panose="02020603050405020304" pitchFamily="18" charset="0"/>
              </a:rPr>
              <a:t>Newly Licensed</a:t>
            </a:r>
          </a:p>
          <a:p>
            <a:pPr eaLnBrk="1" hangingPunct="1"/>
            <a:r>
              <a:rPr lang="en-US" altLang="en-US" sz="3200" dirty="0" smtClean="0">
                <a:latin typeface="Times New Roman" panose="02020603050405020304" pitchFamily="18" charset="0"/>
              </a:rPr>
              <a:t>Mortgage Brokers</a:t>
            </a:r>
          </a:p>
          <a:p>
            <a:pPr eaLnBrk="1" hangingPunct="1"/>
            <a:r>
              <a:rPr lang="en-US" altLang="en-US" sz="3200" dirty="0" smtClean="0">
                <a:latin typeface="Times New Roman" panose="02020603050405020304" pitchFamily="18" charset="0"/>
              </a:rPr>
              <a:t>Registered through NMLS (Registry)</a:t>
            </a:r>
          </a:p>
        </p:txBody>
      </p:sp>
      <p:pic>
        <p:nvPicPr>
          <p:cNvPr id="4103" name="Picture 7" descr="The Great Seal of the State of Nev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467600"/>
            <a:ext cx="914400" cy="914400"/>
          </a:xfrm>
          <a:prstGeom prst="rect">
            <a:avLst/>
          </a:prstGeom>
          <a:noFill/>
          <a:effectLst>
            <a:glow rad="393700">
              <a:schemeClr val="accent4">
                <a:lumMod val="75000"/>
                <a:alpha val="40000"/>
              </a:schemeClr>
            </a:glo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42925" y="8531793"/>
            <a:ext cx="4724400" cy="584775"/>
          </a:xfrm>
          <a:prstGeom prst="rect">
            <a:avLst/>
          </a:prstGeom>
          <a:noFill/>
        </p:spPr>
        <p:txBody>
          <a:bodyPr wrap="square" rtlCol="0">
            <a:spAutoFit/>
          </a:bodyPr>
          <a:lstStyle/>
          <a:p>
            <a:pPr lvl="0" defTabSz="457200" eaLnBrk="1" fontAlgn="auto" hangingPunct="1">
              <a:spcBef>
                <a:spcPts val="0"/>
              </a:spcBef>
              <a:spcAft>
                <a:spcPts val="0"/>
              </a:spcAft>
            </a:pPr>
            <a:r>
              <a:rPr lang="en-US" sz="800" dirty="0">
                <a:solidFill>
                  <a:prstClr val="black"/>
                </a:solidFill>
                <a:latin typeface="Calibri" panose="020F0502020204030204"/>
              </a:rPr>
              <a:t>The “Information for </a:t>
            </a:r>
            <a:r>
              <a:rPr lang="en-US" sz="800" dirty="0" smtClean="0">
                <a:solidFill>
                  <a:prstClr val="black"/>
                </a:solidFill>
                <a:latin typeface="Calibri" panose="020F0502020204030204"/>
              </a:rPr>
              <a:t>Newly Licensed Mortgage Brokers” </a:t>
            </a:r>
            <a:r>
              <a:rPr lang="en-US" sz="800" dirty="0">
                <a:solidFill>
                  <a:prstClr val="black"/>
                </a:solidFill>
                <a:latin typeface="Calibri" panose="020F0502020204030204"/>
              </a:rPr>
              <a:t>presentation material is current as  of June </a:t>
            </a:r>
            <a:r>
              <a:rPr lang="en-US" sz="800" dirty="0" smtClean="0">
                <a:solidFill>
                  <a:prstClr val="black"/>
                </a:solidFill>
                <a:latin typeface="Calibri" panose="020F0502020204030204"/>
              </a:rPr>
              <a:t>2016, </a:t>
            </a:r>
            <a:r>
              <a:rPr lang="en-US" sz="800" dirty="0">
                <a:solidFill>
                  <a:prstClr val="black"/>
                </a:solidFill>
                <a:latin typeface="Calibri" panose="020F0502020204030204"/>
              </a:rPr>
              <a:t>the day it was posted. This presentation does not represent legal interpretation, guidance or advice of the Division. While efforts have been made to ensure accuracy, only the rule and its Official Interpretations can provide complete and definitive information regarding requirements. </a:t>
            </a:r>
            <a:endParaRPr lang="es-US" sz="800" dirty="0">
              <a:solidFill>
                <a:prstClr val="black"/>
              </a:solidFill>
              <a:latin typeface="Calibri" panose="020F050202020403020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a:xfrm>
            <a:off x="462344" y="1752600"/>
            <a:ext cx="5915025" cy="3581400"/>
          </a:xfrm>
        </p:spPr>
        <p:txBody>
          <a:bodyPr>
            <a:normAutofit/>
          </a:bodyPr>
          <a:lstStyle/>
          <a:p>
            <a:r>
              <a:rPr lang="en-US" altLang="en-US" sz="2000" dirty="0"/>
              <a:t>When employing or </a:t>
            </a:r>
            <a:r>
              <a:rPr lang="en-US" altLang="en-US" sz="2000" dirty="0" smtClean="0"/>
              <a:t>associating </a:t>
            </a:r>
            <a:r>
              <a:rPr lang="en-US" altLang="en-US" sz="2000" dirty="0"/>
              <a:t>with a Mortgage Agent, Mortgage Brokers must:</a:t>
            </a:r>
          </a:p>
          <a:p>
            <a:pPr lvl="1"/>
            <a:r>
              <a:rPr lang="en-US" altLang="en-US" dirty="0" smtClean="0"/>
              <a:t>verify </a:t>
            </a:r>
            <a:r>
              <a:rPr lang="en-US" altLang="en-US" dirty="0"/>
              <a:t>that the Mortgage Agent is licensed</a:t>
            </a:r>
          </a:p>
          <a:p>
            <a:pPr lvl="1"/>
            <a:r>
              <a:rPr lang="en-US" altLang="en-US" dirty="0"/>
              <a:t>e</a:t>
            </a:r>
            <a:r>
              <a:rPr lang="en-US" altLang="en-US" dirty="0" smtClean="0"/>
              <a:t>nter </a:t>
            </a:r>
            <a:r>
              <a:rPr lang="en-US" altLang="en-US" dirty="0"/>
              <a:t>its sponsorship </a:t>
            </a:r>
            <a:r>
              <a:rPr lang="en-US" altLang="en-US" dirty="0" smtClean="0"/>
              <a:t>of the Mortgage Agent with </a:t>
            </a:r>
            <a:r>
              <a:rPr lang="en-US" altLang="en-US" dirty="0"/>
              <a:t>the </a:t>
            </a:r>
            <a:r>
              <a:rPr lang="en-US" altLang="en-US" dirty="0" smtClean="0"/>
              <a:t>Registry </a:t>
            </a:r>
            <a:r>
              <a:rPr lang="en-US" altLang="en-US" dirty="0"/>
              <a:t>if required</a:t>
            </a:r>
          </a:p>
          <a:p>
            <a:pPr lvl="1"/>
            <a:r>
              <a:rPr lang="en-US" altLang="en-US" dirty="0"/>
              <a:t>n</a:t>
            </a:r>
            <a:r>
              <a:rPr lang="en-US" altLang="en-US" dirty="0" smtClean="0"/>
              <a:t>otify </a:t>
            </a:r>
            <a:r>
              <a:rPr lang="en-US" altLang="en-US" dirty="0"/>
              <a:t>the Division of its sponsorship if not required by the </a:t>
            </a:r>
            <a:r>
              <a:rPr lang="en-US" altLang="en-US" dirty="0" smtClean="0"/>
              <a:t>Registry</a:t>
            </a:r>
          </a:p>
          <a:p>
            <a:pPr lvl="1"/>
            <a:r>
              <a:rPr lang="en-US" altLang="en-US" dirty="0" smtClean="0"/>
              <a:t>make </a:t>
            </a:r>
            <a:r>
              <a:rPr lang="en-US" altLang="en-US" dirty="0"/>
              <a:t>copies of chapter 645B of NAC and 645B of NRS available to Mortgage </a:t>
            </a:r>
            <a:r>
              <a:rPr lang="en-US" altLang="en-US" dirty="0" smtClean="0"/>
              <a:t>Agents.</a:t>
            </a:r>
          </a:p>
          <a:p>
            <a:pPr lvl="1"/>
            <a:r>
              <a:rPr lang="en-US" altLang="en-US" dirty="0" smtClean="0"/>
              <a:t>provide </a:t>
            </a:r>
            <a:r>
              <a:rPr lang="en-US" altLang="en-US" dirty="0"/>
              <a:t>for continuing education for Mortgage </a:t>
            </a:r>
            <a:r>
              <a:rPr lang="en-US" altLang="en-US" dirty="0" smtClean="0"/>
              <a:t>Agents.</a:t>
            </a:r>
          </a:p>
          <a:p>
            <a:pPr lvl="1"/>
            <a:r>
              <a:rPr lang="en-US" altLang="en-US" dirty="0"/>
              <a:t>s</a:t>
            </a:r>
            <a:r>
              <a:rPr lang="en-US" altLang="en-US" dirty="0" smtClean="0"/>
              <a:t>pend </a:t>
            </a:r>
            <a:r>
              <a:rPr lang="en-US" altLang="en-US" dirty="0"/>
              <a:t>a sufficient amount of time in the office where the Mortgage Agent is working.</a:t>
            </a:r>
          </a:p>
          <a:p>
            <a:pPr lvl="1"/>
            <a:endParaRPr lang="en-US" altLang="en-US" sz="1700" dirty="0" smtClean="0"/>
          </a:p>
          <a:p>
            <a:pPr lvl="1"/>
            <a:endParaRPr lang="en-US" altLang="en-US" sz="1700" dirty="0"/>
          </a:p>
        </p:txBody>
      </p:sp>
      <p:sp>
        <p:nvSpPr>
          <p:cNvPr id="28674"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FB551A2D-77FD-419F-832B-00145E4B02C6}" type="slidenum">
              <a:rPr lang="en-US" altLang="en-US">
                <a:latin typeface="Arial" panose="020B0604020202020204" pitchFamily="34" charset="0"/>
              </a:rPr>
              <a:pPr algn="r"/>
              <a:t>10</a:t>
            </a:fld>
            <a:endParaRPr lang="en-US" altLang="en-US">
              <a:latin typeface="Arial" panose="020B0604020202020204" pitchFamily="34" charset="0"/>
            </a:endParaRPr>
          </a:p>
        </p:txBody>
      </p:sp>
      <p:sp>
        <p:nvSpPr>
          <p:cNvPr id="5" name="Rectangle 2"/>
          <p:cNvSpPr>
            <a:spLocks noGrp="1" noChangeArrowheads="1"/>
          </p:cNvSpPr>
          <p:nvPr>
            <p:ph type="title"/>
          </p:nvPr>
        </p:nvSpPr>
        <p:spPr>
          <a:xfrm>
            <a:off x="762000" y="685800"/>
            <a:ext cx="5472112" cy="884764"/>
          </a:xfrm>
          <a:ln w="38100">
            <a:solidFill>
              <a:schemeClr val="tx1"/>
            </a:solidFill>
          </a:ln>
        </p:spPr>
        <p:txBody>
          <a:bodyPr>
            <a:normAutofit fontScale="90000"/>
          </a:bodyPr>
          <a:lstStyle/>
          <a:p>
            <a:pPr algn="ctr" eaLnBrk="1" hangingPunct="1"/>
            <a:r>
              <a:rPr lang="en-US" altLang="en-US" sz="3200" b="1" dirty="0" smtClean="0">
                <a:solidFill>
                  <a:srgbClr val="0070C0"/>
                </a:solidFill>
              </a:rPr>
              <a:t>Information for Employing or Associating with Mortgage Agents</a:t>
            </a:r>
          </a:p>
        </p:txBody>
      </p:sp>
      <p:sp>
        <p:nvSpPr>
          <p:cNvPr id="2" name="TextBox 1"/>
          <p:cNvSpPr txBox="1"/>
          <p:nvPr/>
        </p:nvSpPr>
        <p:spPr>
          <a:xfrm>
            <a:off x="445007" y="5366593"/>
            <a:ext cx="5776913" cy="3308598"/>
          </a:xfrm>
          <a:prstGeom prst="rect">
            <a:avLst/>
          </a:prstGeom>
          <a:noFill/>
        </p:spPr>
        <p:txBody>
          <a:bodyPr wrap="square" rtlCol="0">
            <a:spAutoFit/>
          </a:bodyPr>
          <a:lstStyle/>
          <a:p>
            <a:pPr algn="just"/>
            <a:r>
              <a:rPr lang="en-US" altLang="en-US" sz="2000" dirty="0">
                <a:latin typeface="+mn-lt"/>
              </a:rPr>
              <a:t>If a </a:t>
            </a:r>
            <a:r>
              <a:rPr lang="en-US" altLang="en-US" sz="2000" dirty="0" smtClean="0">
                <a:latin typeface="+mn-lt"/>
              </a:rPr>
              <a:t>Mortgage Broker </a:t>
            </a:r>
            <a:r>
              <a:rPr lang="en-US" altLang="en-US" sz="2000" dirty="0">
                <a:latin typeface="+mn-lt"/>
              </a:rPr>
              <a:t>has terminated a Mortgage Agent, the Mortgage Broker must, </a:t>
            </a:r>
            <a:r>
              <a:rPr lang="en-US" altLang="en-US" sz="2000" u="sng" dirty="0">
                <a:latin typeface="+mn-lt"/>
              </a:rPr>
              <a:t>within 3 business days of the termination date</a:t>
            </a:r>
            <a:r>
              <a:rPr lang="en-US" altLang="en-US" sz="2000" dirty="0">
                <a:latin typeface="+mn-lt"/>
              </a:rPr>
              <a:t>:</a:t>
            </a:r>
          </a:p>
          <a:p>
            <a:pPr marL="742950" lvl="1" indent="-285750" algn="just">
              <a:buFont typeface="Wingdings" panose="05000000000000000000" pitchFamily="2" charset="2"/>
              <a:buChar char="§"/>
            </a:pPr>
            <a:r>
              <a:rPr lang="en-US" altLang="en-US" sz="1600" dirty="0">
                <a:latin typeface="+mn-lt"/>
              </a:rPr>
              <a:t>r</a:t>
            </a:r>
            <a:r>
              <a:rPr lang="en-US" altLang="en-US" sz="1600" dirty="0" smtClean="0">
                <a:latin typeface="+mn-lt"/>
              </a:rPr>
              <a:t>emove </a:t>
            </a:r>
            <a:r>
              <a:rPr lang="en-US" altLang="en-US" sz="1600" dirty="0">
                <a:latin typeface="+mn-lt"/>
              </a:rPr>
              <a:t>its sponsorship of the Mortgage Agent from the Registry</a:t>
            </a:r>
          </a:p>
          <a:p>
            <a:pPr marL="742950" lvl="1" indent="-285750" algn="just">
              <a:buFont typeface="Wingdings" panose="05000000000000000000" pitchFamily="2" charset="2"/>
              <a:buChar char="§"/>
            </a:pPr>
            <a:r>
              <a:rPr lang="en-US" altLang="en-US" sz="1600" dirty="0">
                <a:latin typeface="+mn-lt"/>
              </a:rPr>
              <a:t>d</a:t>
            </a:r>
            <a:r>
              <a:rPr lang="en-US" altLang="en-US" sz="1600" dirty="0" smtClean="0">
                <a:latin typeface="+mn-lt"/>
              </a:rPr>
              <a:t>eliver </a:t>
            </a:r>
            <a:r>
              <a:rPr lang="en-US" altLang="en-US" sz="1600" dirty="0">
                <a:latin typeface="+mn-lt"/>
              </a:rPr>
              <a:t>to the Division and to the Mortgage Agent’s last known residence address a written statement which includes the name, address, license number of the Mortgage Agent, and statement of the circumstance of the termination if not required to be registered by the </a:t>
            </a:r>
            <a:r>
              <a:rPr lang="en-US" altLang="en-US" sz="1600" dirty="0" smtClean="0">
                <a:latin typeface="+mn-lt"/>
              </a:rPr>
              <a:t>Registry</a:t>
            </a:r>
          </a:p>
          <a:p>
            <a:pPr algn="just"/>
            <a:endParaRPr lang="en-US" altLang="en-US" sz="1000" i="1" dirty="0" smtClean="0">
              <a:solidFill>
                <a:schemeClr val="bg1">
                  <a:lumMod val="50000"/>
                </a:schemeClr>
              </a:solidFill>
              <a:latin typeface="+mn-lt"/>
            </a:endParaRPr>
          </a:p>
          <a:p>
            <a:pPr algn="just"/>
            <a:r>
              <a:rPr lang="en-US" altLang="en-US" sz="1000" i="1" dirty="0" smtClean="0">
                <a:solidFill>
                  <a:schemeClr val="bg1">
                    <a:lumMod val="50000"/>
                  </a:schemeClr>
                </a:solidFill>
                <a:latin typeface="+mn-lt"/>
              </a:rPr>
              <a:t>NRS 645B.450;  NAC 645B.310</a:t>
            </a:r>
            <a:endParaRPr lang="en-US" altLang="en-US" sz="1000" i="1" dirty="0">
              <a:solidFill>
                <a:schemeClr val="bg1">
                  <a:lumMod val="50000"/>
                </a:schemeClr>
              </a:solidFill>
              <a:latin typeface="+mn-lt"/>
            </a:endParaRPr>
          </a:p>
          <a:p>
            <a:pPr lvl="1" algn="just"/>
            <a:endParaRPr lang="en-US" altLang="en-US"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idx="1"/>
          </p:nvPr>
        </p:nvSpPr>
        <p:spPr>
          <a:xfrm>
            <a:off x="471488" y="1828800"/>
            <a:ext cx="5915025" cy="7133169"/>
          </a:xfrm>
        </p:spPr>
        <p:txBody>
          <a:bodyPr>
            <a:normAutofit/>
          </a:bodyPr>
          <a:lstStyle/>
          <a:p>
            <a:pPr algn="just" eaLnBrk="1" hangingPunct="1"/>
            <a:r>
              <a:rPr lang="en-US" altLang="en-US" sz="2000" dirty="0" smtClean="0"/>
              <a:t>A Mortgage Broker must exercise reasonable supervision and control over the activities of his or her Mortgage Agents.  </a:t>
            </a:r>
          </a:p>
          <a:p>
            <a:pPr algn="just" eaLnBrk="1" hangingPunct="1"/>
            <a:r>
              <a:rPr lang="en-US" altLang="en-US" sz="2000" dirty="0" smtClean="0"/>
              <a:t>Supervision and control should include:</a:t>
            </a:r>
          </a:p>
          <a:p>
            <a:pPr lvl="1" algn="just"/>
            <a:r>
              <a:rPr lang="en-US" altLang="en-US" sz="1700" dirty="0"/>
              <a:t>a</a:t>
            </a:r>
            <a:r>
              <a:rPr lang="en-US" altLang="en-US" sz="1700" dirty="0" smtClean="0"/>
              <a:t> reasonable effort by the Mortgage Broker to investigate the background and experience of prospective Mortgage </a:t>
            </a:r>
            <a:r>
              <a:rPr lang="en-US" altLang="en-US" sz="1700" dirty="0"/>
              <a:t>A</a:t>
            </a:r>
            <a:r>
              <a:rPr lang="en-US" altLang="en-US" sz="1700" dirty="0" smtClean="0"/>
              <a:t>gents and only hire Agents whose background and experience indicate that the person is trustworthy and competent.</a:t>
            </a:r>
          </a:p>
          <a:p>
            <a:pPr lvl="1" algn="just"/>
            <a:r>
              <a:rPr lang="en-US" altLang="en-US" sz="1700" dirty="0"/>
              <a:t>t</a:t>
            </a:r>
            <a:r>
              <a:rPr lang="en-US" altLang="en-US" sz="1700" dirty="0" smtClean="0"/>
              <a:t>he establishment of written policies and procedures for the Mortgage </a:t>
            </a:r>
            <a:r>
              <a:rPr lang="en-US" altLang="en-US" sz="1700" dirty="0"/>
              <a:t>A</a:t>
            </a:r>
            <a:r>
              <a:rPr lang="en-US" altLang="en-US" sz="1700" dirty="0" smtClean="0"/>
              <a:t>gents.</a:t>
            </a:r>
          </a:p>
          <a:p>
            <a:pPr lvl="1" algn="just"/>
            <a:r>
              <a:rPr lang="en-US" altLang="en-US" sz="1700" dirty="0"/>
              <a:t>t</a:t>
            </a:r>
            <a:r>
              <a:rPr lang="en-US" altLang="en-US" sz="1700" dirty="0" smtClean="0"/>
              <a:t>he Mortgage Broker following the established policies and procedures, written and oral, relating to the supervision and training of Mortgage </a:t>
            </a:r>
            <a:r>
              <a:rPr lang="en-US" altLang="en-US" sz="1700" dirty="0"/>
              <a:t>A</a:t>
            </a:r>
            <a:r>
              <a:rPr lang="en-US" altLang="en-US" sz="1700" dirty="0" smtClean="0"/>
              <a:t>gents as well as his or her own activities.</a:t>
            </a:r>
          </a:p>
          <a:p>
            <a:pPr lvl="1" algn="just"/>
            <a:r>
              <a:rPr lang="en-US" altLang="en-US" sz="1700" dirty="0"/>
              <a:t>a</a:t>
            </a:r>
            <a:r>
              <a:rPr lang="en-US" altLang="en-US" sz="1700" dirty="0" smtClean="0"/>
              <a:t> system of review for compliance of policies and procedures.</a:t>
            </a:r>
          </a:p>
          <a:p>
            <a:pPr lvl="1" algn="just"/>
            <a:r>
              <a:rPr lang="en-US" altLang="en-US" sz="1700" dirty="0"/>
              <a:t>t</a:t>
            </a:r>
            <a:r>
              <a:rPr lang="en-US" altLang="en-US" sz="1700" dirty="0" smtClean="0"/>
              <a:t>raining in the requirements of statutes and regulations for both the Mortgage Broker and the Mortgage Agents.</a:t>
            </a:r>
          </a:p>
          <a:p>
            <a:pPr lvl="1" algn="just"/>
            <a:r>
              <a:rPr lang="en-US" altLang="en-US" sz="1700" dirty="0"/>
              <a:t>t</a:t>
            </a:r>
            <a:r>
              <a:rPr lang="en-US" altLang="en-US" sz="1700" dirty="0" smtClean="0"/>
              <a:t>he establishment of a system of reporting to the Division any fraudulent activity engaged in by any of the Mortgage Agents.</a:t>
            </a:r>
          </a:p>
          <a:p>
            <a:pPr lvl="1" algn="just"/>
            <a:r>
              <a:rPr lang="en-US" altLang="en-US" sz="1700" dirty="0"/>
              <a:t>t</a:t>
            </a:r>
            <a:r>
              <a:rPr lang="en-US" altLang="en-US" sz="1700" dirty="0" smtClean="0"/>
              <a:t>he establishment of a system to review, oversee, and inspect the activities of the Mortgage Agent.</a:t>
            </a:r>
          </a:p>
          <a:p>
            <a:pPr marL="0" indent="0" algn="just">
              <a:buNone/>
            </a:pPr>
            <a:endParaRPr lang="en-US" altLang="en-US" sz="1300" dirty="0"/>
          </a:p>
          <a:p>
            <a:pPr marL="0" indent="0" algn="just">
              <a:buNone/>
            </a:pPr>
            <a:r>
              <a:rPr lang="en-US" altLang="en-US" sz="1000" i="1" dirty="0" smtClean="0">
                <a:solidFill>
                  <a:schemeClr val="bg1">
                    <a:lumMod val="50000"/>
                  </a:schemeClr>
                </a:solidFill>
              </a:rPr>
              <a:t>NAC 645B.310</a:t>
            </a:r>
          </a:p>
        </p:txBody>
      </p:sp>
      <p:sp>
        <p:nvSpPr>
          <p:cNvPr id="34818"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6CE48F57-70A6-4FC6-9094-FA1C1ABA6D0C}" type="slidenum">
              <a:rPr lang="en-US" altLang="en-US">
                <a:latin typeface="Arial" panose="020B0604020202020204" pitchFamily="34" charset="0"/>
              </a:rPr>
              <a:pPr algn="r"/>
              <a:t>11</a:t>
            </a:fld>
            <a:endParaRPr lang="en-US" altLang="en-US">
              <a:latin typeface="Arial" panose="020B0604020202020204" pitchFamily="34" charset="0"/>
            </a:endParaRPr>
          </a:p>
        </p:txBody>
      </p:sp>
      <p:sp>
        <p:nvSpPr>
          <p:cNvPr id="5" name="Rectangle 2"/>
          <p:cNvSpPr>
            <a:spLocks noGrp="1" noChangeArrowheads="1"/>
          </p:cNvSpPr>
          <p:nvPr>
            <p:ph type="title"/>
          </p:nvPr>
        </p:nvSpPr>
        <p:spPr>
          <a:xfrm>
            <a:off x="762000" y="685800"/>
            <a:ext cx="5472112" cy="884764"/>
          </a:xfrm>
          <a:ln w="38100">
            <a:solidFill>
              <a:schemeClr val="tx1"/>
            </a:solidFill>
          </a:ln>
        </p:spPr>
        <p:txBody>
          <a:bodyPr>
            <a:normAutofit/>
          </a:bodyPr>
          <a:lstStyle/>
          <a:p>
            <a:pPr algn="ctr" eaLnBrk="1" hangingPunct="1"/>
            <a:r>
              <a:rPr lang="en-US" altLang="en-US" sz="3200" b="1" dirty="0" smtClean="0">
                <a:solidFill>
                  <a:srgbClr val="0070C0"/>
                </a:solidFill>
              </a:rPr>
              <a:t>Supervision of Mortgage Agents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1000"/>
                                  </p:stCondLst>
                                  <p:childTnLst>
                                    <p:set>
                                      <p:cBhvr>
                                        <p:cTn id="6" dur="1" fill="hold">
                                          <p:stCondLst>
                                            <p:cond delay="0"/>
                                          </p:stCondLst>
                                        </p:cTn>
                                        <p:tgtEl>
                                          <p:spTgt spid="34820">
                                            <p:txEl>
                                              <p:pRg st="0" end="0"/>
                                            </p:txEl>
                                          </p:spTgt>
                                        </p:tgtEl>
                                        <p:attrNameLst>
                                          <p:attrName>style.visibility</p:attrName>
                                        </p:attrNameLst>
                                      </p:cBhvr>
                                      <p:to>
                                        <p:strVal val="visible"/>
                                      </p:to>
                                    </p:set>
                                    <p:anim calcmode="lin" valueType="num">
                                      <p:cBhvr additive="base">
                                        <p:cTn id="7" dur="500" fill="hold"/>
                                        <p:tgtEl>
                                          <p:spTgt spid="3482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820">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3" fill="hold" nodeType="after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 calcmode="lin" valueType="num">
                                      <p:cBhvr additive="base">
                                        <p:cTn id="12" dur="500" fill="hold"/>
                                        <p:tgtEl>
                                          <p:spTgt spid="34820">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4820">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3" fill="hold" nodeType="after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 calcmode="lin" valueType="num">
                                      <p:cBhvr additive="base">
                                        <p:cTn id="17" dur="500" fill="hold"/>
                                        <p:tgtEl>
                                          <p:spTgt spid="34820">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4820">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500"/>
                            </p:stCondLst>
                            <p:childTnLst>
                              <p:par>
                                <p:cTn id="20" presetID="2" presetClass="entr" presetSubtype="3" fill="hold" nodeType="afterEffect">
                                  <p:stCondLst>
                                    <p:cond delay="0"/>
                                  </p:stCondLst>
                                  <p:childTnLst>
                                    <p:set>
                                      <p:cBhvr>
                                        <p:cTn id="21" dur="1" fill="hold">
                                          <p:stCondLst>
                                            <p:cond delay="0"/>
                                          </p:stCondLst>
                                        </p:cTn>
                                        <p:tgtEl>
                                          <p:spTgt spid="34820">
                                            <p:txEl>
                                              <p:pRg st="3" end="3"/>
                                            </p:txEl>
                                          </p:spTgt>
                                        </p:tgtEl>
                                        <p:attrNameLst>
                                          <p:attrName>style.visibility</p:attrName>
                                        </p:attrNameLst>
                                      </p:cBhvr>
                                      <p:to>
                                        <p:strVal val="visible"/>
                                      </p:to>
                                    </p:set>
                                    <p:anim calcmode="lin" valueType="num">
                                      <p:cBhvr additive="base">
                                        <p:cTn id="22" dur="500" fill="hold"/>
                                        <p:tgtEl>
                                          <p:spTgt spid="34820">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4820">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3000"/>
                            </p:stCondLst>
                            <p:childTnLst>
                              <p:par>
                                <p:cTn id="25" presetID="2" presetClass="entr" presetSubtype="3" fill="hold" nodeType="afterEffect">
                                  <p:stCondLst>
                                    <p:cond delay="0"/>
                                  </p:stCondLst>
                                  <p:childTnLst>
                                    <p:set>
                                      <p:cBhvr>
                                        <p:cTn id="26" dur="1" fill="hold">
                                          <p:stCondLst>
                                            <p:cond delay="0"/>
                                          </p:stCondLst>
                                        </p:cTn>
                                        <p:tgtEl>
                                          <p:spTgt spid="34820">
                                            <p:txEl>
                                              <p:pRg st="4" end="4"/>
                                            </p:txEl>
                                          </p:spTgt>
                                        </p:tgtEl>
                                        <p:attrNameLst>
                                          <p:attrName>style.visibility</p:attrName>
                                        </p:attrNameLst>
                                      </p:cBhvr>
                                      <p:to>
                                        <p:strVal val="visible"/>
                                      </p:to>
                                    </p:set>
                                    <p:anim calcmode="lin" valueType="num">
                                      <p:cBhvr additive="base">
                                        <p:cTn id="27" dur="500" fill="hold"/>
                                        <p:tgtEl>
                                          <p:spTgt spid="34820">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4820">
                                            <p:txEl>
                                              <p:pRg st="4" end="4"/>
                                            </p:txEl>
                                          </p:spTgt>
                                        </p:tgtEl>
                                        <p:attrNameLst>
                                          <p:attrName>ppt_y</p:attrName>
                                        </p:attrNameLst>
                                      </p:cBhvr>
                                      <p:tavLst>
                                        <p:tav tm="0">
                                          <p:val>
                                            <p:strVal val="0-#ppt_h/2"/>
                                          </p:val>
                                        </p:tav>
                                        <p:tav tm="100000">
                                          <p:val>
                                            <p:strVal val="#ppt_y"/>
                                          </p:val>
                                        </p:tav>
                                      </p:tavLst>
                                    </p:anim>
                                  </p:childTnLst>
                                </p:cTn>
                              </p:par>
                            </p:childTnLst>
                          </p:cTn>
                        </p:par>
                        <p:par>
                          <p:cTn id="29" fill="hold">
                            <p:stCondLst>
                              <p:cond delay="3500"/>
                            </p:stCondLst>
                            <p:childTnLst>
                              <p:par>
                                <p:cTn id="30" presetID="2" presetClass="entr" presetSubtype="3" fill="hold" nodeType="afterEffect">
                                  <p:stCondLst>
                                    <p:cond delay="0"/>
                                  </p:stCondLst>
                                  <p:childTnLst>
                                    <p:set>
                                      <p:cBhvr>
                                        <p:cTn id="31" dur="1" fill="hold">
                                          <p:stCondLst>
                                            <p:cond delay="0"/>
                                          </p:stCondLst>
                                        </p:cTn>
                                        <p:tgtEl>
                                          <p:spTgt spid="34820">
                                            <p:txEl>
                                              <p:pRg st="5" end="5"/>
                                            </p:txEl>
                                          </p:spTgt>
                                        </p:tgtEl>
                                        <p:attrNameLst>
                                          <p:attrName>style.visibility</p:attrName>
                                        </p:attrNameLst>
                                      </p:cBhvr>
                                      <p:to>
                                        <p:strVal val="visible"/>
                                      </p:to>
                                    </p:set>
                                    <p:anim calcmode="lin" valueType="num">
                                      <p:cBhvr additive="base">
                                        <p:cTn id="32" dur="500" fill="hold"/>
                                        <p:tgtEl>
                                          <p:spTgt spid="34820">
                                            <p:txEl>
                                              <p:pRg st="5" end="5"/>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4820">
                                            <p:txEl>
                                              <p:pRg st="5" end="5"/>
                                            </p:txEl>
                                          </p:spTgt>
                                        </p:tgtEl>
                                        <p:attrNameLst>
                                          <p:attrName>ppt_y</p:attrName>
                                        </p:attrNameLst>
                                      </p:cBhvr>
                                      <p:tavLst>
                                        <p:tav tm="0">
                                          <p:val>
                                            <p:strVal val="0-#ppt_h/2"/>
                                          </p:val>
                                        </p:tav>
                                        <p:tav tm="100000">
                                          <p:val>
                                            <p:strVal val="#ppt_y"/>
                                          </p:val>
                                        </p:tav>
                                      </p:tavLst>
                                    </p:anim>
                                  </p:childTnLst>
                                </p:cTn>
                              </p:par>
                            </p:childTnLst>
                          </p:cTn>
                        </p:par>
                        <p:par>
                          <p:cTn id="34" fill="hold">
                            <p:stCondLst>
                              <p:cond delay="4000"/>
                            </p:stCondLst>
                            <p:childTnLst>
                              <p:par>
                                <p:cTn id="35" presetID="2" presetClass="entr" presetSubtype="3" fill="hold" nodeType="afterEffect">
                                  <p:stCondLst>
                                    <p:cond delay="0"/>
                                  </p:stCondLst>
                                  <p:childTnLst>
                                    <p:set>
                                      <p:cBhvr>
                                        <p:cTn id="36" dur="1" fill="hold">
                                          <p:stCondLst>
                                            <p:cond delay="0"/>
                                          </p:stCondLst>
                                        </p:cTn>
                                        <p:tgtEl>
                                          <p:spTgt spid="34820">
                                            <p:txEl>
                                              <p:pRg st="6" end="6"/>
                                            </p:txEl>
                                          </p:spTgt>
                                        </p:tgtEl>
                                        <p:attrNameLst>
                                          <p:attrName>style.visibility</p:attrName>
                                        </p:attrNameLst>
                                      </p:cBhvr>
                                      <p:to>
                                        <p:strVal val="visible"/>
                                      </p:to>
                                    </p:set>
                                    <p:anim calcmode="lin" valueType="num">
                                      <p:cBhvr additive="base">
                                        <p:cTn id="37" dur="500" fill="hold"/>
                                        <p:tgtEl>
                                          <p:spTgt spid="34820">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4820">
                                            <p:txEl>
                                              <p:pRg st="6" end="6"/>
                                            </p:txEl>
                                          </p:spTgt>
                                        </p:tgtEl>
                                        <p:attrNameLst>
                                          <p:attrName>ppt_y</p:attrName>
                                        </p:attrNameLst>
                                      </p:cBhvr>
                                      <p:tavLst>
                                        <p:tav tm="0">
                                          <p:val>
                                            <p:strVal val="0-#ppt_h/2"/>
                                          </p:val>
                                        </p:tav>
                                        <p:tav tm="100000">
                                          <p:val>
                                            <p:strVal val="#ppt_y"/>
                                          </p:val>
                                        </p:tav>
                                      </p:tavLst>
                                    </p:anim>
                                  </p:childTnLst>
                                </p:cTn>
                              </p:par>
                            </p:childTnLst>
                          </p:cTn>
                        </p:par>
                        <p:par>
                          <p:cTn id="39" fill="hold">
                            <p:stCondLst>
                              <p:cond delay="4500"/>
                            </p:stCondLst>
                            <p:childTnLst>
                              <p:par>
                                <p:cTn id="40" presetID="2" presetClass="entr" presetSubtype="3" fill="hold" nodeType="afterEffect">
                                  <p:stCondLst>
                                    <p:cond delay="0"/>
                                  </p:stCondLst>
                                  <p:childTnLst>
                                    <p:set>
                                      <p:cBhvr>
                                        <p:cTn id="41" dur="1" fill="hold">
                                          <p:stCondLst>
                                            <p:cond delay="0"/>
                                          </p:stCondLst>
                                        </p:cTn>
                                        <p:tgtEl>
                                          <p:spTgt spid="34820">
                                            <p:txEl>
                                              <p:pRg st="7" end="7"/>
                                            </p:txEl>
                                          </p:spTgt>
                                        </p:tgtEl>
                                        <p:attrNameLst>
                                          <p:attrName>style.visibility</p:attrName>
                                        </p:attrNameLst>
                                      </p:cBhvr>
                                      <p:to>
                                        <p:strVal val="visible"/>
                                      </p:to>
                                    </p:set>
                                    <p:anim calcmode="lin" valueType="num">
                                      <p:cBhvr additive="base">
                                        <p:cTn id="42" dur="500" fill="hold"/>
                                        <p:tgtEl>
                                          <p:spTgt spid="34820">
                                            <p:txEl>
                                              <p:pRg st="7" end="7"/>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4820">
                                            <p:txEl>
                                              <p:pRg st="7" end="7"/>
                                            </p:txEl>
                                          </p:spTgt>
                                        </p:tgtEl>
                                        <p:attrNameLst>
                                          <p:attrName>ppt_y</p:attrName>
                                        </p:attrNameLst>
                                      </p:cBhvr>
                                      <p:tavLst>
                                        <p:tav tm="0">
                                          <p:val>
                                            <p:strVal val="0-#ppt_h/2"/>
                                          </p:val>
                                        </p:tav>
                                        <p:tav tm="100000">
                                          <p:val>
                                            <p:strVal val="#ppt_y"/>
                                          </p:val>
                                        </p:tav>
                                      </p:tavLst>
                                    </p:anim>
                                  </p:childTnLst>
                                </p:cTn>
                              </p:par>
                            </p:childTnLst>
                          </p:cTn>
                        </p:par>
                        <p:par>
                          <p:cTn id="44" fill="hold">
                            <p:stCondLst>
                              <p:cond delay="5000"/>
                            </p:stCondLst>
                            <p:childTnLst>
                              <p:par>
                                <p:cTn id="45" presetID="2" presetClass="entr" presetSubtype="3" fill="hold" nodeType="afterEffect">
                                  <p:stCondLst>
                                    <p:cond delay="0"/>
                                  </p:stCondLst>
                                  <p:childTnLst>
                                    <p:set>
                                      <p:cBhvr>
                                        <p:cTn id="46" dur="1" fill="hold">
                                          <p:stCondLst>
                                            <p:cond delay="0"/>
                                          </p:stCondLst>
                                        </p:cTn>
                                        <p:tgtEl>
                                          <p:spTgt spid="34820">
                                            <p:txEl>
                                              <p:pRg st="8" end="8"/>
                                            </p:txEl>
                                          </p:spTgt>
                                        </p:tgtEl>
                                        <p:attrNameLst>
                                          <p:attrName>style.visibility</p:attrName>
                                        </p:attrNameLst>
                                      </p:cBhvr>
                                      <p:to>
                                        <p:strVal val="visible"/>
                                      </p:to>
                                    </p:set>
                                    <p:anim calcmode="lin" valueType="num">
                                      <p:cBhvr additive="base">
                                        <p:cTn id="47" dur="500" fill="hold"/>
                                        <p:tgtEl>
                                          <p:spTgt spid="34820">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4820">
                                            <p:txEl>
                                              <p:pRg st="8" end="8"/>
                                            </p:txEl>
                                          </p:spTgt>
                                        </p:tgtEl>
                                        <p:attrNameLst>
                                          <p:attrName>ppt_y</p:attrName>
                                        </p:attrNameLst>
                                      </p:cBhvr>
                                      <p:tavLst>
                                        <p:tav tm="0">
                                          <p:val>
                                            <p:strVal val="0-#ppt_h/2"/>
                                          </p:val>
                                        </p:tav>
                                        <p:tav tm="100000">
                                          <p:val>
                                            <p:strVal val="#ppt_y"/>
                                          </p:val>
                                        </p:tav>
                                      </p:tavLst>
                                    </p:anim>
                                  </p:childTnLst>
                                </p:cTn>
                              </p:par>
                            </p:childTnLst>
                          </p:cTn>
                        </p:par>
                        <p:par>
                          <p:cTn id="49" fill="hold">
                            <p:stCondLst>
                              <p:cond delay="5500"/>
                            </p:stCondLst>
                            <p:childTnLst>
                              <p:par>
                                <p:cTn id="50" presetID="2" presetClass="entr" presetSubtype="3" fill="hold" nodeType="afterEffect">
                                  <p:stCondLst>
                                    <p:cond delay="0"/>
                                  </p:stCondLst>
                                  <p:childTnLst>
                                    <p:set>
                                      <p:cBhvr>
                                        <p:cTn id="51" dur="1" fill="hold">
                                          <p:stCondLst>
                                            <p:cond delay="0"/>
                                          </p:stCondLst>
                                        </p:cTn>
                                        <p:tgtEl>
                                          <p:spTgt spid="34820">
                                            <p:txEl>
                                              <p:pRg st="10" end="10"/>
                                            </p:txEl>
                                          </p:spTgt>
                                        </p:tgtEl>
                                        <p:attrNameLst>
                                          <p:attrName>style.visibility</p:attrName>
                                        </p:attrNameLst>
                                      </p:cBhvr>
                                      <p:to>
                                        <p:strVal val="visible"/>
                                      </p:to>
                                    </p:set>
                                    <p:anim calcmode="lin" valueType="num">
                                      <p:cBhvr additive="base">
                                        <p:cTn id="52" dur="500" fill="hold"/>
                                        <p:tgtEl>
                                          <p:spTgt spid="34820">
                                            <p:txEl>
                                              <p:pRg st="10" end="1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4820">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idx="1"/>
          </p:nvPr>
        </p:nvSpPr>
        <p:spPr>
          <a:xfrm>
            <a:off x="471488" y="2286000"/>
            <a:ext cx="5915025" cy="6324599"/>
          </a:xfrm>
        </p:spPr>
        <p:txBody>
          <a:bodyPr>
            <a:normAutofit fontScale="92500" lnSpcReduction="20000"/>
          </a:bodyPr>
          <a:lstStyle/>
          <a:p>
            <a:pPr marL="0" indent="0" algn="just" eaLnBrk="1" hangingPunct="1">
              <a:buNone/>
            </a:pPr>
            <a:r>
              <a:rPr lang="en-US" altLang="en-US" sz="2000" dirty="0" smtClean="0"/>
              <a:t>Mortgage Brokers are responsible for the activity of their Mortgage Agents.  Mortgage Brokers need to establish a system that includes but is not limited to the oversight and inspection of the following:</a:t>
            </a:r>
          </a:p>
          <a:p>
            <a:pPr algn="just" eaLnBrk="1" hangingPunct="1"/>
            <a:r>
              <a:rPr lang="en-US" altLang="en-US" sz="2000" dirty="0" smtClean="0"/>
              <a:t>Transactions handled by the Mortgage Agents</a:t>
            </a:r>
          </a:p>
          <a:p>
            <a:pPr algn="just" eaLnBrk="1" hangingPunct="1"/>
            <a:r>
              <a:rPr lang="en-US" altLang="en-US" sz="2000" dirty="0" smtClean="0"/>
              <a:t>Communications between Mortgage </a:t>
            </a:r>
            <a:r>
              <a:rPr lang="en-US" altLang="en-US" sz="2000" dirty="0"/>
              <a:t>A</a:t>
            </a:r>
            <a:r>
              <a:rPr lang="en-US" altLang="en-US" sz="2000" dirty="0" smtClean="0"/>
              <a:t>gents and a party to a transaction</a:t>
            </a:r>
          </a:p>
          <a:p>
            <a:pPr algn="just" eaLnBrk="1" hangingPunct="1"/>
            <a:r>
              <a:rPr lang="en-US" altLang="en-US" sz="2000" dirty="0" smtClean="0"/>
              <a:t>Documents prepared by the Mortgage Agents that may have a material effect upon the rights or obligations of a party to a transaction</a:t>
            </a:r>
          </a:p>
          <a:p>
            <a:pPr algn="just" eaLnBrk="1" hangingPunct="1"/>
            <a:r>
              <a:rPr lang="en-US" altLang="en-US" sz="2000" dirty="0" smtClean="0"/>
              <a:t>The handling by the Mortgage Agents of any fee, deposit, or money paid to the Mortgage Broker, Mortgage Agents, or held in trust</a:t>
            </a:r>
          </a:p>
          <a:p>
            <a:pPr algn="just" eaLnBrk="1" hangingPunct="1"/>
            <a:r>
              <a:rPr lang="en-US" altLang="en-US" sz="2000" dirty="0" smtClean="0"/>
              <a:t>Review of a Mortgage Agent’s work that is under examination by the Commissioner</a:t>
            </a:r>
          </a:p>
          <a:p>
            <a:pPr algn="just" eaLnBrk="1" hangingPunct="1"/>
            <a:r>
              <a:rPr lang="en-US" altLang="en-US" sz="2000" dirty="0" smtClean="0"/>
              <a:t>Verifying that Mortgage Agents are maintaining/updating NMLS (Registry) records</a:t>
            </a:r>
          </a:p>
          <a:p>
            <a:pPr algn="just" eaLnBrk="1" hangingPunct="1"/>
            <a:r>
              <a:rPr lang="en-US" altLang="en-US" sz="2000" dirty="0" smtClean="0"/>
              <a:t>Verifying that Mortgage Agents are reviewing and updating NMLS prior to executing an annual renewal attestation.</a:t>
            </a:r>
          </a:p>
          <a:p>
            <a:pPr marL="0" indent="0" algn="just" eaLnBrk="1" hangingPunct="1">
              <a:buNone/>
            </a:pPr>
            <a:endParaRPr lang="en-US" altLang="en-US" sz="2000" dirty="0" smtClean="0"/>
          </a:p>
          <a:p>
            <a:pPr marL="0" indent="0" algn="just" eaLnBrk="1" hangingPunct="1">
              <a:buNone/>
            </a:pPr>
            <a:r>
              <a:rPr lang="en-US" altLang="en-US" sz="2000" dirty="0" smtClean="0"/>
              <a:t>Mortgage Brokers need to act upon any allegations of misconduct by a Mortgage Agent.</a:t>
            </a:r>
          </a:p>
          <a:p>
            <a:pPr marL="0" indent="0" algn="just" eaLnBrk="1" hangingPunct="1">
              <a:buNone/>
            </a:pPr>
            <a:endParaRPr lang="en-US" altLang="en-US" sz="1000" dirty="0"/>
          </a:p>
          <a:p>
            <a:pPr marL="0" indent="0" algn="just" eaLnBrk="1" hangingPunct="1">
              <a:buNone/>
            </a:pPr>
            <a:r>
              <a:rPr lang="en-US" altLang="en-US" sz="1000" i="1" dirty="0" smtClean="0">
                <a:solidFill>
                  <a:schemeClr val="bg1">
                    <a:lumMod val="50000"/>
                  </a:schemeClr>
                </a:solidFill>
              </a:rPr>
              <a:t>NRS 645B.460;  NAC 645B.310</a:t>
            </a:r>
            <a:endParaRPr lang="en-US" altLang="en-US" sz="1100" i="1" dirty="0" smtClean="0">
              <a:solidFill>
                <a:schemeClr val="bg1">
                  <a:lumMod val="50000"/>
                </a:schemeClr>
              </a:solidFill>
            </a:endParaRPr>
          </a:p>
          <a:p>
            <a:pPr marL="0" indent="0" algn="just" eaLnBrk="1" hangingPunct="1">
              <a:buNone/>
            </a:pPr>
            <a:endParaRPr lang="en-US" altLang="en-US" sz="2000" dirty="0"/>
          </a:p>
        </p:txBody>
      </p:sp>
      <p:sp>
        <p:nvSpPr>
          <p:cNvPr id="36866"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3658E36D-2FB2-41E1-9B64-3406FBD09CE9}" type="slidenum">
              <a:rPr lang="en-US" altLang="en-US">
                <a:latin typeface="Arial" panose="020B0604020202020204" pitchFamily="34" charset="0"/>
              </a:rPr>
              <a:pPr algn="r"/>
              <a:t>12</a:t>
            </a:fld>
            <a:endParaRPr lang="en-US" altLang="en-US">
              <a:latin typeface="Arial" panose="020B0604020202020204" pitchFamily="34" charset="0"/>
            </a:endParaRPr>
          </a:p>
        </p:txBody>
      </p:sp>
      <p:sp>
        <p:nvSpPr>
          <p:cNvPr id="5" name="Rectangle 2"/>
          <p:cNvSpPr>
            <a:spLocks noGrp="1" noChangeArrowheads="1"/>
          </p:cNvSpPr>
          <p:nvPr>
            <p:ph type="title"/>
          </p:nvPr>
        </p:nvSpPr>
        <p:spPr>
          <a:xfrm>
            <a:off x="762000" y="685800"/>
            <a:ext cx="5472112" cy="1371600"/>
          </a:xfrm>
          <a:ln w="38100">
            <a:solidFill>
              <a:schemeClr val="tx1"/>
            </a:solidFill>
          </a:ln>
        </p:spPr>
        <p:txBody>
          <a:bodyPr>
            <a:normAutofit fontScale="90000"/>
          </a:bodyPr>
          <a:lstStyle/>
          <a:p>
            <a:pPr algn="ctr" eaLnBrk="1" hangingPunct="1"/>
            <a:r>
              <a:rPr lang="en-US" altLang="en-US" sz="3200" b="1" dirty="0" smtClean="0">
                <a:solidFill>
                  <a:srgbClr val="0070C0"/>
                </a:solidFill>
              </a:rPr>
              <a:t>Supervision of Mortgage Agents -</a:t>
            </a:r>
            <a:br>
              <a:rPr lang="en-US" altLang="en-US" sz="3200" b="1" dirty="0" smtClean="0">
                <a:solidFill>
                  <a:srgbClr val="0070C0"/>
                </a:solidFill>
              </a:rPr>
            </a:br>
            <a:r>
              <a:rPr lang="en-US" altLang="en-US" sz="3200" b="1" dirty="0" smtClean="0">
                <a:solidFill>
                  <a:srgbClr val="0070C0"/>
                </a:solidFill>
              </a:rPr>
              <a:t>Establishing a System to Review, Oversee, and Inspect Activities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 calcmode="lin" valueType="num">
                                      <p:cBhvr additive="base">
                                        <p:cTn id="7" dur="1000" fill="hold"/>
                                        <p:tgtEl>
                                          <p:spTgt spid="36868">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6868">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6868">
                                            <p:txEl>
                                              <p:pRg st="1" end="1"/>
                                            </p:txEl>
                                          </p:spTgt>
                                        </p:tgtEl>
                                        <p:attrNameLst>
                                          <p:attrName>style.visibility</p:attrName>
                                        </p:attrNameLst>
                                      </p:cBhvr>
                                      <p:to>
                                        <p:strVal val="visible"/>
                                      </p:to>
                                    </p:set>
                                    <p:anim calcmode="lin" valueType="num">
                                      <p:cBhvr additive="base">
                                        <p:cTn id="11" dur="1000" fill="hold"/>
                                        <p:tgtEl>
                                          <p:spTgt spid="36868">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6868">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36868">
                                            <p:txEl>
                                              <p:pRg st="2" end="2"/>
                                            </p:txEl>
                                          </p:spTgt>
                                        </p:tgtEl>
                                        <p:attrNameLst>
                                          <p:attrName>style.visibility</p:attrName>
                                        </p:attrNameLst>
                                      </p:cBhvr>
                                      <p:to>
                                        <p:strVal val="visible"/>
                                      </p:to>
                                    </p:set>
                                    <p:anim calcmode="lin" valueType="num">
                                      <p:cBhvr additive="base">
                                        <p:cTn id="15" dur="1000" fill="hold"/>
                                        <p:tgtEl>
                                          <p:spTgt spid="36868">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6868">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6868">
                                            <p:txEl>
                                              <p:pRg st="3" end="3"/>
                                            </p:txEl>
                                          </p:spTgt>
                                        </p:tgtEl>
                                        <p:attrNameLst>
                                          <p:attrName>style.visibility</p:attrName>
                                        </p:attrNameLst>
                                      </p:cBhvr>
                                      <p:to>
                                        <p:strVal val="visible"/>
                                      </p:to>
                                    </p:set>
                                    <p:anim calcmode="lin" valueType="num">
                                      <p:cBhvr additive="base">
                                        <p:cTn id="19" dur="1000" fill="hold"/>
                                        <p:tgtEl>
                                          <p:spTgt spid="36868">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6868">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6868">
                                            <p:txEl>
                                              <p:pRg st="4" end="4"/>
                                            </p:txEl>
                                          </p:spTgt>
                                        </p:tgtEl>
                                        <p:attrNameLst>
                                          <p:attrName>style.visibility</p:attrName>
                                        </p:attrNameLst>
                                      </p:cBhvr>
                                      <p:to>
                                        <p:strVal val="visible"/>
                                      </p:to>
                                    </p:set>
                                    <p:anim calcmode="lin" valueType="num">
                                      <p:cBhvr additive="base">
                                        <p:cTn id="23" dur="1000" fill="hold"/>
                                        <p:tgtEl>
                                          <p:spTgt spid="36868">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6868">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36868">
                                            <p:txEl>
                                              <p:pRg st="5" end="5"/>
                                            </p:txEl>
                                          </p:spTgt>
                                        </p:tgtEl>
                                        <p:attrNameLst>
                                          <p:attrName>style.visibility</p:attrName>
                                        </p:attrNameLst>
                                      </p:cBhvr>
                                      <p:to>
                                        <p:strVal val="visible"/>
                                      </p:to>
                                    </p:set>
                                    <p:anim calcmode="lin" valueType="num">
                                      <p:cBhvr additive="base">
                                        <p:cTn id="27" dur="1000" fill="hold"/>
                                        <p:tgtEl>
                                          <p:spTgt spid="36868">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6868">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36868">
                                            <p:txEl>
                                              <p:pRg st="6" end="6"/>
                                            </p:txEl>
                                          </p:spTgt>
                                        </p:tgtEl>
                                        <p:attrNameLst>
                                          <p:attrName>style.visibility</p:attrName>
                                        </p:attrNameLst>
                                      </p:cBhvr>
                                      <p:to>
                                        <p:strVal val="visible"/>
                                      </p:to>
                                    </p:set>
                                    <p:anim calcmode="lin" valueType="num">
                                      <p:cBhvr additive="base">
                                        <p:cTn id="31" dur="1000" fill="hold"/>
                                        <p:tgtEl>
                                          <p:spTgt spid="36868">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6868">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36868">
                                            <p:txEl>
                                              <p:pRg st="7" end="7"/>
                                            </p:txEl>
                                          </p:spTgt>
                                        </p:tgtEl>
                                        <p:attrNameLst>
                                          <p:attrName>style.visibility</p:attrName>
                                        </p:attrNameLst>
                                      </p:cBhvr>
                                      <p:to>
                                        <p:strVal val="visible"/>
                                      </p:to>
                                    </p:set>
                                    <p:anim calcmode="lin" valueType="num">
                                      <p:cBhvr additive="base">
                                        <p:cTn id="35" dur="1000" fill="hold"/>
                                        <p:tgtEl>
                                          <p:spTgt spid="36868">
                                            <p:txEl>
                                              <p:pRg st="7" end="7"/>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6868">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9" fill="hold" nodeType="withEffect">
                                  <p:stCondLst>
                                    <p:cond delay="0"/>
                                  </p:stCondLst>
                                  <p:childTnLst>
                                    <p:set>
                                      <p:cBhvr>
                                        <p:cTn id="38" dur="1" fill="hold">
                                          <p:stCondLst>
                                            <p:cond delay="0"/>
                                          </p:stCondLst>
                                        </p:cTn>
                                        <p:tgtEl>
                                          <p:spTgt spid="36868">
                                            <p:txEl>
                                              <p:pRg st="9" end="9"/>
                                            </p:txEl>
                                          </p:spTgt>
                                        </p:tgtEl>
                                        <p:attrNameLst>
                                          <p:attrName>style.visibility</p:attrName>
                                        </p:attrNameLst>
                                      </p:cBhvr>
                                      <p:to>
                                        <p:strVal val="visible"/>
                                      </p:to>
                                    </p:set>
                                    <p:anim calcmode="lin" valueType="num">
                                      <p:cBhvr additive="base">
                                        <p:cTn id="39" dur="1000" fill="hold"/>
                                        <p:tgtEl>
                                          <p:spTgt spid="36868">
                                            <p:txEl>
                                              <p:pRg st="9" end="9"/>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6868">
                                            <p:txEl>
                                              <p:pRg st="9" end="9"/>
                                            </p:txEl>
                                          </p:spTgt>
                                        </p:tgtEl>
                                        <p:attrNameLst>
                                          <p:attrName>ppt_y</p:attrName>
                                        </p:attrNameLst>
                                      </p:cBhvr>
                                      <p:tavLst>
                                        <p:tav tm="0">
                                          <p:val>
                                            <p:strVal val="0-#ppt_h/2"/>
                                          </p:val>
                                        </p:tav>
                                        <p:tav tm="100000">
                                          <p:val>
                                            <p:strVal val="#ppt_y"/>
                                          </p:val>
                                        </p:tav>
                                      </p:tavLst>
                                    </p:anim>
                                  </p:childTnLst>
                                </p:cTn>
                              </p:par>
                              <p:par>
                                <p:cTn id="41" presetID="2" presetClass="entr" presetSubtype="9" fill="hold" nodeType="withEffect">
                                  <p:stCondLst>
                                    <p:cond delay="0"/>
                                  </p:stCondLst>
                                  <p:childTnLst>
                                    <p:set>
                                      <p:cBhvr>
                                        <p:cTn id="42" dur="1" fill="hold">
                                          <p:stCondLst>
                                            <p:cond delay="0"/>
                                          </p:stCondLst>
                                        </p:cTn>
                                        <p:tgtEl>
                                          <p:spTgt spid="36868">
                                            <p:txEl>
                                              <p:pRg st="11" end="11"/>
                                            </p:txEl>
                                          </p:spTgt>
                                        </p:tgtEl>
                                        <p:attrNameLst>
                                          <p:attrName>style.visibility</p:attrName>
                                        </p:attrNameLst>
                                      </p:cBhvr>
                                      <p:to>
                                        <p:strVal val="visible"/>
                                      </p:to>
                                    </p:set>
                                    <p:anim calcmode="lin" valueType="num">
                                      <p:cBhvr additive="base">
                                        <p:cTn id="43" dur="1000" fill="hold"/>
                                        <p:tgtEl>
                                          <p:spTgt spid="36868">
                                            <p:txEl>
                                              <p:pRg st="11" end="11"/>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6868">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pPr>
                <a:defRPr/>
              </a:pPr>
              <a:t>13</a:t>
            </a:fld>
            <a:endParaRPr lang="en-US" altLang="en-US"/>
          </a:p>
        </p:txBody>
      </p:sp>
      <p:sp>
        <p:nvSpPr>
          <p:cNvPr id="3" name="Rectangle 2"/>
          <p:cNvSpPr txBox="1">
            <a:spLocks noChangeArrowheads="1"/>
          </p:cNvSpPr>
          <p:nvPr/>
        </p:nvSpPr>
        <p:spPr>
          <a:xfrm>
            <a:off x="838200" y="685800"/>
            <a:ext cx="5472112" cy="914400"/>
          </a:xfrm>
          <a:prstGeom prst="rect">
            <a:avLst/>
          </a:prstGeom>
          <a:ln w="38100">
            <a:solidFill>
              <a:schemeClr val="tx1"/>
            </a:solidFill>
          </a:ln>
        </p:spPr>
        <p:txBody>
          <a:bodyP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Transactions Involving Private Investors</a:t>
            </a:r>
          </a:p>
        </p:txBody>
      </p:sp>
      <p:sp>
        <p:nvSpPr>
          <p:cNvPr id="4" name="TextBox 3"/>
          <p:cNvSpPr txBox="1"/>
          <p:nvPr/>
        </p:nvSpPr>
        <p:spPr>
          <a:xfrm>
            <a:off x="602456" y="1676400"/>
            <a:ext cx="5943600" cy="7294305"/>
          </a:xfrm>
          <a:prstGeom prst="rect">
            <a:avLst/>
          </a:prstGeom>
          <a:noFill/>
        </p:spPr>
        <p:txBody>
          <a:bodyPr wrap="square" rtlCol="0">
            <a:spAutoFit/>
          </a:bodyPr>
          <a:lstStyle/>
          <a:p>
            <a:r>
              <a:rPr lang="en-US" sz="1400" dirty="0" smtClean="0">
                <a:latin typeface="+mn-lt"/>
              </a:rPr>
              <a:t>A private investor is defined as an investor who is a natural person and who provides his or her own money for investment in a loan secured by a lien on real property.</a:t>
            </a:r>
          </a:p>
          <a:p>
            <a:endParaRPr lang="en-US" sz="1400" dirty="0">
              <a:latin typeface="+mn-lt"/>
            </a:endParaRPr>
          </a:p>
          <a:p>
            <a:r>
              <a:rPr lang="en-US" sz="1400" dirty="0" smtClean="0">
                <a:latin typeface="+mn-lt"/>
              </a:rPr>
              <a:t>A Mortgage Broker or Mortgage Agent shall not accept money from a private investor to acquire ownership of or a beneficial interest in a loan secured by a lien on real property unless:</a:t>
            </a:r>
          </a:p>
          <a:p>
            <a:pPr marL="285750" indent="-285750">
              <a:buFont typeface="Arial" panose="020B0604020202020204" pitchFamily="34" charset="0"/>
              <a:buChar char="•"/>
            </a:pPr>
            <a:r>
              <a:rPr lang="en-US" sz="1400" dirty="0" smtClean="0">
                <a:latin typeface="+mn-lt"/>
              </a:rPr>
              <a:t>The private investor and the Mortgage Broker or Mortgage Agent sign and date a disclosure form.  </a:t>
            </a:r>
          </a:p>
          <a:p>
            <a:pPr marL="285750" indent="-285750">
              <a:buFont typeface="Arial" panose="020B0604020202020204" pitchFamily="34" charset="0"/>
              <a:buChar char="•"/>
            </a:pPr>
            <a:r>
              <a:rPr lang="en-US" sz="1400" dirty="0" smtClean="0">
                <a:latin typeface="+mn-lt"/>
              </a:rPr>
              <a:t>The Mortgage Broker or Mortgage Agent gives the private investor the original disclosure form.</a:t>
            </a:r>
          </a:p>
          <a:p>
            <a:endParaRPr lang="en-US" sz="1400" dirty="0" smtClean="0">
              <a:latin typeface="+mn-lt"/>
            </a:endParaRPr>
          </a:p>
          <a:p>
            <a:r>
              <a:rPr lang="en-US" sz="1400" dirty="0" smtClean="0">
                <a:latin typeface="+mn-lt"/>
              </a:rPr>
              <a:t>A private investor and a Mortgage Broker or Mortgage Agent must sign and date a separate disclosure form for each loan in which the private investor invests his or her money.  A Mortgage Broker or Mortgage Agent can not act as the attorney-in-fact or the agent of a private investor with respect to the signing or dating of any disclosure form.</a:t>
            </a:r>
          </a:p>
          <a:p>
            <a:endParaRPr lang="en-US" sz="1400" dirty="0">
              <a:latin typeface="+mn-lt"/>
            </a:endParaRPr>
          </a:p>
          <a:p>
            <a:r>
              <a:rPr lang="en-US" sz="1400" dirty="0" smtClean="0">
                <a:latin typeface="+mn-lt"/>
              </a:rPr>
              <a:t>A Mortgage Broker or Mortgage Agent must not accept money from a private investor to acquire ownership of or a beneficial interest in a loan secured by a lien on real property, unless the private investor is given a written form by which the he or she may request that the Mortgage Broker authorize the Commissioner to release the Mortgage Broker’s financial statement to the private investor.  Such a form must be given to the private investor for each loan.   If the private investor, before giving money to the Mortgage Broker for the loan, requests the release of a financial statement, the Mortgage Broker and his or her Mortgage Agents shall not accept money from the private investor for that loan until the Mortgage Broker receives notice from the Commissioner that the financial statement has been released to the private investor.</a:t>
            </a:r>
          </a:p>
          <a:p>
            <a:endParaRPr lang="en-US" sz="1000" dirty="0">
              <a:latin typeface="+mn-lt"/>
            </a:endParaRPr>
          </a:p>
          <a:p>
            <a:r>
              <a:rPr lang="en-US" sz="1000" i="1" dirty="0" smtClean="0">
                <a:solidFill>
                  <a:schemeClr val="bg1">
                    <a:lumMod val="50000"/>
                  </a:schemeClr>
                </a:solidFill>
                <a:latin typeface="+mn-lt"/>
              </a:rPr>
              <a:t>NRS 645B.01305;  NRS 645B.185</a:t>
            </a:r>
          </a:p>
          <a:p>
            <a:endParaRPr lang="en-US" sz="1400" dirty="0" smtClean="0">
              <a:latin typeface="+mn-lt"/>
            </a:endParaRPr>
          </a:p>
          <a:p>
            <a:endParaRPr lang="en-US" sz="1400" dirty="0">
              <a:latin typeface="+mn-lt"/>
            </a:endParaRPr>
          </a:p>
        </p:txBody>
      </p:sp>
    </p:spTree>
    <p:extLst>
      <p:ext uri="{BB962C8B-B14F-4D97-AF65-F5344CB8AC3E}">
        <p14:creationId xmlns:p14="http://schemas.microsoft.com/office/powerpoint/2010/main" val="3244530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pPr>
                <a:defRPr/>
              </a:pPr>
              <a:t>14</a:t>
            </a:fld>
            <a:endParaRPr lang="en-US" altLang="en-US"/>
          </a:p>
        </p:txBody>
      </p:sp>
      <p:sp>
        <p:nvSpPr>
          <p:cNvPr id="3" name="Rectangle 2"/>
          <p:cNvSpPr txBox="1">
            <a:spLocks noChangeArrowheads="1"/>
          </p:cNvSpPr>
          <p:nvPr/>
        </p:nvSpPr>
        <p:spPr>
          <a:xfrm>
            <a:off x="838200" y="685800"/>
            <a:ext cx="5472112" cy="914400"/>
          </a:xfrm>
          <a:prstGeom prst="rect">
            <a:avLst/>
          </a:prstGeom>
          <a:ln w="38100">
            <a:solidFill>
              <a:schemeClr val="tx1"/>
            </a:solidFill>
          </a:ln>
        </p:spPr>
        <p:txBody>
          <a:bodyP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Transactions Involving Private Investors - continued</a:t>
            </a:r>
          </a:p>
        </p:txBody>
      </p:sp>
      <p:sp>
        <p:nvSpPr>
          <p:cNvPr id="4" name="TextBox 3"/>
          <p:cNvSpPr txBox="1"/>
          <p:nvPr/>
        </p:nvSpPr>
        <p:spPr>
          <a:xfrm>
            <a:off x="685800" y="1828800"/>
            <a:ext cx="5700713" cy="5078313"/>
          </a:xfrm>
          <a:prstGeom prst="rect">
            <a:avLst/>
          </a:prstGeom>
          <a:noFill/>
        </p:spPr>
        <p:txBody>
          <a:bodyPr wrap="square" rtlCol="0">
            <a:spAutoFit/>
          </a:bodyPr>
          <a:lstStyle/>
          <a:p>
            <a:r>
              <a:rPr lang="en-US" dirty="0" smtClean="0">
                <a:latin typeface="+mn-lt"/>
              </a:rPr>
              <a:t>The Division of Mortgage Lending has updated and revised the disclosure forms required to be provided to a private investor.  The available forms make the required disclosure easier to understand and comply with existing law.</a:t>
            </a:r>
          </a:p>
          <a:p>
            <a:endParaRPr lang="en-US" dirty="0">
              <a:latin typeface="+mn-lt"/>
            </a:endParaRPr>
          </a:p>
          <a:p>
            <a:r>
              <a:rPr lang="en-US" dirty="0" smtClean="0">
                <a:latin typeface="+mn-lt"/>
              </a:rPr>
              <a:t>The forms are divided into forms A, B, C, D, and E.</a:t>
            </a:r>
          </a:p>
          <a:p>
            <a:endParaRPr lang="en-US" dirty="0">
              <a:latin typeface="+mn-lt"/>
            </a:endParaRPr>
          </a:p>
          <a:p>
            <a:r>
              <a:rPr lang="en-US" dirty="0" smtClean="0">
                <a:latin typeface="+mn-lt"/>
              </a:rPr>
              <a:t>Forms A, B, and D are required to be provided to a private investor when he or she is providing money to invest in or make a new loan.</a:t>
            </a:r>
          </a:p>
          <a:p>
            <a:endParaRPr lang="en-US" dirty="0">
              <a:latin typeface="+mn-lt"/>
            </a:endParaRPr>
          </a:p>
          <a:p>
            <a:r>
              <a:rPr lang="en-US" dirty="0" smtClean="0">
                <a:latin typeface="+mn-lt"/>
              </a:rPr>
              <a:t>Forms A, C, and E are required to be provided to a private investor when he or she is providing money to invest in or acquire ownership of an existing loan.</a:t>
            </a:r>
          </a:p>
          <a:p>
            <a:endParaRPr lang="en-US" dirty="0">
              <a:latin typeface="+mn-lt"/>
            </a:endParaRPr>
          </a:p>
          <a:p>
            <a:r>
              <a:rPr lang="en-US" dirty="0" smtClean="0">
                <a:latin typeface="+mn-lt"/>
              </a:rPr>
              <a:t>The Authorization to Release Financial Statement and Power of Attorney forms are also found on the Division’s Website.</a:t>
            </a:r>
            <a:endParaRPr lang="en-US"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2850" y="6790613"/>
            <a:ext cx="2902811" cy="1865031"/>
          </a:xfrm>
          <a:prstGeom prst="rect">
            <a:avLst/>
          </a:prstGeom>
        </p:spPr>
      </p:pic>
    </p:spTree>
    <p:extLst>
      <p:ext uri="{BB962C8B-B14F-4D97-AF65-F5344CB8AC3E}">
        <p14:creationId xmlns:p14="http://schemas.microsoft.com/office/powerpoint/2010/main" val="3208605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idx="1"/>
          </p:nvPr>
        </p:nvSpPr>
        <p:spPr>
          <a:xfrm>
            <a:off x="471488" y="1617137"/>
            <a:ext cx="5915025" cy="7344832"/>
          </a:xfrm>
        </p:spPr>
        <p:txBody>
          <a:bodyPr>
            <a:normAutofit fontScale="92500" lnSpcReduction="10000"/>
          </a:bodyPr>
          <a:lstStyle/>
          <a:p>
            <a:pPr algn="just" eaLnBrk="1" hangingPunct="1">
              <a:lnSpc>
                <a:spcPct val="90000"/>
              </a:lnSpc>
            </a:pPr>
            <a:r>
              <a:rPr lang="en-US" altLang="en-US" sz="2000" dirty="0" smtClean="0"/>
              <a:t>Records of all activity relating to completed mortgage transactions need to be retained for at least four years after the date of the last activity relating to the transaction. </a:t>
            </a:r>
          </a:p>
          <a:p>
            <a:pPr algn="just" eaLnBrk="1" hangingPunct="1">
              <a:lnSpc>
                <a:spcPct val="90000"/>
              </a:lnSpc>
            </a:pPr>
            <a:r>
              <a:rPr lang="en-US" altLang="en-US" sz="2000" dirty="0" smtClean="0"/>
              <a:t>Applications for mortgages that were denied or withdrawn must be retained for at least one year.</a:t>
            </a:r>
          </a:p>
          <a:p>
            <a:pPr algn="just" eaLnBrk="1" hangingPunct="1">
              <a:lnSpc>
                <a:spcPct val="90000"/>
              </a:lnSpc>
            </a:pPr>
            <a:endParaRPr lang="en-US" altLang="en-US" sz="2000" dirty="0"/>
          </a:p>
          <a:p>
            <a:pPr algn="just" eaLnBrk="1" hangingPunct="1">
              <a:lnSpc>
                <a:spcPct val="90000"/>
              </a:lnSpc>
            </a:pPr>
            <a:endParaRPr lang="en-US" altLang="en-US" sz="2000" dirty="0" smtClean="0"/>
          </a:p>
          <a:p>
            <a:pPr algn="just" eaLnBrk="1" hangingPunct="1">
              <a:lnSpc>
                <a:spcPct val="90000"/>
              </a:lnSpc>
            </a:pPr>
            <a:endParaRPr lang="en-US" altLang="en-US" sz="2000" dirty="0"/>
          </a:p>
          <a:p>
            <a:pPr algn="just" eaLnBrk="1" hangingPunct="1">
              <a:lnSpc>
                <a:spcPct val="90000"/>
              </a:lnSpc>
            </a:pPr>
            <a:r>
              <a:rPr lang="en-US" altLang="en-US" sz="2000" dirty="0" smtClean="0"/>
              <a:t>Files may be retained in an electronic format if:</a:t>
            </a:r>
          </a:p>
          <a:p>
            <a:pPr lvl="1" algn="just"/>
            <a:r>
              <a:rPr lang="en-US" altLang="en-US" sz="1700" dirty="0"/>
              <a:t>t</a:t>
            </a:r>
            <a:r>
              <a:rPr lang="en-US" altLang="en-US" sz="1700" dirty="0" smtClean="0"/>
              <a:t>he records are maintained and made available to the Commissioner or his or her designee in a software format that allows the Commissioner or his or her designee complete access to all records.</a:t>
            </a:r>
          </a:p>
          <a:p>
            <a:pPr lvl="1" algn="just"/>
            <a:r>
              <a:rPr lang="en-US" altLang="en-US" sz="1700" dirty="0"/>
              <a:t>t</a:t>
            </a:r>
            <a:r>
              <a:rPr lang="en-US" altLang="en-US" sz="1700" dirty="0" smtClean="0"/>
              <a:t>he Commissioner or his or her designee has the ability to download and print, from all office locations of the Mortgage Broker, any or all of the records upon request.</a:t>
            </a:r>
          </a:p>
          <a:p>
            <a:pPr lvl="1" algn="just"/>
            <a:r>
              <a:rPr lang="en-US" altLang="en-US" sz="1700" dirty="0"/>
              <a:t>t</a:t>
            </a:r>
            <a:r>
              <a:rPr lang="en-US" altLang="en-US" sz="1700" dirty="0" smtClean="0"/>
              <a:t>he Mortgage Broker provides in printed form any or all of the records maintained in an electronic format upon request by the Commissioner or his or her designee within 24 hours.</a:t>
            </a:r>
          </a:p>
          <a:p>
            <a:pPr lvl="1" algn="just"/>
            <a:r>
              <a:rPr lang="en-US" altLang="en-US" sz="1700" dirty="0"/>
              <a:t>t</a:t>
            </a:r>
            <a:r>
              <a:rPr lang="en-US" altLang="en-US" sz="1700" dirty="0" smtClean="0"/>
              <a:t>he records are maintained on a media that:</a:t>
            </a:r>
          </a:p>
          <a:p>
            <a:pPr lvl="3" algn="just"/>
            <a:r>
              <a:rPr lang="en-US" altLang="en-US" sz="1250" dirty="0"/>
              <a:t>i</a:t>
            </a:r>
            <a:r>
              <a:rPr lang="en-US" altLang="en-US" sz="1250" dirty="0" smtClean="0"/>
              <a:t>s not erasable</a:t>
            </a:r>
          </a:p>
          <a:p>
            <a:pPr lvl="3" algn="just"/>
            <a:r>
              <a:rPr lang="en-US" altLang="en-US" sz="1250" dirty="0" smtClean="0"/>
              <a:t>does not allow changes to a document stored on the media</a:t>
            </a:r>
          </a:p>
          <a:p>
            <a:pPr lvl="3" algn="just"/>
            <a:r>
              <a:rPr lang="en-US" altLang="en-US" sz="1250" dirty="0"/>
              <a:t>i</a:t>
            </a:r>
            <a:r>
              <a:rPr lang="en-US" altLang="en-US" sz="1250" dirty="0" smtClean="0"/>
              <a:t>s consistent with the minimum standards of quality approved by the National Institute of Standards and Technology or the Association for Information and Image Management</a:t>
            </a:r>
          </a:p>
          <a:p>
            <a:pPr lvl="3" algn="just"/>
            <a:r>
              <a:rPr lang="en-US" altLang="en-US" sz="1250" dirty="0" smtClean="0"/>
              <a:t>contains written authentication identifying the electronic record as an exact, unaltered copy of the document which the record purports to be.</a:t>
            </a:r>
          </a:p>
          <a:p>
            <a:pPr marL="342900" lvl="1" indent="0" algn="just">
              <a:buNone/>
            </a:pPr>
            <a:endParaRPr lang="en-US" altLang="en-US" sz="1000" dirty="0"/>
          </a:p>
          <a:p>
            <a:pPr marL="0" indent="0" algn="just">
              <a:buNone/>
            </a:pPr>
            <a:r>
              <a:rPr lang="en-US" altLang="en-US" sz="1000" i="1" dirty="0" smtClean="0">
                <a:solidFill>
                  <a:schemeClr val="bg1">
                    <a:lumMod val="50000"/>
                  </a:schemeClr>
                </a:solidFill>
              </a:rPr>
              <a:t>NAC 645B.077</a:t>
            </a:r>
          </a:p>
          <a:p>
            <a:pPr algn="just" eaLnBrk="1" hangingPunct="1">
              <a:lnSpc>
                <a:spcPct val="90000"/>
              </a:lnSpc>
              <a:buFont typeface="Wingdings" panose="05000000000000000000" pitchFamily="2" charset="2"/>
              <a:buNone/>
            </a:pPr>
            <a:endParaRPr lang="en-US" altLang="en-US" sz="2000" dirty="0" smtClean="0"/>
          </a:p>
          <a:p>
            <a:pPr eaLnBrk="1" hangingPunct="1">
              <a:lnSpc>
                <a:spcPct val="90000"/>
              </a:lnSpc>
            </a:pPr>
            <a:endParaRPr lang="en-US" altLang="en-US" sz="2000" dirty="0" smtClean="0"/>
          </a:p>
          <a:p>
            <a:pPr eaLnBrk="1" hangingPunct="1">
              <a:lnSpc>
                <a:spcPct val="90000"/>
              </a:lnSpc>
            </a:pPr>
            <a:endParaRPr lang="en-US" altLang="en-US" sz="2000" dirty="0" smtClean="0"/>
          </a:p>
          <a:p>
            <a:pPr eaLnBrk="1" hangingPunct="1">
              <a:lnSpc>
                <a:spcPct val="90000"/>
              </a:lnSpc>
            </a:pPr>
            <a:endParaRPr lang="en-US" altLang="en-US" sz="2000" dirty="0" smtClean="0"/>
          </a:p>
        </p:txBody>
      </p:sp>
      <p:sp>
        <p:nvSpPr>
          <p:cNvPr id="38914"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E62F083E-AFE6-418A-9625-563EA69CEEBD}" type="slidenum">
              <a:rPr lang="en-US" altLang="en-US">
                <a:latin typeface="Arial" panose="020B0604020202020204" pitchFamily="34" charset="0"/>
              </a:rPr>
              <a:pPr algn="r"/>
              <a:t>15</a:t>
            </a:fld>
            <a:endParaRPr lang="en-US" altLang="en-US" dirty="0">
              <a:latin typeface="Arial" panose="020B0604020202020204" pitchFamily="34" charset="0"/>
            </a:endParaRPr>
          </a:p>
        </p:txBody>
      </p:sp>
      <p:sp>
        <p:nvSpPr>
          <p:cNvPr id="6" name="Rectangle 2"/>
          <p:cNvSpPr>
            <a:spLocks noGrp="1" noChangeArrowheads="1"/>
          </p:cNvSpPr>
          <p:nvPr>
            <p:ph type="title"/>
          </p:nvPr>
        </p:nvSpPr>
        <p:spPr>
          <a:xfrm>
            <a:off x="762000" y="685800"/>
            <a:ext cx="5105400" cy="838200"/>
          </a:xfrm>
          <a:ln w="38100">
            <a:solidFill>
              <a:schemeClr val="tx1"/>
            </a:solidFill>
          </a:ln>
        </p:spPr>
        <p:txBody>
          <a:bodyPr>
            <a:normAutofit/>
          </a:bodyPr>
          <a:lstStyle/>
          <a:p>
            <a:pPr algn="ctr" eaLnBrk="1" hangingPunct="1"/>
            <a:r>
              <a:rPr lang="en-US" altLang="en-US" sz="3200" b="1" dirty="0" smtClean="0">
                <a:solidFill>
                  <a:srgbClr val="0070C0"/>
                </a:solidFill>
              </a:rPr>
              <a:t>File Retention</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3985" y="3200400"/>
            <a:ext cx="1210029" cy="911384"/>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488" y="7391400"/>
            <a:ext cx="864917" cy="6638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1000"/>
                                  </p:stCondLst>
                                  <p:childTnLst>
                                    <p:animRot by="21600000">
                                      <p:cBhvr>
                                        <p:cTn id="6" dur="2000" fill="hold"/>
                                        <p:tgtEl>
                                          <p:spTgt spid="3"/>
                                        </p:tgtEl>
                                        <p:attrNameLst>
                                          <p:attrName>r</p:attrName>
                                        </p:attrNameLst>
                                      </p:cBhvr>
                                    </p:animRot>
                                  </p:childTnLst>
                                </p:cTn>
                              </p:par>
                              <p:par>
                                <p:cTn id="7" presetID="8" presetClass="emph" presetSubtype="0" fill="hold" nodeType="withEffect">
                                  <p:stCondLst>
                                    <p:cond delay="1000"/>
                                  </p:stCondLst>
                                  <p:childTnLst>
                                    <p:animRot by="21600000">
                                      <p:cBhvr>
                                        <p:cTn id="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3"/>
          <p:cNvSpPr>
            <a:spLocks noGrp="1" noChangeArrowheads="1"/>
          </p:cNvSpPr>
          <p:nvPr>
            <p:ph idx="1"/>
          </p:nvPr>
        </p:nvSpPr>
        <p:spPr>
          <a:xfrm>
            <a:off x="471488" y="1752600"/>
            <a:ext cx="5915025" cy="7010400"/>
          </a:xfrm>
        </p:spPr>
        <p:txBody>
          <a:bodyPr>
            <a:normAutofit lnSpcReduction="10000"/>
          </a:bodyPr>
          <a:lstStyle/>
          <a:p>
            <a:pPr marL="0" indent="0" algn="just" eaLnBrk="1" hangingPunct="1">
              <a:buNone/>
            </a:pPr>
            <a:r>
              <a:rPr lang="en-US" altLang="en-US" sz="2000" dirty="0" smtClean="0"/>
              <a:t>For loans secured by a dwelling or commercial property, loan files need to be complete and should include but not be limited to the following information if applicable:</a:t>
            </a:r>
          </a:p>
          <a:p>
            <a:pPr algn="just" eaLnBrk="1" hangingPunct="1"/>
            <a:r>
              <a:rPr lang="en-US" altLang="en-US" sz="2000" dirty="0" smtClean="0"/>
              <a:t>The real estate contract</a:t>
            </a:r>
          </a:p>
          <a:p>
            <a:pPr algn="just" eaLnBrk="1" hangingPunct="1"/>
            <a:r>
              <a:rPr lang="en-US" altLang="en-US" sz="2000" dirty="0" smtClean="0"/>
              <a:t>Escrow instructions</a:t>
            </a:r>
          </a:p>
          <a:p>
            <a:pPr algn="just" eaLnBrk="1" hangingPunct="1"/>
            <a:r>
              <a:rPr lang="en-US" altLang="en-US" sz="2000" dirty="0" smtClean="0"/>
              <a:t>The preliminary title report</a:t>
            </a:r>
          </a:p>
          <a:p>
            <a:pPr algn="just" eaLnBrk="1" hangingPunct="1"/>
            <a:r>
              <a:rPr lang="en-US" altLang="en-US" sz="2000" dirty="0" smtClean="0"/>
              <a:t>The loan application with any attachments or supplements</a:t>
            </a:r>
          </a:p>
          <a:p>
            <a:pPr algn="just" eaLnBrk="1" hangingPunct="1"/>
            <a:r>
              <a:rPr lang="en-US" altLang="en-US" sz="2000" dirty="0" smtClean="0"/>
              <a:t>An appraisal report or any other independent assessment of the value of the mortgage property</a:t>
            </a:r>
          </a:p>
          <a:p>
            <a:pPr algn="just" eaLnBrk="1" hangingPunct="1"/>
            <a:r>
              <a:rPr lang="en-US" altLang="en-US" sz="2000" dirty="0" smtClean="0"/>
              <a:t>Any verification of representations made by the consumer on the application for a mortgage</a:t>
            </a:r>
          </a:p>
          <a:p>
            <a:pPr algn="just" eaLnBrk="1" hangingPunct="1"/>
            <a:r>
              <a:rPr lang="en-US" altLang="en-US" sz="2000" dirty="0" smtClean="0"/>
              <a:t>A credit report</a:t>
            </a:r>
          </a:p>
          <a:p>
            <a:pPr algn="just" eaLnBrk="1" hangingPunct="1"/>
            <a:r>
              <a:rPr lang="en-US" altLang="en-US" sz="2000" dirty="0" smtClean="0"/>
              <a:t>Any commitments made by the lender to the consumer, including any guarantee on certain interest rates or commitment to fund the loan</a:t>
            </a:r>
          </a:p>
          <a:p>
            <a:pPr algn="just" eaLnBrk="1" hangingPunct="1"/>
            <a:r>
              <a:rPr lang="en-US" altLang="en-US" sz="2000" dirty="0" smtClean="0"/>
              <a:t>Any disclosures required by state or federal law</a:t>
            </a:r>
            <a:endParaRPr lang="en-US" altLang="en-US" sz="2000" dirty="0"/>
          </a:p>
          <a:p>
            <a:pPr marL="0" indent="0" algn="just" eaLnBrk="1" hangingPunct="1">
              <a:buNone/>
            </a:pPr>
            <a:endParaRPr lang="en-US" altLang="en-US" sz="1000" dirty="0" smtClean="0"/>
          </a:p>
          <a:p>
            <a:pPr marL="0" indent="0" algn="just" eaLnBrk="1" hangingPunct="1">
              <a:buNone/>
            </a:pPr>
            <a:endParaRPr lang="en-US" altLang="en-US" sz="1000" dirty="0"/>
          </a:p>
          <a:p>
            <a:pPr marL="0" indent="0" algn="just" eaLnBrk="1" hangingPunct="1">
              <a:buNone/>
            </a:pPr>
            <a:endParaRPr lang="en-US" altLang="en-US" sz="1000" dirty="0" smtClean="0"/>
          </a:p>
          <a:p>
            <a:pPr marL="0" indent="0" algn="just" eaLnBrk="1" hangingPunct="1">
              <a:buNone/>
            </a:pPr>
            <a:endParaRPr lang="en-US" altLang="en-US" sz="1000" dirty="0" smtClean="0"/>
          </a:p>
          <a:p>
            <a:pPr marL="0" indent="0" algn="just" eaLnBrk="1" hangingPunct="1">
              <a:buNone/>
            </a:pPr>
            <a:r>
              <a:rPr lang="en-US" altLang="en-US" sz="1000" dirty="0" smtClean="0">
                <a:solidFill>
                  <a:schemeClr val="bg1">
                    <a:lumMod val="50000"/>
                  </a:schemeClr>
                </a:solidFill>
              </a:rPr>
              <a:t>NAC 645B.072</a:t>
            </a:r>
          </a:p>
        </p:txBody>
      </p:sp>
      <p:sp>
        <p:nvSpPr>
          <p:cNvPr id="40962"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77C5F6C0-C309-456A-A151-61324180E0A3}" type="slidenum">
              <a:rPr lang="en-US" altLang="en-US">
                <a:latin typeface="Arial" panose="020B0604020202020204" pitchFamily="34" charset="0"/>
              </a:rPr>
              <a:pPr algn="r"/>
              <a:t>16</a:t>
            </a:fld>
            <a:endParaRPr lang="en-US" altLang="en-US">
              <a:latin typeface="Arial" panose="020B0604020202020204" pitchFamily="34" charset="0"/>
            </a:endParaRPr>
          </a:p>
        </p:txBody>
      </p:sp>
      <p:sp>
        <p:nvSpPr>
          <p:cNvPr id="6" name="Rectangle 2"/>
          <p:cNvSpPr>
            <a:spLocks noGrp="1" noChangeArrowheads="1"/>
          </p:cNvSpPr>
          <p:nvPr>
            <p:ph type="title"/>
          </p:nvPr>
        </p:nvSpPr>
        <p:spPr>
          <a:xfrm>
            <a:off x="762000" y="685800"/>
            <a:ext cx="5105400" cy="838200"/>
          </a:xfrm>
          <a:ln w="38100">
            <a:solidFill>
              <a:schemeClr val="tx1"/>
            </a:solidFill>
          </a:ln>
        </p:spPr>
        <p:txBody>
          <a:bodyPr>
            <a:normAutofit fontScale="90000"/>
          </a:bodyPr>
          <a:lstStyle/>
          <a:p>
            <a:pPr algn="ctr" eaLnBrk="1" hangingPunct="1"/>
            <a:r>
              <a:rPr lang="en-US" altLang="en-US" sz="3200" b="1" dirty="0" smtClean="0">
                <a:solidFill>
                  <a:srgbClr val="0070C0"/>
                </a:solidFill>
              </a:rPr>
              <a:t>Loan Files Need to be Complete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1300" y="7570090"/>
            <a:ext cx="1562100" cy="103879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3"/>
          <p:cNvSpPr>
            <a:spLocks noGrp="1" noChangeArrowheads="1"/>
          </p:cNvSpPr>
          <p:nvPr>
            <p:ph idx="1"/>
          </p:nvPr>
        </p:nvSpPr>
        <p:spPr>
          <a:xfrm>
            <a:off x="471488" y="1752599"/>
            <a:ext cx="5915025" cy="5853273"/>
          </a:xfrm>
        </p:spPr>
        <p:txBody>
          <a:bodyPr>
            <a:normAutofit fontScale="92500" lnSpcReduction="10000"/>
          </a:bodyPr>
          <a:lstStyle/>
          <a:p>
            <a:pPr algn="just" eaLnBrk="1" hangingPunct="1">
              <a:lnSpc>
                <a:spcPct val="90000"/>
              </a:lnSpc>
            </a:pPr>
            <a:r>
              <a:rPr lang="en-US" altLang="en-US" sz="2000" dirty="0" smtClean="0"/>
              <a:t>Monthly reports specifying the volume of loans need to be submitted to the Commissioner by the 15</a:t>
            </a:r>
            <a:r>
              <a:rPr lang="en-US" altLang="en-US" sz="2000" baseline="30000" dirty="0" smtClean="0"/>
              <a:t>th</a:t>
            </a:r>
            <a:r>
              <a:rPr lang="en-US" altLang="en-US" sz="2000" dirty="0" smtClean="0"/>
              <a:t> day of the following month.</a:t>
            </a:r>
          </a:p>
          <a:p>
            <a:pPr algn="just" eaLnBrk="1" hangingPunct="1">
              <a:lnSpc>
                <a:spcPct val="90000"/>
              </a:lnSpc>
            </a:pPr>
            <a:r>
              <a:rPr lang="en-US" altLang="en-US" sz="2000" dirty="0" smtClean="0"/>
              <a:t>The report should specify the volume of loans arranged by the Mortgage Broker for the month or state that no loans were arranged.</a:t>
            </a:r>
          </a:p>
          <a:p>
            <a:pPr algn="just" eaLnBrk="1" hangingPunct="1">
              <a:lnSpc>
                <a:spcPct val="90000"/>
              </a:lnSpc>
            </a:pPr>
            <a:r>
              <a:rPr lang="en-US" altLang="en-US" sz="2000" dirty="0" smtClean="0"/>
              <a:t>Reports must be submitted as an e-mail attachment in Excel format (Excel 1997-2003) and cannot be submitted in any other format.</a:t>
            </a:r>
          </a:p>
          <a:p>
            <a:pPr algn="just" eaLnBrk="1" hangingPunct="1">
              <a:lnSpc>
                <a:spcPct val="90000"/>
              </a:lnSpc>
            </a:pPr>
            <a:r>
              <a:rPr lang="en-US" altLang="en-US" sz="2000" dirty="0" smtClean="0"/>
              <a:t>Monthly reports must be emailed to </a:t>
            </a:r>
            <a:r>
              <a:rPr lang="en-US" altLang="en-US" sz="2000" dirty="0" smtClean="0">
                <a:hlinkClick r:id="rId3"/>
              </a:rPr>
              <a:t>marlv@mld.nv.gov</a:t>
            </a:r>
            <a:r>
              <a:rPr lang="en-US" altLang="en-US" sz="2000" dirty="0" smtClean="0"/>
              <a:t>.</a:t>
            </a:r>
          </a:p>
          <a:p>
            <a:pPr algn="just" eaLnBrk="1" hangingPunct="1">
              <a:lnSpc>
                <a:spcPct val="90000"/>
              </a:lnSpc>
            </a:pPr>
            <a:r>
              <a:rPr lang="en-US" altLang="en-US" sz="2000" dirty="0" smtClean="0"/>
              <a:t>Closed mortgage loan transactions must be represented on one report, by branch, clearly identifying the NMLS Branch Identification number.  If not on NMLS, the branch address must be listed for reference.</a:t>
            </a:r>
          </a:p>
          <a:p>
            <a:pPr algn="just" eaLnBrk="1" hangingPunct="1">
              <a:lnSpc>
                <a:spcPct val="90000"/>
              </a:lnSpc>
            </a:pPr>
            <a:r>
              <a:rPr lang="en-US" altLang="en-US" sz="2000" dirty="0" smtClean="0"/>
              <a:t>If a licensee also holds a mortgage banker license at the same location, two reports are required showing loans funded under each license.</a:t>
            </a:r>
          </a:p>
          <a:p>
            <a:pPr algn="just" eaLnBrk="1" hangingPunct="1">
              <a:lnSpc>
                <a:spcPct val="90000"/>
              </a:lnSpc>
            </a:pPr>
            <a:r>
              <a:rPr lang="en-US" altLang="en-US" sz="2000" dirty="0" smtClean="0"/>
              <a:t>The MLD website has a link to </a:t>
            </a:r>
            <a:r>
              <a:rPr lang="en-US" altLang="en-US" sz="2000" b="1" dirty="0" smtClean="0"/>
              <a:t>Instructions for Filing Monthly Activity Reports</a:t>
            </a:r>
            <a:r>
              <a:rPr lang="en-US" altLang="en-US" sz="2000" dirty="0" smtClean="0"/>
              <a:t> as well as </a:t>
            </a:r>
            <a:r>
              <a:rPr lang="en-US" altLang="en-US" sz="2000" b="1" dirty="0" smtClean="0"/>
              <a:t>MLD Form 503 – the revised Monthly Activity Report Form</a:t>
            </a:r>
            <a:r>
              <a:rPr lang="en-US" altLang="en-US" sz="2000" dirty="0" smtClean="0"/>
              <a:t>.</a:t>
            </a:r>
          </a:p>
          <a:p>
            <a:pPr marL="0" indent="0" eaLnBrk="1" hangingPunct="1">
              <a:lnSpc>
                <a:spcPct val="90000"/>
              </a:lnSpc>
              <a:buNone/>
            </a:pPr>
            <a:endParaRPr lang="en-US" altLang="en-US" sz="1000" dirty="0" smtClean="0"/>
          </a:p>
          <a:p>
            <a:pPr marL="0" indent="0" eaLnBrk="1" hangingPunct="1">
              <a:lnSpc>
                <a:spcPct val="90000"/>
              </a:lnSpc>
              <a:buNone/>
            </a:pPr>
            <a:r>
              <a:rPr lang="en-US" altLang="en-US" sz="1000" i="1" dirty="0" smtClean="0">
                <a:solidFill>
                  <a:schemeClr val="bg1">
                    <a:lumMod val="50000"/>
                  </a:schemeClr>
                </a:solidFill>
              </a:rPr>
              <a:t>NAC 645B.070</a:t>
            </a:r>
            <a:endParaRPr lang="en-US" altLang="en-US" sz="1100" i="1" dirty="0" smtClean="0">
              <a:solidFill>
                <a:schemeClr val="bg1">
                  <a:lumMod val="50000"/>
                </a:schemeClr>
              </a:solidFill>
            </a:endParaRPr>
          </a:p>
        </p:txBody>
      </p:sp>
      <p:sp>
        <p:nvSpPr>
          <p:cNvPr id="43010"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D9D9E8D6-892E-41B5-9E2C-C66525DFC894}" type="slidenum">
              <a:rPr lang="en-US" altLang="en-US">
                <a:latin typeface="Arial" panose="020B0604020202020204" pitchFamily="34" charset="0"/>
              </a:rPr>
              <a:pPr algn="r"/>
              <a:t>17</a:t>
            </a:fld>
            <a:endParaRPr lang="en-US" altLang="en-US">
              <a:latin typeface="Arial" panose="020B0604020202020204" pitchFamily="34" charset="0"/>
            </a:endParaRPr>
          </a:p>
        </p:txBody>
      </p:sp>
      <p:sp>
        <p:nvSpPr>
          <p:cNvPr id="6" name="Rectangle 2"/>
          <p:cNvSpPr>
            <a:spLocks noGrp="1" noChangeArrowheads="1"/>
          </p:cNvSpPr>
          <p:nvPr>
            <p:ph type="title"/>
          </p:nvPr>
        </p:nvSpPr>
        <p:spPr>
          <a:xfrm>
            <a:off x="1066800" y="685800"/>
            <a:ext cx="4800600" cy="838200"/>
          </a:xfrm>
          <a:ln w="38100">
            <a:solidFill>
              <a:schemeClr val="tx1"/>
            </a:solidFill>
          </a:ln>
        </p:spPr>
        <p:txBody>
          <a:bodyPr>
            <a:normAutofit fontScale="90000"/>
          </a:bodyPr>
          <a:lstStyle/>
          <a:p>
            <a:pPr algn="ctr" eaLnBrk="1" hangingPunct="1"/>
            <a:r>
              <a:rPr lang="en-US" altLang="en-US" sz="3200" b="1" dirty="0" smtClean="0">
                <a:solidFill>
                  <a:srgbClr val="0070C0"/>
                </a:solidFill>
              </a:rPr>
              <a:t>Monthly Activity Reports (MAR)</a:t>
            </a:r>
          </a:p>
        </p:txBody>
      </p:sp>
      <p:sp>
        <p:nvSpPr>
          <p:cNvPr id="4" name="TextBox 3"/>
          <p:cNvSpPr txBox="1"/>
          <p:nvPr/>
        </p:nvSpPr>
        <p:spPr>
          <a:xfrm>
            <a:off x="800100" y="7605873"/>
            <a:ext cx="5334000" cy="707886"/>
          </a:xfrm>
          <a:prstGeom prst="rect">
            <a:avLst/>
          </a:prstGeom>
          <a:solidFill>
            <a:srgbClr val="A7B8BF"/>
          </a:solidFill>
          <a:ln w="28575">
            <a:solidFill>
              <a:schemeClr val="accent4">
                <a:lumMod val="75000"/>
              </a:schemeClr>
            </a:solidFill>
          </a:ln>
        </p:spPr>
        <p:txBody>
          <a:bodyPr wrap="square" rtlCol="0">
            <a:spAutoFit/>
          </a:bodyPr>
          <a:lstStyle/>
          <a:p>
            <a:pPr algn="ctr"/>
            <a:r>
              <a:rPr lang="en-US" sz="2000" b="1" dirty="0" smtClean="0">
                <a:latin typeface="+mn-lt"/>
              </a:rPr>
              <a:t>Monthly reports are often overlooked by new licensees; however, they are required.</a:t>
            </a:r>
            <a:endParaRPr lang="en-US" sz="2000" b="1"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3"/>
          <p:cNvSpPr>
            <a:spLocks noGrp="1" noChangeArrowheads="1"/>
          </p:cNvSpPr>
          <p:nvPr>
            <p:ph idx="1"/>
          </p:nvPr>
        </p:nvSpPr>
        <p:spPr>
          <a:xfrm>
            <a:off x="462344" y="2057400"/>
            <a:ext cx="5915025" cy="6417736"/>
          </a:xfrm>
        </p:spPr>
        <p:txBody>
          <a:bodyPr>
            <a:normAutofit lnSpcReduction="10000"/>
          </a:bodyPr>
          <a:lstStyle/>
          <a:p>
            <a:pPr algn="just" eaLnBrk="1" hangingPunct="1"/>
            <a:r>
              <a:rPr lang="en-US" altLang="en-US" sz="2000" dirty="0" smtClean="0"/>
              <a:t>Newly licensed Mortgage Brokers must submit proposed advertisements to the Commissioner for approval for the twelve month period following initial licensure.</a:t>
            </a:r>
          </a:p>
          <a:p>
            <a:pPr algn="just" eaLnBrk="1" hangingPunct="1"/>
            <a:r>
              <a:rPr lang="en-US" altLang="en-US" sz="2000" dirty="0" smtClean="0"/>
              <a:t>The </a:t>
            </a:r>
            <a:r>
              <a:rPr lang="en-US" altLang="en-US" sz="2000" b="1" dirty="0" smtClean="0"/>
              <a:t>Advertisement Submission Form </a:t>
            </a:r>
            <a:r>
              <a:rPr lang="en-US" altLang="en-US" sz="2000" dirty="0" smtClean="0"/>
              <a:t>can be found on the MLD website. </a:t>
            </a:r>
            <a:r>
              <a:rPr lang="en-US" altLang="en-US" sz="2000" dirty="0"/>
              <a:t> </a:t>
            </a:r>
            <a:r>
              <a:rPr lang="en-US" altLang="en-US" sz="2000" dirty="0" smtClean="0"/>
              <a:t>The final version of the advertisement must be attached to the submission form.  Any advertisements not in English must be accompanied with a translation during submission.</a:t>
            </a:r>
          </a:p>
          <a:p>
            <a:pPr algn="just" eaLnBrk="1" hangingPunct="1"/>
            <a:r>
              <a:rPr lang="en-US" altLang="en-US" sz="2000" dirty="0" smtClean="0"/>
              <a:t>A licensee can only represent activities for which he or she is licensed.</a:t>
            </a:r>
          </a:p>
          <a:p>
            <a:pPr algn="just" eaLnBrk="1" hangingPunct="1"/>
            <a:r>
              <a:rPr lang="en-US" altLang="en-US" sz="2000" dirty="0" smtClean="0"/>
              <a:t>If advertising jointly with another company licensed as a contractor, real estate broker, or real estate salesperson, the advertisement must be presented in such as way that each business is disclosed separately and the cost of the advertisement is proportional.</a:t>
            </a:r>
          </a:p>
          <a:p>
            <a:pPr algn="just" eaLnBrk="1" hangingPunct="1"/>
            <a:r>
              <a:rPr lang="en-US" altLang="en-US" sz="2000" dirty="0" smtClean="0"/>
              <a:t>Be sure to review the </a:t>
            </a:r>
            <a:r>
              <a:rPr lang="en-US" altLang="en-US" sz="2000" b="1" dirty="0" smtClean="0"/>
              <a:t>Advertisement Submission Form on the MLD website</a:t>
            </a:r>
            <a:r>
              <a:rPr lang="en-US" altLang="en-US" sz="2000" dirty="0" smtClean="0"/>
              <a:t> for a list of what advertising needs to be approved and what advertising does not need approval.</a:t>
            </a:r>
          </a:p>
          <a:p>
            <a:pPr marL="0" indent="0" algn="just" eaLnBrk="1" hangingPunct="1">
              <a:buNone/>
            </a:pPr>
            <a:endParaRPr lang="en-US" altLang="en-US" sz="1000" dirty="0"/>
          </a:p>
          <a:p>
            <a:pPr marL="0" indent="0" algn="just" eaLnBrk="1" hangingPunct="1">
              <a:buNone/>
            </a:pPr>
            <a:r>
              <a:rPr lang="en-US" altLang="en-US" sz="1000" i="1" dirty="0" smtClean="0">
                <a:solidFill>
                  <a:schemeClr val="bg1">
                    <a:lumMod val="50000"/>
                  </a:schemeClr>
                </a:solidFill>
              </a:rPr>
              <a:t>NRS 645B.189;  NAC 645B.240</a:t>
            </a:r>
          </a:p>
        </p:txBody>
      </p:sp>
      <p:sp>
        <p:nvSpPr>
          <p:cNvPr id="45058"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36F1B5D0-9D6F-403F-804E-66956556AF6A}" type="slidenum">
              <a:rPr lang="en-US" altLang="en-US">
                <a:latin typeface="Arial" panose="020B0604020202020204" pitchFamily="34" charset="0"/>
              </a:rPr>
              <a:pPr algn="r"/>
              <a:t>18</a:t>
            </a:fld>
            <a:endParaRPr lang="en-US" altLang="en-US">
              <a:latin typeface="Arial" panose="020B0604020202020204" pitchFamily="34" charset="0"/>
            </a:endParaRPr>
          </a:p>
        </p:txBody>
      </p:sp>
      <p:sp>
        <p:nvSpPr>
          <p:cNvPr id="6" name="Rectangle 2"/>
          <p:cNvSpPr>
            <a:spLocks noGrp="1" noChangeArrowheads="1"/>
          </p:cNvSpPr>
          <p:nvPr>
            <p:ph type="title"/>
          </p:nvPr>
        </p:nvSpPr>
        <p:spPr>
          <a:xfrm>
            <a:off x="1066800" y="685800"/>
            <a:ext cx="4800600" cy="838200"/>
          </a:xfrm>
          <a:ln w="38100">
            <a:solidFill>
              <a:schemeClr val="tx1"/>
            </a:solidFill>
          </a:ln>
        </p:spPr>
        <p:txBody>
          <a:bodyPr>
            <a:normAutofit/>
          </a:bodyPr>
          <a:lstStyle/>
          <a:p>
            <a:pPr algn="ctr" eaLnBrk="1" hangingPunct="1"/>
            <a:r>
              <a:rPr lang="en-US" altLang="en-US" sz="3200" b="1" dirty="0" smtClean="0">
                <a:solidFill>
                  <a:srgbClr val="0070C0"/>
                </a:solidFill>
              </a:rPr>
              <a:t>Advertising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pPr>
                <a:defRPr/>
              </a:pPr>
              <a:t>19</a:t>
            </a:fld>
            <a:endParaRPr lang="en-US" altLang="en-US"/>
          </a:p>
        </p:txBody>
      </p:sp>
      <p:sp>
        <p:nvSpPr>
          <p:cNvPr id="3" name="Rectangle 2"/>
          <p:cNvSpPr txBox="1">
            <a:spLocks noChangeArrowheads="1"/>
          </p:cNvSpPr>
          <p:nvPr/>
        </p:nvSpPr>
        <p:spPr>
          <a:xfrm>
            <a:off x="1066800" y="685800"/>
            <a:ext cx="4800600" cy="8382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Advertisement Disclosures</a:t>
            </a:r>
          </a:p>
        </p:txBody>
      </p:sp>
      <p:sp>
        <p:nvSpPr>
          <p:cNvPr id="5" name="TextBox 4"/>
          <p:cNvSpPr txBox="1"/>
          <p:nvPr/>
        </p:nvSpPr>
        <p:spPr>
          <a:xfrm>
            <a:off x="685800" y="1905000"/>
            <a:ext cx="5791200" cy="7048083"/>
          </a:xfrm>
          <a:prstGeom prst="rect">
            <a:avLst/>
          </a:prstGeom>
          <a:noFill/>
        </p:spPr>
        <p:txBody>
          <a:bodyPr wrap="square" rtlCol="0">
            <a:spAutoFit/>
          </a:bodyPr>
          <a:lstStyle/>
          <a:p>
            <a:r>
              <a:rPr lang="en-US" dirty="0" smtClean="0">
                <a:latin typeface="+mn-lt"/>
              </a:rPr>
              <a:t>Advertising material that simulates the appearance of a check or a communication from a governmental entity, or an envelope containing a check or a communication from a governmental entity is not to be used unless the words:</a:t>
            </a:r>
          </a:p>
          <a:p>
            <a:endParaRPr lang="en-US" sz="400" dirty="0" smtClean="0">
              <a:latin typeface="+mn-lt"/>
            </a:endParaRPr>
          </a:p>
          <a:p>
            <a:pPr algn="ctr"/>
            <a:r>
              <a:rPr lang="en-US" b="1" dirty="0" smtClean="0">
                <a:latin typeface="+mn-lt"/>
              </a:rPr>
              <a:t>“THIS IS NOT A CHECK”</a:t>
            </a:r>
          </a:p>
          <a:p>
            <a:pPr algn="ctr"/>
            <a:r>
              <a:rPr lang="en-US" b="1" dirty="0" smtClean="0">
                <a:latin typeface="+mn-lt"/>
              </a:rPr>
              <a:t>“NOT NEGOTIABLE”</a:t>
            </a:r>
          </a:p>
          <a:p>
            <a:pPr algn="ctr"/>
            <a:r>
              <a:rPr lang="en-US" b="1" dirty="0" smtClean="0">
                <a:latin typeface="+mn-lt"/>
              </a:rPr>
              <a:t>“THIS IS NOT A GOVERNMENTAL ENTITY”</a:t>
            </a:r>
          </a:p>
          <a:p>
            <a:pPr algn="ctr"/>
            <a:endParaRPr lang="en-US" sz="400" b="1" dirty="0" smtClean="0">
              <a:latin typeface="+mn-lt"/>
            </a:endParaRPr>
          </a:p>
          <a:p>
            <a:r>
              <a:rPr lang="en-US" dirty="0" smtClean="0">
                <a:latin typeface="+mn-lt"/>
              </a:rPr>
              <a:t>appear prominently on the envelope and any material that simulates the appearance of a check or a communication from a governmental entity.</a:t>
            </a:r>
          </a:p>
          <a:p>
            <a:endParaRPr lang="en-US" dirty="0">
              <a:latin typeface="+mn-lt"/>
            </a:endParaRPr>
          </a:p>
          <a:p>
            <a:r>
              <a:rPr lang="en-US" dirty="0" smtClean="0">
                <a:latin typeface="+mn-lt"/>
              </a:rPr>
              <a:t>If the material simulates the appearance of a check, the material can not contain an American Bankers Association number, </a:t>
            </a:r>
            <a:r>
              <a:rPr lang="en-US" dirty="0" err="1" smtClean="0">
                <a:latin typeface="+mn-lt"/>
              </a:rPr>
              <a:t>microencoding</a:t>
            </a:r>
            <a:r>
              <a:rPr lang="en-US" dirty="0" smtClean="0">
                <a:latin typeface="+mn-lt"/>
              </a:rPr>
              <a:t>, or any other marks intended to create the appearance that the material is a negotiable check.</a:t>
            </a:r>
          </a:p>
          <a:p>
            <a:endParaRPr lang="en-US" dirty="0">
              <a:latin typeface="+mn-lt"/>
            </a:endParaRPr>
          </a:p>
          <a:p>
            <a:endParaRPr lang="en-US" dirty="0" smtClean="0">
              <a:latin typeface="+mn-lt"/>
            </a:endParaRPr>
          </a:p>
          <a:p>
            <a:r>
              <a:rPr lang="en-US" dirty="0" smtClean="0">
                <a:latin typeface="+mn-lt"/>
              </a:rPr>
              <a:t>Advertisements must not refer to an existing lender or financial institution, other than the Mortgage Broker or Mortgage Agent himself or herself, on any advertising material without a written consent of the lender or financial institution.</a:t>
            </a:r>
          </a:p>
          <a:p>
            <a:endParaRPr lang="en-US" sz="1000" dirty="0">
              <a:latin typeface="+mn-lt"/>
            </a:endParaRPr>
          </a:p>
          <a:p>
            <a:r>
              <a:rPr lang="en-US" sz="1000" i="1" dirty="0" smtClean="0">
                <a:solidFill>
                  <a:schemeClr val="bg1">
                    <a:lumMod val="50000"/>
                  </a:schemeClr>
                </a:solidFill>
                <a:latin typeface="+mn-lt"/>
              </a:rPr>
              <a:t>NAC 645B.240</a:t>
            </a:r>
          </a:p>
        </p:txBody>
      </p:sp>
      <p:cxnSp>
        <p:nvCxnSpPr>
          <p:cNvPr id="7" name="Straight Connector 6"/>
          <p:cNvCxnSpPr/>
          <p:nvPr/>
        </p:nvCxnSpPr>
        <p:spPr>
          <a:xfrm>
            <a:off x="762000" y="6629400"/>
            <a:ext cx="5624513" cy="0"/>
          </a:xfrm>
          <a:prstGeom prst="line">
            <a:avLst/>
          </a:prstGeom>
          <a:ln w="38100">
            <a:solidFill>
              <a:srgbClr val="00206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childTnLst>
                                    <p:animEffect transition="out" filter="fade">
                                      <p:cBhvr>
                                        <p:cTn id="6" dur="2000" tmFilter="0, 0; .2, .5; .8, .5; 1, 0"/>
                                        <p:tgtEl>
                                          <p:spTgt spid="5">
                                            <p:txEl>
                                              <p:pRg st="2" end="2"/>
                                            </p:txEl>
                                          </p:spTgt>
                                        </p:tgtEl>
                                      </p:cBhvr>
                                    </p:animEffect>
                                    <p:animScale>
                                      <p:cBhvr>
                                        <p:cTn id="7" dur="1000" autoRev="1" fill="hold"/>
                                        <p:tgtEl>
                                          <p:spTgt spid="5">
                                            <p:txEl>
                                              <p:pRg st="2" end="2"/>
                                            </p:txEl>
                                          </p:spTgt>
                                        </p:tgtEl>
                                      </p:cBhvr>
                                      <p:by x="105000" y="105000"/>
                                    </p:animScale>
                                  </p:childTnLst>
                                </p:cTn>
                              </p:par>
                              <p:par>
                                <p:cTn id="8" presetID="26" presetClass="emph" presetSubtype="0" repeatCount="indefinite" fill="hold" nodeType="withEffect">
                                  <p:stCondLst>
                                    <p:cond delay="0"/>
                                  </p:stCondLst>
                                  <p:childTnLst>
                                    <p:animEffect transition="out" filter="fade">
                                      <p:cBhvr>
                                        <p:cTn id="9" dur="2000" tmFilter="0, 0; .2, .5; .8, .5; 1, 0"/>
                                        <p:tgtEl>
                                          <p:spTgt spid="5">
                                            <p:txEl>
                                              <p:pRg st="3" end="3"/>
                                            </p:txEl>
                                          </p:spTgt>
                                        </p:tgtEl>
                                      </p:cBhvr>
                                    </p:animEffect>
                                    <p:animScale>
                                      <p:cBhvr>
                                        <p:cTn id="10" dur="1000" autoRev="1" fill="hold"/>
                                        <p:tgtEl>
                                          <p:spTgt spid="5">
                                            <p:txEl>
                                              <p:pRg st="3" end="3"/>
                                            </p:txEl>
                                          </p:spTgt>
                                        </p:tgtEl>
                                      </p:cBhvr>
                                      <p:by x="105000" y="105000"/>
                                    </p:animScale>
                                  </p:childTnLst>
                                </p:cTn>
                              </p:par>
                              <p:par>
                                <p:cTn id="11" presetID="26" presetClass="emph" presetSubtype="0" repeatCount="indefinite" fill="hold" nodeType="withEffect">
                                  <p:stCondLst>
                                    <p:cond delay="0"/>
                                  </p:stCondLst>
                                  <p:childTnLst>
                                    <p:animEffect transition="out" filter="fade">
                                      <p:cBhvr>
                                        <p:cTn id="12" dur="2000" tmFilter="0, 0; .2, .5; .8, .5; 1, 0"/>
                                        <p:tgtEl>
                                          <p:spTgt spid="5">
                                            <p:txEl>
                                              <p:pRg st="4" end="4"/>
                                            </p:txEl>
                                          </p:spTgt>
                                        </p:tgtEl>
                                      </p:cBhvr>
                                    </p:animEffect>
                                    <p:animScale>
                                      <p:cBhvr>
                                        <p:cTn id="13" dur="1000" autoRev="1" fill="hold"/>
                                        <p:tgtEl>
                                          <p:spTgt spid="5">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idx="1"/>
          </p:nvPr>
        </p:nvSpPr>
        <p:spPr>
          <a:xfrm>
            <a:off x="616744" y="1757097"/>
            <a:ext cx="5762624" cy="1898362"/>
          </a:xfrm>
        </p:spPr>
        <p:txBody>
          <a:bodyPr>
            <a:normAutofit lnSpcReduction="10000"/>
          </a:bodyPr>
          <a:lstStyle/>
          <a:p>
            <a:pPr marL="0" indent="0" algn="just" eaLnBrk="1" hangingPunct="1">
              <a:buNone/>
            </a:pPr>
            <a:r>
              <a:rPr lang="en-US" altLang="en-US" sz="2000" dirty="0" smtClean="0"/>
              <a:t>The Division of Mortgage Lending has the general duty to regulate and exercise supervision over the activities of mortgage brokers, mortgage bankers, mortgage agents, escrow agencies, escrow agents, mortgage servicers, covered service providers and their agents, and mortgage servicers in the State of Nevada.</a:t>
            </a:r>
          </a:p>
        </p:txBody>
      </p:sp>
      <p:sp>
        <p:nvSpPr>
          <p:cNvPr id="14338"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F9BE1FA0-8897-418E-A626-59A5E2B6AAFD}" type="slidenum">
              <a:rPr lang="en-US" altLang="en-US">
                <a:latin typeface="Arial" panose="020B0604020202020204" pitchFamily="34" charset="0"/>
              </a:rPr>
              <a:pPr algn="r"/>
              <a:t>2</a:t>
            </a:fld>
            <a:endParaRPr lang="en-US" altLang="en-US" dirty="0">
              <a:latin typeface="Arial" panose="020B0604020202020204" pitchFamily="34" charset="0"/>
            </a:endParaRPr>
          </a:p>
        </p:txBody>
      </p:sp>
      <p:sp>
        <p:nvSpPr>
          <p:cNvPr id="6" name="Rectangle 2"/>
          <p:cNvSpPr>
            <a:spLocks noGrp="1" noChangeArrowheads="1"/>
          </p:cNvSpPr>
          <p:nvPr>
            <p:ph type="title"/>
          </p:nvPr>
        </p:nvSpPr>
        <p:spPr>
          <a:xfrm>
            <a:off x="762000" y="685800"/>
            <a:ext cx="5472112" cy="884764"/>
          </a:xfrm>
          <a:ln w="38100">
            <a:solidFill>
              <a:schemeClr val="tx1"/>
            </a:solidFill>
          </a:ln>
        </p:spPr>
        <p:txBody>
          <a:bodyPr>
            <a:normAutofit fontScale="90000"/>
          </a:bodyPr>
          <a:lstStyle/>
          <a:p>
            <a:pPr algn="ctr" eaLnBrk="1" hangingPunct="1"/>
            <a:r>
              <a:rPr lang="en-US" altLang="en-US" sz="3200" b="1" dirty="0" smtClean="0">
                <a:solidFill>
                  <a:srgbClr val="0070C0"/>
                </a:solidFill>
              </a:rPr>
              <a:t>The Division of Mortgage Lending</a:t>
            </a:r>
          </a:p>
        </p:txBody>
      </p:sp>
      <p:sp>
        <p:nvSpPr>
          <p:cNvPr id="2" name="TextBox 1"/>
          <p:cNvSpPr txBox="1"/>
          <p:nvPr/>
        </p:nvSpPr>
        <p:spPr>
          <a:xfrm>
            <a:off x="762000" y="6248400"/>
            <a:ext cx="5762624" cy="2308324"/>
          </a:xfrm>
          <a:prstGeom prst="rect">
            <a:avLst/>
          </a:prstGeom>
          <a:solidFill>
            <a:srgbClr val="A7B8BF"/>
          </a:solidFill>
          <a:ln w="38100">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600" dirty="0" smtClean="0">
                <a:latin typeface="+mn-lt"/>
              </a:rPr>
              <a:t>Our mission is to promote and grow Nevada’s non-depository mortgage lending and related industries through reasonable and firm, but fair, implementation and enforcement of our laws; to protect industry and consumer interests and safeguard the public trust by creating a regulatory climate that fosters a competitive level playing field and advances professionalism, education, compliance, and ethics in the mortgage lending and related industries and to provide a thorough and fair consumer complaint resolution process.</a:t>
            </a:r>
            <a:endParaRPr lang="en-US" sz="1600" dirty="0">
              <a:latin typeface="+mn-l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462" y="3534542"/>
            <a:ext cx="3386137" cy="261656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solidFill>
                  <a:schemeClr val="tx1"/>
                </a:solidFill>
                <a:latin typeface="Arial" panose="020B0604020202020204" pitchFamily="34" charset="0"/>
                <a:cs typeface="Arial" panose="020B0604020202020204" pitchFamily="34" charset="0"/>
              </a:rPr>
              <a:pPr>
                <a:defRPr/>
              </a:pPr>
              <a:t>20</a:t>
            </a:fld>
            <a:endParaRPr lang="en-US" altLang="en-US" dirty="0">
              <a:solidFill>
                <a:schemeClr val="tx1"/>
              </a:solidFill>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Advertising on the Internet</a:t>
            </a:r>
          </a:p>
        </p:txBody>
      </p:sp>
      <p:sp>
        <p:nvSpPr>
          <p:cNvPr id="4" name="TextBox 3"/>
          <p:cNvSpPr txBox="1"/>
          <p:nvPr/>
        </p:nvSpPr>
        <p:spPr>
          <a:xfrm>
            <a:off x="685800" y="1830288"/>
            <a:ext cx="2743200" cy="1015663"/>
          </a:xfrm>
          <a:prstGeom prst="rect">
            <a:avLst/>
          </a:prstGeom>
          <a:noFill/>
        </p:spPr>
        <p:txBody>
          <a:bodyPr wrap="square" rtlCol="0">
            <a:spAutoFit/>
          </a:bodyPr>
          <a:lstStyle/>
          <a:p>
            <a:r>
              <a:rPr lang="en-US" sz="2000" dirty="0" smtClean="0">
                <a:latin typeface="+mn-lt"/>
              </a:rPr>
              <a:t>All advertisements including those on the Internet, must include:</a:t>
            </a:r>
            <a:endParaRPr lang="en-US" sz="2000" dirty="0">
              <a:latin typeface="+mn-l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0463" y="1571893"/>
            <a:ext cx="2014537" cy="1621702"/>
          </a:xfrm>
          <a:prstGeom prst="rect">
            <a:avLst/>
          </a:prstGeom>
        </p:spPr>
      </p:pic>
      <p:sp>
        <p:nvSpPr>
          <p:cNvPr id="6" name="TextBox 5"/>
          <p:cNvSpPr txBox="1"/>
          <p:nvPr/>
        </p:nvSpPr>
        <p:spPr>
          <a:xfrm>
            <a:off x="609600" y="3304490"/>
            <a:ext cx="5776913" cy="532453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mn-lt"/>
              </a:rPr>
              <a:t>The complete name of the Mortgage Broker or Mortgage Agent that appears on the Mortgage Broker or Mortgage Agent license</a:t>
            </a:r>
          </a:p>
          <a:p>
            <a:pPr marL="342900" indent="-342900">
              <a:buFont typeface="Arial" panose="020B0604020202020204" pitchFamily="34" charset="0"/>
              <a:buChar char="•"/>
            </a:pPr>
            <a:r>
              <a:rPr lang="en-US" sz="2000" dirty="0" smtClean="0">
                <a:latin typeface="+mn-lt"/>
              </a:rPr>
              <a:t>If the advertisement is for a Mortgage Agent, they must include the name of the Mortgage Broker with whom they are associated</a:t>
            </a:r>
          </a:p>
          <a:p>
            <a:pPr marL="342900" indent="-342900">
              <a:buFont typeface="Arial" panose="020B0604020202020204" pitchFamily="34" charset="0"/>
              <a:buChar char="•"/>
            </a:pPr>
            <a:r>
              <a:rPr lang="en-US" sz="2000" dirty="0" smtClean="0">
                <a:latin typeface="+mn-lt"/>
              </a:rPr>
              <a:t>The address, telephone number, and the license number on file of the Mortgage Broker or Mortgage Agent</a:t>
            </a:r>
          </a:p>
          <a:p>
            <a:pPr marL="342900" indent="-342900">
              <a:buFont typeface="Arial" panose="020B0604020202020204" pitchFamily="34" charset="0"/>
              <a:buChar char="•"/>
            </a:pPr>
            <a:r>
              <a:rPr lang="en-US" sz="2000" dirty="0" smtClean="0">
                <a:latin typeface="+mn-lt"/>
              </a:rPr>
              <a:t>Licensed activity needs to be described in nontechnical terms</a:t>
            </a:r>
          </a:p>
          <a:p>
            <a:pPr marL="342900" indent="-342900">
              <a:buFont typeface="Arial" panose="020B0604020202020204" pitchFamily="34" charset="0"/>
              <a:buChar char="•"/>
            </a:pPr>
            <a:r>
              <a:rPr lang="en-US" sz="2000" dirty="0" smtClean="0">
                <a:latin typeface="+mn-lt"/>
              </a:rPr>
              <a:t>Notification to the user that he or she is leaving the Mortgage Broker’s website if a link on the site links the user to websites of another commercial enterprise</a:t>
            </a:r>
          </a:p>
          <a:p>
            <a:endParaRPr lang="en-US" sz="2000" dirty="0" smtClean="0">
              <a:latin typeface="+mn-lt"/>
            </a:endParaRPr>
          </a:p>
          <a:p>
            <a:endParaRPr lang="en-US" sz="1000" dirty="0">
              <a:solidFill>
                <a:schemeClr val="bg1">
                  <a:lumMod val="50000"/>
                </a:schemeClr>
              </a:solidFill>
              <a:latin typeface="+mn-lt"/>
            </a:endParaRPr>
          </a:p>
          <a:p>
            <a:r>
              <a:rPr lang="en-US" sz="1000" i="1" dirty="0">
                <a:solidFill>
                  <a:schemeClr val="bg1">
                    <a:lumMod val="50000"/>
                  </a:schemeClr>
                </a:solidFill>
                <a:latin typeface="+mn-lt"/>
              </a:rPr>
              <a:t>NAC </a:t>
            </a:r>
            <a:r>
              <a:rPr lang="en-US" sz="1000" i="1" dirty="0" smtClean="0">
                <a:solidFill>
                  <a:schemeClr val="bg1">
                    <a:lumMod val="50000"/>
                  </a:schemeClr>
                </a:solidFill>
                <a:latin typeface="+mn-lt"/>
              </a:rPr>
              <a:t>645B.240</a:t>
            </a:r>
            <a:endParaRPr lang="en-US" sz="1000" i="1" dirty="0">
              <a:solidFill>
                <a:schemeClr val="bg1">
                  <a:lumMod val="50000"/>
                </a:schemeClr>
              </a:solidFill>
              <a:latin typeface="+mn-lt"/>
            </a:endParaRPr>
          </a:p>
        </p:txBody>
      </p:sp>
    </p:spTree>
    <p:extLst>
      <p:ext uri="{BB962C8B-B14F-4D97-AF65-F5344CB8AC3E}">
        <p14:creationId xmlns:p14="http://schemas.microsoft.com/office/powerpoint/2010/main" val="207524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idx="1"/>
          </p:nvPr>
        </p:nvSpPr>
        <p:spPr>
          <a:xfrm>
            <a:off x="471488" y="1447800"/>
            <a:ext cx="5915025" cy="7162800"/>
          </a:xfrm>
        </p:spPr>
        <p:txBody>
          <a:bodyPr>
            <a:normAutofit/>
          </a:bodyPr>
          <a:lstStyle/>
          <a:p>
            <a:pPr algn="just" eaLnBrk="1" hangingPunct="1"/>
            <a:r>
              <a:rPr lang="en-US" altLang="en-US" sz="2000" dirty="0" smtClean="0"/>
              <a:t>A Mortgage </a:t>
            </a:r>
            <a:r>
              <a:rPr lang="en-US" altLang="en-US" sz="2000" dirty="0"/>
              <a:t>B</a:t>
            </a:r>
            <a:r>
              <a:rPr lang="en-US" altLang="en-US" sz="2000" dirty="0" smtClean="0"/>
              <a:t>roker is required to submit a financial statement to the Commissioner no later than 90 days after the last day of the Mortgage </a:t>
            </a:r>
            <a:r>
              <a:rPr lang="en-US" altLang="en-US" sz="2000" dirty="0"/>
              <a:t>B</a:t>
            </a:r>
            <a:r>
              <a:rPr lang="en-US" altLang="en-US" sz="2000" dirty="0" smtClean="0"/>
              <a:t>roker’s fiscal year.</a:t>
            </a:r>
          </a:p>
          <a:p>
            <a:pPr algn="just" eaLnBrk="1" hangingPunct="1"/>
            <a:r>
              <a:rPr lang="en-US" altLang="en-US" sz="2000" dirty="0" smtClean="0"/>
              <a:t>The statements must be prepared by an independent certified public accountant who holds a valid license to practice in Nevada or in any other state.</a:t>
            </a:r>
          </a:p>
          <a:p>
            <a:pPr algn="just" eaLnBrk="1" hangingPunct="1"/>
            <a:r>
              <a:rPr lang="en-US" altLang="en-US" sz="2000" dirty="0" smtClean="0"/>
              <a:t>If the Mortgage Broker maintains trust accounts as defined in NRS 645B.175.1 or NRS 645E.430.1, the financial statement must be audited.</a:t>
            </a:r>
          </a:p>
          <a:p>
            <a:pPr algn="just" eaLnBrk="1" hangingPunct="1"/>
            <a:r>
              <a:rPr lang="en-US" altLang="en-US" sz="2000" dirty="0" smtClean="0"/>
              <a:t>If a Mortgage Broker’s financial statement is not required to be audited, but the Mortgage Broker is required to maintain one or more trust or escrow accounts pursuant to NRS 645B.175.4, those accounts must be audited.</a:t>
            </a:r>
          </a:p>
          <a:p>
            <a:pPr algn="just" eaLnBrk="1" hangingPunct="1"/>
            <a:r>
              <a:rPr lang="en-US" altLang="en-US" sz="2000" dirty="0" smtClean="0"/>
              <a:t>Submission of financial statements is done through NMLS.</a:t>
            </a:r>
          </a:p>
          <a:p>
            <a:pPr lvl="1" algn="just"/>
            <a:r>
              <a:rPr lang="en-US" altLang="en-US" sz="1700" dirty="0" smtClean="0"/>
              <a:t>Paper submissions are not accepted.</a:t>
            </a:r>
          </a:p>
          <a:p>
            <a:pPr lvl="1" algn="just"/>
            <a:r>
              <a:rPr lang="en-US" altLang="en-US" sz="1700" dirty="0" smtClean="0"/>
              <a:t>Financial statements should be submitted on a single PDF file through NMLS.</a:t>
            </a:r>
          </a:p>
          <a:p>
            <a:pPr lvl="1" algn="just"/>
            <a:r>
              <a:rPr lang="en-US" altLang="en-US" sz="1700" dirty="0" smtClean="0"/>
              <a:t>Instructions can be found through the </a:t>
            </a:r>
            <a:r>
              <a:rPr lang="en-US" altLang="en-US" sz="1700" b="1" dirty="0" smtClean="0"/>
              <a:t>NMLS Resource Center</a:t>
            </a:r>
            <a:r>
              <a:rPr lang="en-US" altLang="en-US" sz="1700" dirty="0" smtClean="0"/>
              <a:t> page.  A link to this page can be found on the MLD website.</a:t>
            </a:r>
          </a:p>
          <a:p>
            <a:pPr marL="0" indent="0" eaLnBrk="1" hangingPunct="1">
              <a:buNone/>
            </a:pPr>
            <a:endParaRPr lang="en-US" altLang="en-US" sz="1000" dirty="0" smtClean="0"/>
          </a:p>
          <a:p>
            <a:pPr marL="0" indent="0" eaLnBrk="1" hangingPunct="1">
              <a:buNone/>
            </a:pPr>
            <a:r>
              <a:rPr lang="en-US" altLang="en-US" sz="1000" i="1" dirty="0" smtClean="0">
                <a:solidFill>
                  <a:schemeClr val="bg1">
                    <a:lumMod val="50000"/>
                  </a:schemeClr>
                </a:solidFill>
              </a:rPr>
              <a:t>NRS 645B.085</a:t>
            </a:r>
          </a:p>
        </p:txBody>
      </p:sp>
      <p:sp>
        <p:nvSpPr>
          <p:cNvPr id="47106"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336A81E9-700B-40F7-A729-0DE30677A748}" type="slidenum">
              <a:rPr lang="en-US" altLang="en-US">
                <a:latin typeface="Arial" panose="020B0604020202020204" pitchFamily="34" charset="0"/>
              </a:rPr>
              <a:pPr algn="r"/>
              <a:t>21</a:t>
            </a:fld>
            <a:endParaRPr lang="en-US" altLang="en-US">
              <a:latin typeface="Arial" panose="020B0604020202020204" pitchFamily="34" charset="0"/>
            </a:endParaRPr>
          </a:p>
        </p:txBody>
      </p:sp>
      <p:sp>
        <p:nvSpPr>
          <p:cNvPr id="6"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Annual Financial Statements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3"/>
          <p:cNvSpPr>
            <a:spLocks noGrp="1" noChangeArrowheads="1"/>
          </p:cNvSpPr>
          <p:nvPr>
            <p:ph idx="1"/>
          </p:nvPr>
        </p:nvSpPr>
        <p:spPr>
          <a:xfrm>
            <a:off x="498920" y="1828800"/>
            <a:ext cx="5915025" cy="5801784"/>
          </a:xfrm>
        </p:spPr>
        <p:txBody>
          <a:bodyPr/>
          <a:lstStyle/>
          <a:p>
            <a:pPr algn="just" eaLnBrk="1" hangingPunct="1">
              <a:lnSpc>
                <a:spcPct val="80000"/>
              </a:lnSpc>
            </a:pPr>
            <a:r>
              <a:rPr lang="en-US" altLang="en-US" sz="2000" dirty="0" smtClean="0"/>
              <a:t>Pursuant to NRS 645B.075 each Mortgage Broker shall pay the assessment levied pursuant to NRS 645F.180.</a:t>
            </a:r>
          </a:p>
          <a:p>
            <a:pPr algn="just" eaLnBrk="1" hangingPunct="1">
              <a:lnSpc>
                <a:spcPct val="80000"/>
              </a:lnSpc>
            </a:pPr>
            <a:r>
              <a:rPr lang="en-US" altLang="en-US" sz="2000" dirty="0" smtClean="0"/>
              <a:t>Pursuant to NRS 645F.180 the Commissioner may employ or contract with a certified public account to review and conduct independent audits and examinations of escrow agencies, mortgage brokers, and mortgage bankers.  The Commissioner shall levy an assessment upon each licensed escrow agency, mortgage broker, and mortgage banker to cover all the costs related to the employment of or the contract with the certified public accountant and the performance of the audits and examinations.</a:t>
            </a:r>
          </a:p>
          <a:p>
            <a:pPr algn="just" eaLnBrk="1" hangingPunct="1">
              <a:lnSpc>
                <a:spcPct val="80000"/>
              </a:lnSpc>
            </a:pPr>
            <a:r>
              <a:rPr lang="en-US" altLang="en-US" sz="2000" dirty="0" smtClean="0"/>
              <a:t>Pursuant to NRS 645F.290 the Commissioner shall collect an assessment pursuant to this section from each Mortgage </a:t>
            </a:r>
            <a:r>
              <a:rPr lang="en-US" altLang="en-US" sz="2000" dirty="0"/>
              <a:t>B</a:t>
            </a:r>
            <a:r>
              <a:rPr lang="en-US" altLang="en-US" sz="2000" dirty="0" smtClean="0"/>
              <a:t>roker that is supervised pursuant to chapter 645B of NRS. </a:t>
            </a:r>
          </a:p>
          <a:p>
            <a:pPr algn="just" eaLnBrk="1" hangingPunct="1">
              <a:lnSpc>
                <a:spcPct val="80000"/>
              </a:lnSpc>
            </a:pPr>
            <a:r>
              <a:rPr lang="en-US" altLang="en-US" sz="2000" dirty="0" smtClean="0"/>
              <a:t>The amount assessed must not exceed the amount necessary to recover the cost of legal services provided by the Attorney General.</a:t>
            </a:r>
          </a:p>
          <a:p>
            <a:pPr marL="0" indent="0" algn="just" eaLnBrk="1" hangingPunct="1">
              <a:lnSpc>
                <a:spcPct val="80000"/>
              </a:lnSpc>
              <a:buNone/>
            </a:pPr>
            <a:endParaRPr lang="en-US" altLang="en-US" sz="1000" dirty="0" smtClean="0"/>
          </a:p>
          <a:p>
            <a:pPr marL="0" indent="0" algn="just" eaLnBrk="1" hangingPunct="1">
              <a:lnSpc>
                <a:spcPct val="80000"/>
              </a:lnSpc>
              <a:buNone/>
            </a:pPr>
            <a:r>
              <a:rPr lang="en-US" altLang="en-US" sz="1000" i="1" dirty="0" smtClean="0">
                <a:solidFill>
                  <a:schemeClr val="bg1">
                    <a:lumMod val="50000"/>
                  </a:schemeClr>
                </a:solidFill>
              </a:rPr>
              <a:t>NRS 645B.075; NRS 645F.180; NRS 645F.290</a:t>
            </a:r>
          </a:p>
          <a:p>
            <a:pPr eaLnBrk="1" hangingPunct="1">
              <a:lnSpc>
                <a:spcPct val="80000"/>
              </a:lnSpc>
            </a:pPr>
            <a:endParaRPr lang="en-US" altLang="en-US" sz="2000" dirty="0" smtClean="0"/>
          </a:p>
        </p:txBody>
      </p:sp>
      <p:sp>
        <p:nvSpPr>
          <p:cNvPr id="49154"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32650C0D-DDDB-48BB-AD63-5B353011ACB7}" type="slidenum">
              <a:rPr lang="en-US" altLang="en-US">
                <a:latin typeface="Arial" panose="020B0604020202020204" pitchFamily="34" charset="0"/>
              </a:rPr>
              <a:pPr algn="r"/>
              <a:t>22</a:t>
            </a:fld>
            <a:endParaRPr lang="en-US" altLang="en-US">
              <a:latin typeface="Arial" panose="020B0604020202020204" pitchFamily="34" charset="0"/>
            </a:endParaRPr>
          </a:p>
        </p:txBody>
      </p:sp>
      <p:sp>
        <p:nvSpPr>
          <p:cNvPr id="5"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CPA and AG Assessments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010400"/>
            <a:ext cx="5929313" cy="1066800"/>
          </a:xfrm>
          <a:prstGeom prst="rect">
            <a:avLst/>
          </a:prstGeom>
          <a:solidFill>
            <a:schemeClr val="bg1">
              <a:lumMod val="75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04" name="Rectangle 3"/>
          <p:cNvSpPr>
            <a:spLocks noGrp="1" noChangeArrowheads="1"/>
          </p:cNvSpPr>
          <p:nvPr>
            <p:ph idx="1"/>
          </p:nvPr>
        </p:nvSpPr>
        <p:spPr>
          <a:xfrm>
            <a:off x="471488" y="1524000"/>
            <a:ext cx="5915025" cy="7351184"/>
          </a:xfrm>
        </p:spPr>
        <p:txBody>
          <a:bodyPr>
            <a:normAutofit lnSpcReduction="10000"/>
          </a:bodyPr>
          <a:lstStyle/>
          <a:p>
            <a:pPr marL="0" indent="0" algn="just" eaLnBrk="1" hangingPunct="1">
              <a:lnSpc>
                <a:spcPct val="90000"/>
              </a:lnSpc>
              <a:buNone/>
            </a:pPr>
            <a:r>
              <a:rPr lang="en-US" altLang="en-US" sz="2000" dirty="0" smtClean="0"/>
              <a:t>The person who acquires stock resulting in a change of control of the Mortgage Broker must apply to the Commissioner for approval of the transfer.  </a:t>
            </a:r>
          </a:p>
          <a:p>
            <a:pPr marL="0" indent="0" algn="just" eaLnBrk="1" hangingPunct="1">
              <a:lnSpc>
                <a:spcPct val="90000"/>
              </a:lnSpc>
              <a:buNone/>
            </a:pPr>
            <a:endParaRPr lang="en-US" altLang="en-US" sz="900" dirty="0"/>
          </a:p>
          <a:p>
            <a:pPr marL="342900" lvl="1" indent="0" algn="just">
              <a:buNone/>
            </a:pPr>
            <a:r>
              <a:rPr lang="en-US" altLang="en-US" sz="1700" b="1" i="1" dirty="0" smtClean="0"/>
              <a:t>A change of control is a transfer to voting stock resulting in giving a person, directly or indirectly, the power to direct management and policy; or a transfer of at least 25% of the outstanding voting stock of the Mortgage Broker</a:t>
            </a:r>
          </a:p>
          <a:p>
            <a:pPr lvl="1" algn="just">
              <a:buFont typeface="Wingdings" panose="05000000000000000000" pitchFamily="2" charset="2"/>
              <a:buChar char="Ø"/>
            </a:pPr>
            <a:endParaRPr lang="en-US" altLang="en-US" sz="1700" dirty="0" smtClean="0"/>
          </a:p>
          <a:p>
            <a:pPr marL="0" indent="0" algn="just" eaLnBrk="1" hangingPunct="1">
              <a:lnSpc>
                <a:spcPct val="90000"/>
              </a:lnSpc>
              <a:buNone/>
            </a:pPr>
            <a:r>
              <a:rPr lang="en-US" altLang="en-US" sz="2000" dirty="0" smtClean="0"/>
              <a:t>The Commissioner must be notified in writing of a transfer of 10% or more of outstanding voting stock of a Mortgage Broker at least 15 days </a:t>
            </a:r>
            <a:r>
              <a:rPr lang="en-US" altLang="en-US" sz="2000" u="sng" dirty="0" smtClean="0"/>
              <a:t>before</a:t>
            </a:r>
            <a:r>
              <a:rPr lang="en-US" altLang="en-US" sz="2000" dirty="0" smtClean="0"/>
              <a:t> such a transfer and must approve a transfer of voting stock if it constitutes a change of control.</a:t>
            </a:r>
          </a:p>
          <a:p>
            <a:pPr marL="0" indent="0" algn="just" eaLnBrk="1" hangingPunct="1">
              <a:lnSpc>
                <a:spcPct val="90000"/>
              </a:lnSpc>
              <a:buNone/>
            </a:pPr>
            <a:endParaRPr lang="en-US" altLang="en-US" sz="2000" dirty="0"/>
          </a:p>
          <a:p>
            <a:pPr marL="0" indent="0" algn="just" eaLnBrk="1" hangingPunct="1">
              <a:lnSpc>
                <a:spcPct val="90000"/>
              </a:lnSpc>
              <a:buNone/>
            </a:pPr>
            <a:r>
              <a:rPr lang="en-US" altLang="en-US" sz="2000" dirty="0" smtClean="0"/>
              <a:t>The person who acquires stock resulting in a change of control shall apply to the Commissioner for approval of the transfer.  The application must contain information showing that the requirements for obtaining a license will be satisfied after the change of control.  </a:t>
            </a:r>
            <a:endParaRPr lang="en-US" altLang="en-US" sz="2000" dirty="0"/>
          </a:p>
          <a:p>
            <a:pPr marL="0" indent="0" algn="just" eaLnBrk="1" hangingPunct="1">
              <a:lnSpc>
                <a:spcPct val="90000"/>
              </a:lnSpc>
              <a:buNone/>
            </a:pPr>
            <a:endParaRPr lang="en-US" altLang="en-US" sz="2000" dirty="0" smtClean="0"/>
          </a:p>
          <a:p>
            <a:pPr marL="0" indent="0" algn="just" eaLnBrk="1" hangingPunct="1">
              <a:lnSpc>
                <a:spcPct val="90000"/>
              </a:lnSpc>
              <a:buNone/>
            </a:pPr>
            <a:r>
              <a:rPr lang="en-US" altLang="en-US" sz="2000" dirty="0" smtClean="0"/>
              <a:t>The </a:t>
            </a:r>
            <a:r>
              <a:rPr lang="en-US" altLang="en-US" sz="2000" b="1" dirty="0" smtClean="0"/>
              <a:t>Application for Change of Control</a:t>
            </a:r>
            <a:r>
              <a:rPr lang="en-US" altLang="en-US" sz="2000" dirty="0" smtClean="0"/>
              <a:t> form is on the MLD web site</a:t>
            </a:r>
            <a:r>
              <a:rPr lang="en-US" altLang="en-US" sz="2000" dirty="0"/>
              <a:t> </a:t>
            </a:r>
            <a:r>
              <a:rPr lang="en-US" altLang="en-US" sz="2000" dirty="0" smtClean="0"/>
              <a:t>along with additional forms that need to be completed in this process.</a:t>
            </a:r>
          </a:p>
          <a:p>
            <a:pPr marL="0" indent="0" algn="just" eaLnBrk="1" hangingPunct="1">
              <a:lnSpc>
                <a:spcPct val="90000"/>
              </a:lnSpc>
              <a:buNone/>
            </a:pPr>
            <a:endParaRPr lang="en-US" altLang="en-US" sz="1000" dirty="0"/>
          </a:p>
          <a:p>
            <a:pPr marL="0" indent="0" algn="just" eaLnBrk="1" hangingPunct="1">
              <a:lnSpc>
                <a:spcPct val="90000"/>
              </a:lnSpc>
              <a:buNone/>
            </a:pPr>
            <a:endParaRPr lang="en-US" altLang="en-US" sz="1000" dirty="0" smtClean="0"/>
          </a:p>
          <a:p>
            <a:pPr marL="0" indent="0" algn="just" eaLnBrk="1" hangingPunct="1">
              <a:lnSpc>
                <a:spcPct val="90000"/>
              </a:lnSpc>
              <a:buNone/>
            </a:pPr>
            <a:r>
              <a:rPr lang="en-US" altLang="en-US" sz="1000" i="1" dirty="0" smtClean="0">
                <a:solidFill>
                  <a:schemeClr val="bg1">
                    <a:lumMod val="50000"/>
                  </a:schemeClr>
                </a:solidFill>
              </a:rPr>
              <a:t>NRS 645B.095</a:t>
            </a:r>
          </a:p>
        </p:txBody>
      </p:sp>
      <p:sp>
        <p:nvSpPr>
          <p:cNvPr id="51202" name="Slide Number Placeholder 5"/>
          <p:cNvSpPr>
            <a:spLocks noGrp="1"/>
          </p:cNvSpPr>
          <p:nvPr>
            <p:ph type="sldNum" sz="quarter" idx="12"/>
          </p:nvPr>
        </p:nvSpPr>
        <p:spPr>
          <a:xfrm>
            <a:off x="4843463" y="8388351"/>
            <a:ext cx="1543050" cy="486833"/>
          </a:xfrm>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C4A1D9D4-8EAC-434B-A4EF-FC1072B4DF52}" type="slidenum">
              <a:rPr lang="en-US" altLang="en-US">
                <a:latin typeface="Arial" panose="020B0604020202020204" pitchFamily="34" charset="0"/>
              </a:rPr>
              <a:pPr algn="r"/>
              <a:t>23</a:t>
            </a:fld>
            <a:endParaRPr lang="en-US" altLang="en-US">
              <a:latin typeface="Arial" panose="020B0604020202020204" pitchFamily="34" charset="0"/>
            </a:endParaRPr>
          </a:p>
        </p:txBody>
      </p:sp>
      <p:sp>
        <p:nvSpPr>
          <p:cNvPr id="6" name="Rectangle 2"/>
          <p:cNvSpPr txBox="1">
            <a:spLocks noChangeArrowheads="1"/>
          </p:cNvSpPr>
          <p:nvPr/>
        </p:nvSpPr>
        <p:spPr>
          <a:xfrm>
            <a:off x="1066800" y="685800"/>
            <a:ext cx="4724400" cy="685800"/>
          </a:xfrm>
          <a:prstGeom prst="rect">
            <a:avLst/>
          </a:prstGeom>
          <a:ln w="38100">
            <a:solidFill>
              <a:schemeClr val="tx1"/>
            </a:solidFill>
          </a:ln>
        </p:spPr>
        <p:txBody>
          <a:bodyPr>
            <a:normAutofit fontScale="85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Transfers and Change of Control Notification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solidFill>
                  <a:schemeClr val="tx1"/>
                </a:solidFill>
                <a:latin typeface="Arial" panose="020B0604020202020204" pitchFamily="34" charset="0"/>
                <a:cs typeface="Arial" panose="020B0604020202020204" pitchFamily="34" charset="0"/>
              </a:rPr>
              <a:pPr>
                <a:defRPr/>
              </a:pPr>
              <a:t>24</a:t>
            </a:fld>
            <a:endParaRPr lang="en-US" altLang="en-US" dirty="0">
              <a:solidFill>
                <a:schemeClr val="tx1"/>
              </a:solidFill>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Home-Based Business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274064"/>
            <a:ext cx="1752600" cy="1721930"/>
          </a:xfrm>
          <a:prstGeom prst="rect">
            <a:avLst/>
          </a:prstGeom>
        </p:spPr>
      </p:pic>
      <p:sp>
        <p:nvSpPr>
          <p:cNvPr id="5" name="TextBox 4"/>
          <p:cNvSpPr txBox="1"/>
          <p:nvPr/>
        </p:nvSpPr>
        <p:spPr>
          <a:xfrm>
            <a:off x="2133600" y="1698442"/>
            <a:ext cx="4114800" cy="1015663"/>
          </a:xfrm>
          <a:prstGeom prst="rect">
            <a:avLst/>
          </a:prstGeom>
          <a:noFill/>
        </p:spPr>
        <p:txBody>
          <a:bodyPr wrap="square" rtlCol="0">
            <a:spAutoFit/>
          </a:bodyPr>
          <a:lstStyle/>
          <a:p>
            <a:r>
              <a:rPr lang="en-US" sz="2000" dirty="0" smtClean="0">
                <a:latin typeface="+mn-lt"/>
              </a:rPr>
              <a:t>Licensees may apply for a Home-Based Business using the application form found on the MLD website.</a:t>
            </a:r>
            <a:endParaRPr lang="en-US" sz="2000" dirty="0">
              <a:latin typeface="+mn-lt"/>
            </a:endParaRPr>
          </a:p>
        </p:txBody>
      </p:sp>
      <p:sp>
        <p:nvSpPr>
          <p:cNvPr id="6" name="TextBox 5"/>
          <p:cNvSpPr txBox="1"/>
          <p:nvPr/>
        </p:nvSpPr>
        <p:spPr>
          <a:xfrm>
            <a:off x="533400" y="3173135"/>
            <a:ext cx="5791200" cy="6124754"/>
          </a:xfrm>
          <a:prstGeom prst="rect">
            <a:avLst/>
          </a:prstGeom>
          <a:noFill/>
        </p:spPr>
        <p:txBody>
          <a:bodyPr wrap="square" rtlCol="0">
            <a:spAutoFit/>
          </a:bodyPr>
          <a:lstStyle/>
          <a:p>
            <a:r>
              <a:rPr lang="en-US" dirty="0" smtClean="0">
                <a:latin typeface="+mn-lt"/>
              </a:rPr>
              <a:t>Any licensee applying to conduct business from home must understand, acknowledge, and agree that he or she:</a:t>
            </a:r>
          </a:p>
          <a:p>
            <a:endParaRPr lang="en-US" dirty="0" smtClean="0">
              <a:latin typeface="+mn-lt"/>
            </a:endParaRPr>
          </a:p>
          <a:p>
            <a:pPr marL="342900" indent="-342900">
              <a:buFont typeface="Arial" panose="020B0604020202020204" pitchFamily="34" charset="0"/>
              <a:buChar char="•"/>
            </a:pPr>
            <a:r>
              <a:rPr lang="en-US" dirty="0" smtClean="0">
                <a:latin typeface="+mn-lt"/>
              </a:rPr>
              <a:t>is responsible for all costs associated with operating a branch office, and all agreements for office space must reflect the name of the company.</a:t>
            </a:r>
          </a:p>
          <a:p>
            <a:pPr marL="342900" indent="-342900">
              <a:buFont typeface="Arial" panose="020B0604020202020204" pitchFamily="34" charset="0"/>
              <a:buChar char="•"/>
            </a:pPr>
            <a:r>
              <a:rPr lang="en-US" dirty="0" smtClean="0">
                <a:latin typeface="+mn-lt"/>
              </a:rPr>
              <a:t>will abide by all local ordinances and applicable HOA rules pertaining to a home-based business.</a:t>
            </a:r>
          </a:p>
          <a:p>
            <a:pPr marL="342900" indent="-342900">
              <a:buFont typeface="Arial" panose="020B0604020202020204" pitchFamily="34" charset="0"/>
              <a:buChar char="•"/>
            </a:pPr>
            <a:r>
              <a:rPr lang="en-US" dirty="0" smtClean="0">
                <a:latin typeface="+mn-lt"/>
              </a:rPr>
              <a:t>can not employ any Mortgage </a:t>
            </a:r>
            <a:r>
              <a:rPr lang="en-US" dirty="0">
                <a:latin typeface="+mn-lt"/>
              </a:rPr>
              <a:t>A</a:t>
            </a:r>
            <a:r>
              <a:rPr lang="en-US" dirty="0" smtClean="0">
                <a:latin typeface="+mn-lt"/>
              </a:rPr>
              <a:t>gents or associated covered service providers.</a:t>
            </a:r>
          </a:p>
          <a:p>
            <a:pPr marL="342900" indent="-342900">
              <a:buFont typeface="Arial" panose="020B0604020202020204" pitchFamily="34" charset="0"/>
              <a:buChar char="•"/>
            </a:pPr>
            <a:r>
              <a:rPr lang="en-US" dirty="0" smtClean="0">
                <a:latin typeface="+mn-lt"/>
              </a:rPr>
              <a:t>will designate and furnish space within the home for the sole purpose of conducting business.</a:t>
            </a:r>
          </a:p>
          <a:p>
            <a:pPr marL="342900" indent="-342900">
              <a:buFont typeface="Arial" panose="020B0604020202020204" pitchFamily="34" charset="0"/>
              <a:buChar char="•"/>
            </a:pPr>
            <a:r>
              <a:rPr lang="en-US" dirty="0" smtClean="0">
                <a:latin typeface="+mn-lt"/>
              </a:rPr>
              <a:t>will secure all loan files and personal information in locking filing cabinets within the space designed for conducting business.</a:t>
            </a:r>
          </a:p>
          <a:p>
            <a:pPr marL="342900" indent="-342900">
              <a:buFont typeface="Arial" panose="020B0604020202020204" pitchFamily="34" charset="0"/>
              <a:buChar char="•"/>
            </a:pPr>
            <a:r>
              <a:rPr lang="en-US" dirty="0" smtClean="0">
                <a:latin typeface="+mn-lt"/>
              </a:rPr>
              <a:t>will comply with the Gramm-Leach-Bliley Act.</a:t>
            </a:r>
          </a:p>
          <a:p>
            <a:pPr marL="342900" indent="-342900">
              <a:buFont typeface="Arial" panose="020B0604020202020204" pitchFamily="34" charset="0"/>
              <a:buChar char="•"/>
            </a:pPr>
            <a:r>
              <a:rPr lang="en-US" dirty="0">
                <a:latin typeface="+mn-lt"/>
              </a:rPr>
              <a:t>w</a:t>
            </a:r>
            <a:r>
              <a:rPr lang="en-US" dirty="0" smtClean="0">
                <a:latin typeface="+mn-lt"/>
              </a:rPr>
              <a:t>ill allow for the inspection of the home-based business as requested by the Commissioner.  A minimum of two examiners or investigators will be assigned.</a:t>
            </a:r>
          </a:p>
          <a:p>
            <a:endParaRPr lang="en-US" sz="1000" dirty="0" smtClean="0">
              <a:latin typeface="+mn-lt"/>
            </a:endParaRPr>
          </a:p>
          <a:p>
            <a:r>
              <a:rPr lang="en-US" sz="1000" i="1" dirty="0">
                <a:solidFill>
                  <a:schemeClr val="bg1">
                    <a:lumMod val="50000"/>
                  </a:schemeClr>
                </a:solidFill>
                <a:latin typeface="+mn-lt"/>
              </a:rPr>
              <a:t>MLD Form 501 Rev.7/15/2015</a:t>
            </a:r>
          </a:p>
          <a:p>
            <a:endParaRPr lang="en-US" sz="1000" dirty="0" smtClean="0">
              <a:latin typeface="+mn-lt"/>
            </a:endParaRPr>
          </a:p>
          <a:p>
            <a:pPr marL="342900" indent="-342900">
              <a:buFont typeface="Arial" panose="020B0604020202020204" pitchFamily="34" charset="0"/>
              <a:buChar char="•"/>
            </a:pPr>
            <a:endParaRPr lang="en-US" sz="2000" dirty="0">
              <a:latin typeface="+mn-lt"/>
            </a:endParaRPr>
          </a:p>
        </p:txBody>
      </p:sp>
    </p:spTree>
    <p:extLst>
      <p:ext uri="{BB962C8B-B14F-4D97-AF65-F5344CB8AC3E}">
        <p14:creationId xmlns:p14="http://schemas.microsoft.com/office/powerpoint/2010/main" val="34696454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idx="1"/>
          </p:nvPr>
        </p:nvSpPr>
        <p:spPr>
          <a:xfrm>
            <a:off x="486728" y="1600199"/>
            <a:ext cx="5915025" cy="7361769"/>
          </a:xfrm>
        </p:spPr>
        <p:txBody>
          <a:bodyPr/>
          <a:lstStyle/>
          <a:p>
            <a:pPr marL="0" indent="0" algn="just" eaLnBrk="1" hangingPunct="1">
              <a:buNone/>
            </a:pPr>
            <a:r>
              <a:rPr lang="en-US" altLang="en-US" sz="2000" dirty="0" smtClean="0"/>
              <a:t>To renew a license as a Mortgage Broker:</a:t>
            </a:r>
          </a:p>
          <a:p>
            <a:pPr lvl="1" algn="just"/>
            <a:r>
              <a:rPr lang="en-US" altLang="en-US" sz="1700" dirty="0" smtClean="0"/>
              <a:t>The licensee must submit to the Commissioner satisfactory proof that the licensee attended at least 10 hours of approved courses of continuing education during the twelve months immediately preceding the date on which the license expires.</a:t>
            </a:r>
          </a:p>
          <a:p>
            <a:pPr lvl="1" algn="just"/>
            <a:r>
              <a:rPr lang="en-US" altLang="en-US" sz="1700" dirty="0" smtClean="0"/>
              <a:t>If the licensee is NOT a natural person, the licensee must submit to the Commissioner satisfactory proof that each natural person who supervises the daily business of the licensee attended at least 10 hours of approved </a:t>
            </a:r>
            <a:r>
              <a:rPr lang="en-US" altLang="en-US" sz="1700" dirty="0"/>
              <a:t>courses of continuing education during the twelve months immediately preceding the date on which the license expires</a:t>
            </a:r>
            <a:r>
              <a:rPr lang="en-US" altLang="en-US" sz="1700" dirty="0" smtClean="0"/>
              <a:t>.</a:t>
            </a:r>
          </a:p>
          <a:p>
            <a:pPr lvl="2" algn="just"/>
            <a:r>
              <a:rPr lang="en-US" altLang="en-US" sz="1800" u="sng" dirty="0" smtClean="0"/>
              <a:t>The ten hours of approved courses must be comprised of</a:t>
            </a:r>
          </a:p>
          <a:p>
            <a:pPr lvl="3" algn="just"/>
            <a:r>
              <a:rPr lang="en-US" altLang="en-US" sz="1600" dirty="0"/>
              <a:t>t</a:t>
            </a:r>
            <a:r>
              <a:rPr lang="en-US" altLang="en-US" sz="1600" dirty="0" smtClean="0"/>
              <a:t>hree hours of federal laws and regulations relating to mortgage lending;</a:t>
            </a:r>
          </a:p>
          <a:p>
            <a:pPr lvl="3" algn="just"/>
            <a:r>
              <a:rPr lang="en-US" altLang="en-US" sz="1600" dirty="0"/>
              <a:t>t</a:t>
            </a:r>
            <a:r>
              <a:rPr lang="en-US" altLang="en-US" sz="1600" dirty="0" smtClean="0"/>
              <a:t>wo hours of ethics, which must include, without limitation, instruction on fraud, consumer protection and fair lending issues;</a:t>
            </a:r>
          </a:p>
          <a:p>
            <a:pPr lvl="3" algn="just"/>
            <a:r>
              <a:rPr lang="en-US" altLang="en-US" sz="1600" dirty="0" smtClean="0"/>
              <a:t>two hours of training relating to lending standards for nontraditional mortgage products; and</a:t>
            </a:r>
          </a:p>
          <a:p>
            <a:pPr lvl="3" algn="just"/>
            <a:r>
              <a:rPr lang="en-US" altLang="en-US" sz="1600" dirty="0" smtClean="0"/>
              <a:t>Three hours of Nevada laws and regulations.</a:t>
            </a:r>
          </a:p>
          <a:p>
            <a:pPr marL="1028700" lvl="3" indent="0" algn="just">
              <a:buNone/>
            </a:pPr>
            <a:endParaRPr lang="en-US" altLang="en-US" sz="1400" dirty="0" smtClean="0"/>
          </a:p>
          <a:p>
            <a:pPr lvl="1" algn="just"/>
            <a:r>
              <a:rPr lang="en-US" altLang="en-US" sz="1700" dirty="0" smtClean="0"/>
              <a:t>An “approved course” means a course of education that has been reviewed and approved by the Registry.</a:t>
            </a:r>
          </a:p>
          <a:p>
            <a:pPr marL="342900" lvl="1" indent="0" algn="just">
              <a:buNone/>
            </a:pPr>
            <a:endParaRPr lang="en-US" altLang="en-US" sz="1000" dirty="0"/>
          </a:p>
          <a:p>
            <a:pPr marL="342900" lvl="1" indent="0" algn="just">
              <a:buNone/>
            </a:pPr>
            <a:r>
              <a:rPr lang="en-US" altLang="en-US" sz="1000" i="1" dirty="0" smtClean="0">
                <a:solidFill>
                  <a:schemeClr val="bg1">
                    <a:lumMod val="50000"/>
                  </a:schemeClr>
                </a:solidFill>
              </a:rPr>
              <a:t>NRS 645B.051;  NAC 645B.373</a:t>
            </a:r>
            <a:endParaRPr lang="en-US" altLang="en-US" sz="1000" i="1" dirty="0">
              <a:solidFill>
                <a:schemeClr val="bg1">
                  <a:lumMod val="50000"/>
                </a:schemeClr>
              </a:solidFill>
            </a:endParaRPr>
          </a:p>
        </p:txBody>
      </p:sp>
      <p:sp>
        <p:nvSpPr>
          <p:cNvPr id="53250"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14B88495-EB56-4949-BAC6-223FF4E37E17}" type="slidenum">
              <a:rPr lang="en-US" altLang="en-US">
                <a:latin typeface="Arial" panose="020B0604020202020204" pitchFamily="34" charset="0"/>
              </a:rPr>
              <a:pPr algn="r"/>
              <a:t>25</a:t>
            </a:fld>
            <a:endParaRPr lang="en-US" altLang="en-US" dirty="0">
              <a:latin typeface="Arial" panose="020B0604020202020204" pitchFamily="34" charset="0"/>
            </a:endParaRPr>
          </a:p>
        </p:txBody>
      </p:sp>
      <p:sp>
        <p:nvSpPr>
          <p:cNvPr id="6"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Education Requirements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solidFill>
                  <a:schemeClr val="tx1"/>
                </a:solidFill>
                <a:latin typeface="Arial" panose="020B0604020202020204" pitchFamily="34" charset="0"/>
                <a:cs typeface="Arial" panose="020B0604020202020204" pitchFamily="34" charset="0"/>
              </a:rPr>
              <a:pPr>
                <a:defRPr/>
              </a:pPr>
              <a:t>26</a:t>
            </a:fld>
            <a:endParaRPr lang="en-US" altLang="en-US" dirty="0">
              <a:solidFill>
                <a:schemeClr val="tx1"/>
              </a:solidFill>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Examination Expectations</a:t>
            </a:r>
          </a:p>
        </p:txBody>
      </p:sp>
      <p:sp>
        <p:nvSpPr>
          <p:cNvPr id="5" name="TextBox 4"/>
          <p:cNvSpPr txBox="1"/>
          <p:nvPr/>
        </p:nvSpPr>
        <p:spPr>
          <a:xfrm>
            <a:off x="457200" y="1295400"/>
            <a:ext cx="6172200" cy="8371523"/>
          </a:xfrm>
          <a:prstGeom prst="rect">
            <a:avLst/>
          </a:prstGeom>
          <a:noFill/>
        </p:spPr>
        <p:txBody>
          <a:bodyPr wrap="square" rtlCol="0">
            <a:spAutoFit/>
          </a:bodyPr>
          <a:lstStyle/>
          <a:p>
            <a:r>
              <a:rPr lang="en-US" sz="1500" dirty="0" smtClean="0">
                <a:latin typeface="+mn-lt"/>
              </a:rPr>
              <a:t>Mortgage Brokers must permit an examination of his or her books and affairs, and within a reasonable time, furnish any information or make any report that may be required by the Commissioner or his or her designee.</a:t>
            </a:r>
          </a:p>
          <a:p>
            <a:endParaRPr lang="en-US" sz="800" dirty="0" smtClean="0">
              <a:latin typeface="+mn-lt"/>
            </a:endParaRPr>
          </a:p>
          <a:p>
            <a:r>
              <a:rPr lang="en-US" sz="1500" dirty="0" smtClean="0">
                <a:latin typeface="+mn-lt"/>
              </a:rPr>
              <a:t>For on-site examinations, adequate office space and necessary office equipment such as a computer, printer, copy machine, and desk/workspace should also be provided.</a:t>
            </a:r>
          </a:p>
          <a:p>
            <a:endParaRPr lang="en-US" sz="800" dirty="0" smtClean="0">
              <a:latin typeface="+mn-lt"/>
            </a:endParaRPr>
          </a:p>
          <a:p>
            <a:r>
              <a:rPr lang="en-US" sz="1500" dirty="0" smtClean="0">
                <a:latin typeface="+mn-lt"/>
              </a:rPr>
              <a:t>All original books, papers and data, or copies thereof that reflect the financial condition of the Mortgage Broker need to be held and accessible at the office associated with the transactions occurring there. Such records should include but not be limited to:</a:t>
            </a:r>
          </a:p>
          <a:p>
            <a:endParaRPr lang="en-US" sz="800" dirty="0" smtClean="0">
              <a:latin typeface="+mn-lt"/>
            </a:endParaRPr>
          </a:p>
          <a:p>
            <a:pPr marL="342900" indent="-342900">
              <a:buFont typeface="Arial" panose="020B0604020202020204" pitchFamily="34" charset="0"/>
              <a:buChar char="•"/>
            </a:pPr>
            <a:r>
              <a:rPr lang="en-US" sz="1400" dirty="0" smtClean="0">
                <a:latin typeface="+mn-lt"/>
              </a:rPr>
              <a:t>books or records that evidence compliance with federal and state laws and regulations;</a:t>
            </a:r>
          </a:p>
          <a:p>
            <a:pPr marL="342900" indent="-342900">
              <a:buFont typeface="Arial" panose="020B0604020202020204" pitchFamily="34" charset="0"/>
              <a:buChar char="•"/>
            </a:pPr>
            <a:r>
              <a:rPr lang="en-US" sz="1400" dirty="0">
                <a:latin typeface="+mn-lt"/>
              </a:rPr>
              <a:t>a</a:t>
            </a:r>
            <a:r>
              <a:rPr lang="en-US" sz="1400" dirty="0" smtClean="0">
                <a:latin typeface="+mn-lt"/>
              </a:rPr>
              <a:t> copy of each item of advertising material that was published or distributed by or on behalf of the Mortgage Broker;</a:t>
            </a:r>
          </a:p>
          <a:p>
            <a:pPr marL="342900" indent="-342900">
              <a:buFont typeface="Arial" panose="020B0604020202020204" pitchFamily="34" charset="0"/>
              <a:buChar char="•"/>
            </a:pPr>
            <a:r>
              <a:rPr lang="en-US" sz="1400" dirty="0">
                <a:latin typeface="+mn-lt"/>
              </a:rPr>
              <a:t>a</a:t>
            </a:r>
            <a:r>
              <a:rPr lang="en-US" sz="1400" dirty="0" smtClean="0">
                <a:latin typeface="+mn-lt"/>
              </a:rPr>
              <a:t> copy of any written complaint against the Mortgage Broker, together with all correspondence, notes, responses, and other related documentation;</a:t>
            </a:r>
          </a:p>
          <a:p>
            <a:pPr marL="342900" indent="-342900">
              <a:buFont typeface="Arial" panose="020B0604020202020204" pitchFamily="34" charset="0"/>
              <a:buChar char="•"/>
            </a:pPr>
            <a:r>
              <a:rPr lang="en-US" sz="1400" dirty="0">
                <a:latin typeface="+mn-lt"/>
              </a:rPr>
              <a:t>a</a:t>
            </a:r>
            <a:r>
              <a:rPr lang="en-US" sz="1400" dirty="0" smtClean="0">
                <a:latin typeface="+mn-lt"/>
              </a:rPr>
              <a:t>ll checkbooks, check registers, bank statements, deposit slips, withdrawal slips, cancelled checks, and other records that relate to the business of the Mortgage Broker;</a:t>
            </a:r>
          </a:p>
          <a:p>
            <a:pPr marL="342900" indent="-342900">
              <a:buFont typeface="Arial" panose="020B0604020202020204" pitchFamily="34" charset="0"/>
              <a:buChar char="•"/>
            </a:pPr>
            <a:r>
              <a:rPr lang="en-US" sz="1400" dirty="0">
                <a:latin typeface="+mn-lt"/>
              </a:rPr>
              <a:t>c</a:t>
            </a:r>
            <a:r>
              <a:rPr lang="en-US" sz="1400" dirty="0" smtClean="0">
                <a:latin typeface="+mn-lt"/>
              </a:rPr>
              <a:t>opies of all federal tax withholding forms, reports of income for federal taxation and evidence of payments to all employees, independent contractors, and other persons that worked for the Mortgage Broker;</a:t>
            </a:r>
          </a:p>
          <a:p>
            <a:pPr marL="342900" indent="-342900">
              <a:buFont typeface="Arial" panose="020B0604020202020204" pitchFamily="34" charset="0"/>
              <a:buChar char="•"/>
            </a:pPr>
            <a:r>
              <a:rPr lang="en-US" sz="1400" dirty="0">
                <a:latin typeface="+mn-lt"/>
              </a:rPr>
              <a:t>c</a:t>
            </a:r>
            <a:r>
              <a:rPr lang="en-US" sz="1400" dirty="0" smtClean="0">
                <a:latin typeface="+mn-lt"/>
              </a:rPr>
              <a:t>opies of all documents evidencing a contractual relationship between the Mortgage Broker and any third party provider of services related to mortgages including contracts, invoices, billings, and remittances to the provider by or on behalf of the Mortgage Broker;</a:t>
            </a:r>
          </a:p>
          <a:p>
            <a:pPr marL="342900" indent="-342900">
              <a:buFont typeface="Arial" panose="020B0604020202020204" pitchFamily="34" charset="0"/>
              <a:buChar char="•"/>
            </a:pPr>
            <a:r>
              <a:rPr lang="en-US" sz="1400" dirty="0">
                <a:latin typeface="+mn-lt"/>
              </a:rPr>
              <a:t>c</a:t>
            </a:r>
            <a:r>
              <a:rPr lang="en-US" sz="1400" dirty="0" smtClean="0">
                <a:latin typeface="+mn-lt"/>
              </a:rPr>
              <a:t>opies of all material correspondence related to the business of the Mortgage Broker including emails; and</a:t>
            </a:r>
          </a:p>
          <a:p>
            <a:pPr marL="342900" indent="-342900">
              <a:buFont typeface="Arial" panose="020B0604020202020204" pitchFamily="34" charset="0"/>
              <a:buChar char="•"/>
            </a:pPr>
            <a:r>
              <a:rPr lang="en-US" sz="1400" dirty="0">
                <a:latin typeface="+mn-lt"/>
              </a:rPr>
              <a:t>c</a:t>
            </a:r>
            <a:r>
              <a:rPr lang="en-US" sz="1400" dirty="0" smtClean="0">
                <a:latin typeface="+mn-lt"/>
              </a:rPr>
              <a:t>opies of all reports, audits, examinations, inspections, reviews, investigations, or other similar activity performed by any third party, including any regulatory or supervisory authority.</a:t>
            </a:r>
          </a:p>
          <a:p>
            <a:endParaRPr lang="en-US" sz="1000" dirty="0">
              <a:latin typeface="+mn-lt"/>
            </a:endParaRPr>
          </a:p>
          <a:p>
            <a:r>
              <a:rPr lang="en-US" sz="1000" i="1" dirty="0" smtClean="0">
                <a:solidFill>
                  <a:schemeClr val="bg1">
                    <a:lumMod val="50000"/>
                  </a:schemeClr>
                </a:solidFill>
                <a:latin typeface="+mn-lt"/>
              </a:rPr>
              <a:t>NAC 645B.066;  NAC 645B.072</a:t>
            </a:r>
          </a:p>
          <a:p>
            <a:pPr marL="342900" indent="-342900">
              <a:buFont typeface="Arial" panose="020B0604020202020204" pitchFamily="34" charset="0"/>
              <a:buChar char="•"/>
            </a:pPr>
            <a:endParaRPr lang="en-US" sz="1600" dirty="0">
              <a:latin typeface="+mn-lt"/>
            </a:endParaRPr>
          </a:p>
          <a:p>
            <a:endParaRPr lang="en-US" sz="2000" dirty="0">
              <a:latin typeface="+mn-lt"/>
            </a:endParaRPr>
          </a:p>
        </p:txBody>
      </p:sp>
    </p:spTree>
    <p:extLst>
      <p:ext uri="{BB962C8B-B14F-4D97-AF65-F5344CB8AC3E}">
        <p14:creationId xmlns:p14="http://schemas.microsoft.com/office/powerpoint/2010/main" val="1728021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3"/>
          <p:cNvSpPr>
            <a:spLocks noGrp="1" noChangeArrowheads="1"/>
          </p:cNvSpPr>
          <p:nvPr>
            <p:ph idx="1"/>
          </p:nvPr>
        </p:nvSpPr>
        <p:spPr>
          <a:xfrm>
            <a:off x="471488" y="1676400"/>
            <a:ext cx="5915025" cy="6559551"/>
          </a:xfrm>
        </p:spPr>
        <p:txBody>
          <a:bodyPr/>
          <a:lstStyle/>
          <a:p>
            <a:pPr algn="just" eaLnBrk="1" hangingPunct="1"/>
            <a:r>
              <a:rPr lang="en-US" altLang="en-US" sz="2000" dirty="0" smtClean="0"/>
              <a:t>The Division conducts, at a minimum, annual examinations to verify compliance with state and federal laws.</a:t>
            </a:r>
          </a:p>
          <a:p>
            <a:pPr algn="just" eaLnBrk="1" hangingPunct="1"/>
            <a:r>
              <a:rPr lang="en-US" altLang="en-US" sz="2000" dirty="0" smtClean="0"/>
              <a:t>A rating of 1-5 is issued upon completion of the examination. </a:t>
            </a:r>
          </a:p>
          <a:p>
            <a:pPr algn="just" eaLnBrk="1" hangingPunct="1"/>
            <a:r>
              <a:rPr lang="en-US" altLang="en-US" sz="2000" dirty="0" smtClean="0"/>
              <a:t>Pursuant to NAC 645B.060 the Division shall bill the Mortgage Broker $60 per hour for the examination.  Billable hours include travel time to the licensee’s office.  Please note, not all examination hours take place at the Mortgage Broker’s office.  Review of the Division files, report writing and required research may take place at the Division.</a:t>
            </a:r>
          </a:p>
          <a:p>
            <a:pPr algn="just" eaLnBrk="1" hangingPunct="1"/>
            <a:r>
              <a:rPr lang="en-US" altLang="en-US" sz="2000" dirty="0" smtClean="0"/>
              <a:t>The Commissioner may charge a fee equivalent to the estimated or actual fee charged to the Division for the time of an attorney required in any examination, investigation, or hearing conducted.</a:t>
            </a:r>
          </a:p>
          <a:p>
            <a:pPr algn="just" eaLnBrk="1" hangingPunct="1"/>
            <a:r>
              <a:rPr lang="en-US" altLang="en-US" sz="2000" dirty="0" smtClean="0"/>
              <a:t>The fee must be paid within 30 calendar days after the date of the invoice.</a:t>
            </a:r>
          </a:p>
          <a:p>
            <a:pPr marL="0" indent="0" algn="just" eaLnBrk="1" hangingPunct="1">
              <a:buNone/>
            </a:pPr>
            <a:endParaRPr lang="en-US" altLang="en-US" sz="1000" dirty="0"/>
          </a:p>
          <a:p>
            <a:pPr marL="0" indent="0" algn="just" eaLnBrk="1" hangingPunct="1">
              <a:buNone/>
            </a:pPr>
            <a:r>
              <a:rPr lang="en-US" altLang="en-US" sz="1000" i="1" dirty="0" smtClean="0">
                <a:solidFill>
                  <a:schemeClr val="bg1">
                    <a:lumMod val="50000"/>
                  </a:schemeClr>
                </a:solidFill>
              </a:rPr>
              <a:t>NAC 645B.060</a:t>
            </a:r>
          </a:p>
        </p:txBody>
      </p:sp>
      <p:sp>
        <p:nvSpPr>
          <p:cNvPr id="61442"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923BF4BF-2A56-4C3A-9663-F9D818C934E2}" type="slidenum">
              <a:rPr lang="en-US" altLang="en-US">
                <a:latin typeface="Arial" panose="020B0604020202020204" pitchFamily="34" charset="0"/>
              </a:rPr>
              <a:pPr algn="r"/>
              <a:t>27</a:t>
            </a:fld>
            <a:endParaRPr lang="en-US" altLang="en-US">
              <a:latin typeface="Arial" panose="020B0604020202020204" pitchFamily="34" charset="0"/>
            </a:endParaRPr>
          </a:p>
        </p:txBody>
      </p:sp>
      <p:sp>
        <p:nvSpPr>
          <p:cNvPr id="6"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Examinations - Fees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solidFill>
                  <a:schemeClr val="tx1"/>
                </a:solidFill>
                <a:latin typeface="Arial" panose="020B0604020202020204" pitchFamily="34" charset="0"/>
                <a:cs typeface="Arial" panose="020B0604020202020204" pitchFamily="34" charset="0"/>
              </a:rPr>
              <a:pPr>
                <a:defRPr/>
              </a:pPr>
              <a:t>28</a:t>
            </a:fld>
            <a:endParaRPr lang="en-US" altLang="en-US" dirty="0">
              <a:solidFill>
                <a:schemeClr val="tx1"/>
              </a:solidFill>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Examination Ratings</a:t>
            </a:r>
          </a:p>
        </p:txBody>
      </p:sp>
      <p:sp>
        <p:nvSpPr>
          <p:cNvPr id="4" name="TextBox 3"/>
          <p:cNvSpPr txBox="1"/>
          <p:nvPr/>
        </p:nvSpPr>
        <p:spPr>
          <a:xfrm>
            <a:off x="838200" y="1396568"/>
            <a:ext cx="5502364" cy="830997"/>
          </a:xfrm>
          <a:prstGeom prst="rect">
            <a:avLst/>
          </a:prstGeom>
          <a:noFill/>
        </p:spPr>
        <p:txBody>
          <a:bodyPr wrap="square" rtlCol="0">
            <a:spAutoFit/>
          </a:bodyPr>
          <a:lstStyle/>
          <a:p>
            <a:r>
              <a:rPr lang="en-US" sz="1600" dirty="0" smtClean="0">
                <a:latin typeface="+mn-lt"/>
              </a:rPr>
              <a:t>Upon completion of an examination of a Mortgage Broker, the examiner will rate the Mortgage Broker on a scale of 1 to 5, as follows:</a:t>
            </a:r>
            <a:endParaRPr lang="en-US" sz="1600" dirty="0">
              <a:latin typeface="+mn-lt"/>
            </a:endParaRPr>
          </a:p>
        </p:txBody>
      </p:sp>
      <p:sp>
        <p:nvSpPr>
          <p:cNvPr id="12" name="TextBox 11"/>
          <p:cNvSpPr txBox="1"/>
          <p:nvPr/>
        </p:nvSpPr>
        <p:spPr>
          <a:xfrm>
            <a:off x="1373924" y="2282226"/>
            <a:ext cx="5006493" cy="2031325"/>
          </a:xfrm>
          <a:prstGeom prst="rect">
            <a:avLst/>
          </a:prstGeom>
          <a:noFill/>
        </p:spPr>
        <p:txBody>
          <a:bodyPr wrap="square" rtlCol="0">
            <a:spAutoFit/>
          </a:bodyPr>
          <a:lstStyle/>
          <a:p>
            <a:r>
              <a:rPr lang="en-US" sz="1400" dirty="0" smtClean="0">
                <a:latin typeface="+mn-lt"/>
              </a:rPr>
              <a:t>The Mortgage Broker and the management of the Mortgage Broker have demonstrated a high degree of compliance with applicable laws and regulations.  A rating of “1” may be given if there is a minor violation or deficiency, but only if the Mortgage Broker acted to correct the violation or deficiency immediately and the action taken by the Mortgage Broker is likely to prevent future violations.</a:t>
            </a:r>
          </a:p>
          <a:p>
            <a:endParaRPr lang="en-US" sz="1400" dirty="0">
              <a:latin typeface="+mn-lt"/>
            </a:endParaRPr>
          </a:p>
          <a:p>
            <a:endParaRPr lang="en-US" sz="1400" dirty="0">
              <a:latin typeface="+mn-lt"/>
            </a:endParaRPr>
          </a:p>
        </p:txBody>
      </p:sp>
      <p:sp>
        <p:nvSpPr>
          <p:cNvPr id="13" name="Rectangle 12"/>
          <p:cNvSpPr/>
          <p:nvPr/>
        </p:nvSpPr>
        <p:spPr>
          <a:xfrm>
            <a:off x="838200" y="2646771"/>
            <a:ext cx="535724" cy="923330"/>
          </a:xfrm>
          <a:prstGeom prst="rect">
            <a:avLst/>
          </a:prstGeom>
          <a:noFill/>
        </p:spPr>
        <p:txBody>
          <a:bodyPr wrap="square" lIns="91440" tIns="45720" rIns="91440" bIns="45720">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mn-lt"/>
              </a:rPr>
              <a:t>1</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4" name="Rectangle 13"/>
          <p:cNvSpPr/>
          <p:nvPr/>
        </p:nvSpPr>
        <p:spPr>
          <a:xfrm>
            <a:off x="850392" y="4732756"/>
            <a:ext cx="535724" cy="923330"/>
          </a:xfrm>
          <a:prstGeom prst="rect">
            <a:avLst/>
          </a:prstGeom>
          <a:noFill/>
        </p:spPr>
        <p:txBody>
          <a:bodyPr wrap="none" lIns="91440" tIns="45720" rIns="91440" bIns="45720">
            <a:spAutoFit/>
          </a:bodyPr>
          <a:lstStyle/>
          <a:p>
            <a:pPr algn="ctr"/>
            <a:r>
              <a:rPr 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rPr>
              <a:t>2</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5" name="Rectangle 14"/>
          <p:cNvSpPr/>
          <p:nvPr/>
        </p:nvSpPr>
        <p:spPr>
          <a:xfrm>
            <a:off x="838200" y="6818741"/>
            <a:ext cx="535724" cy="923330"/>
          </a:xfrm>
          <a:prstGeom prst="rect">
            <a:avLst/>
          </a:prstGeom>
          <a:noFill/>
        </p:spPr>
        <p:txBody>
          <a:bodyPr wrap="none" lIns="91440" tIns="45720" rIns="91440" bIns="45720">
            <a:spAutoFit/>
          </a:bodyPr>
          <a:lstStyle/>
          <a:p>
            <a:pPr algn="ctr"/>
            <a:r>
              <a:rPr 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rPr>
              <a:t>3</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8" name="TextBox 17"/>
          <p:cNvSpPr txBox="1"/>
          <p:nvPr/>
        </p:nvSpPr>
        <p:spPr>
          <a:xfrm>
            <a:off x="1398308" y="4071037"/>
            <a:ext cx="4921873" cy="2246769"/>
          </a:xfrm>
          <a:prstGeom prst="rect">
            <a:avLst/>
          </a:prstGeom>
          <a:noFill/>
        </p:spPr>
        <p:txBody>
          <a:bodyPr wrap="square" rtlCol="0">
            <a:spAutoFit/>
          </a:bodyPr>
          <a:lstStyle/>
          <a:p>
            <a:r>
              <a:rPr lang="en-US" sz="1400" dirty="0">
                <a:latin typeface="+mn-lt"/>
              </a:rPr>
              <a:t>The Mortgage Broker and the management of the Mortgage Broker have demonstrated </a:t>
            </a:r>
            <a:r>
              <a:rPr lang="en-US" sz="1400" dirty="0" smtClean="0">
                <a:latin typeface="+mn-lt"/>
              </a:rPr>
              <a:t>substantial compliance with applicable laws and regulations and that any deficiencies noted in the report  made by the examiner can be corrected by the Mortgage Broker with a minimum of regulatory supervision.  A rating of “2” may be given if there is more than one minor violation or deficiency, but only if the Mortgage Broker acted to correct the violations or deficiencies immediately and the action taken by the Mortgage Broker is likely to prevent future violations or deficiencies.</a:t>
            </a:r>
            <a:endParaRPr lang="en-US" sz="1400" dirty="0">
              <a:latin typeface="+mn-lt"/>
            </a:endParaRPr>
          </a:p>
        </p:txBody>
      </p:sp>
      <p:sp>
        <p:nvSpPr>
          <p:cNvPr id="20" name="TextBox 19"/>
          <p:cNvSpPr txBox="1"/>
          <p:nvPr/>
        </p:nvSpPr>
        <p:spPr>
          <a:xfrm>
            <a:off x="1398308" y="6488530"/>
            <a:ext cx="4850092" cy="1815882"/>
          </a:xfrm>
          <a:prstGeom prst="rect">
            <a:avLst/>
          </a:prstGeom>
          <a:noFill/>
        </p:spPr>
        <p:txBody>
          <a:bodyPr wrap="square" rtlCol="0">
            <a:spAutoFit/>
          </a:bodyPr>
          <a:lstStyle/>
          <a:p>
            <a:r>
              <a:rPr lang="en-US" sz="1400" dirty="0">
                <a:latin typeface="+mn-lt"/>
              </a:rPr>
              <a:t>The Mortgage Broker and the management of the Mortgage Broker have </a:t>
            </a:r>
            <a:r>
              <a:rPr lang="en-US" sz="1400" dirty="0" smtClean="0">
                <a:latin typeface="+mn-lt"/>
              </a:rPr>
              <a:t>demonstrated less than satisfactory compliance with applicable laws and regulations and that regulatory supervision is required for the correction of the violations and deficiencies noted in the report made by the examiner.  A rating of “3” may be given if there were minor violations or deficiencies from a previous examination that were not corrected.</a:t>
            </a:r>
            <a:endParaRPr lang="en-US" sz="1400" dirty="0">
              <a:latin typeface="+mn-lt"/>
            </a:endParaRPr>
          </a:p>
        </p:txBody>
      </p:sp>
      <p:sp>
        <p:nvSpPr>
          <p:cNvPr id="5" name="TextBox 4"/>
          <p:cNvSpPr txBox="1"/>
          <p:nvPr/>
        </p:nvSpPr>
        <p:spPr>
          <a:xfrm>
            <a:off x="850392" y="8475136"/>
            <a:ext cx="3874008" cy="246221"/>
          </a:xfrm>
          <a:prstGeom prst="rect">
            <a:avLst/>
          </a:prstGeom>
          <a:noFill/>
        </p:spPr>
        <p:txBody>
          <a:bodyPr wrap="square" rtlCol="0">
            <a:spAutoFit/>
          </a:bodyPr>
          <a:lstStyle/>
          <a:p>
            <a:r>
              <a:rPr lang="en-US" sz="1000" i="1" dirty="0" smtClean="0">
                <a:solidFill>
                  <a:schemeClr val="bg1">
                    <a:lumMod val="50000"/>
                  </a:schemeClr>
                </a:solidFill>
                <a:latin typeface="+mn-lt"/>
              </a:rPr>
              <a:t>NAC 645B.067</a:t>
            </a:r>
            <a:endParaRPr lang="en-US" sz="1000" i="1" dirty="0">
              <a:solidFill>
                <a:schemeClr val="bg1">
                  <a:lumMod val="50000"/>
                </a:schemeClr>
              </a:solidFill>
              <a:latin typeface="+mn-lt"/>
            </a:endParaRPr>
          </a:p>
        </p:txBody>
      </p:sp>
    </p:spTree>
    <p:extLst>
      <p:ext uri="{BB962C8B-B14F-4D97-AF65-F5344CB8AC3E}">
        <p14:creationId xmlns:p14="http://schemas.microsoft.com/office/powerpoint/2010/main" val="398612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10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1000"/>
                                        <p:tgtEl>
                                          <p:spTgt spid="1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10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1000"/>
                                        <p:tgtEl>
                                          <p:spTgt spid="1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down)">
                                      <p:cBhvr>
                                        <p:cTn id="2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8"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solidFill>
                  <a:schemeClr val="tx1"/>
                </a:solidFill>
                <a:latin typeface="Arial" panose="020B0604020202020204" pitchFamily="34" charset="0"/>
                <a:cs typeface="Arial" panose="020B0604020202020204" pitchFamily="34" charset="0"/>
              </a:rPr>
              <a:pPr>
                <a:defRPr/>
              </a:pPr>
              <a:t>29</a:t>
            </a:fld>
            <a:endParaRPr lang="en-US" altLang="en-US" dirty="0">
              <a:solidFill>
                <a:schemeClr val="tx1"/>
              </a:solidFill>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a:xfrm>
            <a:off x="1066800" y="685800"/>
            <a:ext cx="4724400" cy="838200"/>
          </a:xfrm>
          <a:prstGeom prst="rect">
            <a:avLst/>
          </a:prstGeom>
          <a:ln w="38100">
            <a:solidFill>
              <a:schemeClr val="tx1"/>
            </a:solidFill>
          </a:ln>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Examination Ratings </a:t>
            </a:r>
            <a:r>
              <a:rPr lang="en-US" altLang="en-US" sz="2600" b="1" dirty="0" smtClean="0">
                <a:solidFill>
                  <a:srgbClr val="0070C0"/>
                </a:solidFill>
              </a:rPr>
              <a:t>(continued)</a:t>
            </a:r>
          </a:p>
        </p:txBody>
      </p:sp>
      <p:sp>
        <p:nvSpPr>
          <p:cNvPr id="4" name="Rectangle 3"/>
          <p:cNvSpPr/>
          <p:nvPr/>
        </p:nvSpPr>
        <p:spPr>
          <a:xfrm>
            <a:off x="798214" y="2822670"/>
            <a:ext cx="535724" cy="923330"/>
          </a:xfrm>
          <a:prstGeom prst="rect">
            <a:avLst/>
          </a:prstGeom>
          <a:noFill/>
        </p:spPr>
        <p:txBody>
          <a:bodyPr wrap="none" lIns="91440" tIns="45720" rIns="91440" bIns="45720">
            <a:spAutoFit/>
          </a:bodyPr>
          <a:lstStyle/>
          <a:p>
            <a:pPr algn="ctr"/>
            <a:r>
              <a:rPr 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rPr>
              <a:t>4</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5" name="Rectangle 4"/>
          <p:cNvSpPr/>
          <p:nvPr/>
        </p:nvSpPr>
        <p:spPr>
          <a:xfrm>
            <a:off x="798214" y="6137736"/>
            <a:ext cx="535724" cy="923330"/>
          </a:xfrm>
          <a:prstGeom prst="rect">
            <a:avLst/>
          </a:prstGeom>
          <a:noFill/>
        </p:spPr>
        <p:txBody>
          <a:bodyPr wrap="none" lIns="91440" tIns="45720" rIns="91440" bIns="45720">
            <a:spAutoFit/>
          </a:bodyPr>
          <a:lstStyle/>
          <a:p>
            <a:pPr algn="ctr"/>
            <a:r>
              <a:rPr 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rPr>
              <a:t>5</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6" name="TextBox 5"/>
          <p:cNvSpPr txBox="1"/>
          <p:nvPr/>
        </p:nvSpPr>
        <p:spPr>
          <a:xfrm>
            <a:off x="1333938" y="2133600"/>
            <a:ext cx="4914462" cy="2554545"/>
          </a:xfrm>
          <a:prstGeom prst="rect">
            <a:avLst/>
          </a:prstGeom>
          <a:noFill/>
        </p:spPr>
        <p:txBody>
          <a:bodyPr wrap="square" rtlCol="0">
            <a:spAutoFit/>
          </a:bodyPr>
          <a:lstStyle/>
          <a:p>
            <a:r>
              <a:rPr lang="en-US" sz="1600" dirty="0" smtClean="0">
                <a:latin typeface="+mn-lt"/>
              </a:rPr>
              <a:t>The Mortgage Broker and the management of the Mortgage Broker have demonstrated less than satisfactory compliance with applicable laws and regulations and that immediate remedial action is required for the correction of the violations and deficiencies noted in the report made by the examiner.  The Mortgage Broker will be subject to close regulatory supervision, and the examiner will recommend disciplinary action against the Mortgage Broker to the Commissioner.</a:t>
            </a:r>
          </a:p>
        </p:txBody>
      </p:sp>
      <p:sp>
        <p:nvSpPr>
          <p:cNvPr id="8" name="TextBox 7"/>
          <p:cNvSpPr txBox="1"/>
          <p:nvPr/>
        </p:nvSpPr>
        <p:spPr>
          <a:xfrm>
            <a:off x="1333938" y="5334000"/>
            <a:ext cx="4962506" cy="2554545"/>
          </a:xfrm>
          <a:prstGeom prst="rect">
            <a:avLst/>
          </a:prstGeom>
          <a:noFill/>
        </p:spPr>
        <p:txBody>
          <a:bodyPr wrap="square" rtlCol="0">
            <a:spAutoFit/>
          </a:bodyPr>
          <a:lstStyle/>
          <a:p>
            <a:r>
              <a:rPr lang="en-US" sz="1600" dirty="0">
                <a:latin typeface="+mn-lt"/>
              </a:rPr>
              <a:t>The Mortgage Broker and the management of the Mortgage Broker have </a:t>
            </a:r>
            <a:r>
              <a:rPr lang="en-US" sz="1600" dirty="0" smtClean="0">
                <a:latin typeface="+mn-lt"/>
              </a:rPr>
              <a:t>demonstrated unsatisfactory compliance with applicable laws and regulations and that immediate remedial action is required for the correction of the </a:t>
            </a:r>
            <a:r>
              <a:rPr lang="en-US" sz="1600" dirty="0">
                <a:latin typeface="+mn-lt"/>
              </a:rPr>
              <a:t>v</a:t>
            </a:r>
            <a:r>
              <a:rPr lang="en-US" sz="1600" dirty="0" smtClean="0">
                <a:latin typeface="+mn-lt"/>
              </a:rPr>
              <a:t>iolations and deficiencies noted in the report made by the examiner.  Action could include the Commissioner taking possession of the business and assets of the Mortgage Broker.  The examiner will recommend disciplinary action against the Mortgage Broker to the Commissioner.</a:t>
            </a:r>
            <a:endParaRPr lang="en-US" sz="1600" dirty="0">
              <a:latin typeface="+mn-lt"/>
            </a:endParaRPr>
          </a:p>
        </p:txBody>
      </p:sp>
      <p:sp>
        <p:nvSpPr>
          <p:cNvPr id="9" name="TextBox 8"/>
          <p:cNvSpPr txBox="1"/>
          <p:nvPr/>
        </p:nvSpPr>
        <p:spPr>
          <a:xfrm>
            <a:off x="850392" y="8475136"/>
            <a:ext cx="3874008" cy="246221"/>
          </a:xfrm>
          <a:prstGeom prst="rect">
            <a:avLst/>
          </a:prstGeom>
          <a:noFill/>
        </p:spPr>
        <p:txBody>
          <a:bodyPr wrap="square" rtlCol="0">
            <a:spAutoFit/>
          </a:bodyPr>
          <a:lstStyle/>
          <a:p>
            <a:r>
              <a:rPr lang="en-US" sz="1000" i="1" dirty="0" smtClean="0">
                <a:solidFill>
                  <a:schemeClr val="bg1">
                    <a:lumMod val="50000"/>
                  </a:schemeClr>
                </a:solidFill>
                <a:latin typeface="+mn-lt"/>
              </a:rPr>
              <a:t>NAC 645B.067</a:t>
            </a:r>
            <a:endParaRPr lang="en-US" sz="1000" i="1" dirty="0">
              <a:solidFill>
                <a:schemeClr val="bg1">
                  <a:lumMod val="50000"/>
                </a:schemeClr>
              </a:solidFill>
              <a:latin typeface="+mn-lt"/>
            </a:endParaRPr>
          </a:p>
        </p:txBody>
      </p:sp>
    </p:spTree>
    <p:extLst>
      <p:ext uri="{BB962C8B-B14F-4D97-AF65-F5344CB8AC3E}">
        <p14:creationId xmlns:p14="http://schemas.microsoft.com/office/powerpoint/2010/main" val="305137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10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solidFill>
                  <a:schemeClr val="tx1"/>
                </a:solidFill>
                <a:latin typeface="Arial" panose="020B0604020202020204" pitchFamily="34" charset="0"/>
                <a:cs typeface="Arial" panose="020B0604020202020204" pitchFamily="34" charset="0"/>
              </a:rPr>
              <a:pPr>
                <a:defRPr/>
              </a:pPr>
              <a:t>3</a:t>
            </a:fld>
            <a:endParaRPr lang="en-US" altLang="en-US" dirty="0">
              <a:solidFill>
                <a:schemeClr val="tx1"/>
              </a:solidFill>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a:xfrm>
            <a:off x="762000" y="685800"/>
            <a:ext cx="5472112" cy="1066800"/>
          </a:xfrm>
          <a:prstGeom prst="rect">
            <a:avLst/>
          </a:prstGeom>
          <a:ln w="38100">
            <a:solidFill>
              <a:schemeClr val="tx1"/>
            </a:solidFill>
          </a:ln>
        </p:spPr>
        <p:txBody>
          <a:bodyPr>
            <a:normAutofit fontScale="9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Become Familiar with the </a:t>
            </a:r>
          </a:p>
          <a:p>
            <a:pPr algn="ctr" fontAlgn="auto">
              <a:spcAft>
                <a:spcPts val="0"/>
              </a:spcAft>
            </a:pPr>
            <a:r>
              <a:rPr lang="en-US" altLang="en-US" sz="3200" b="1" dirty="0" smtClean="0">
                <a:solidFill>
                  <a:srgbClr val="0070C0"/>
                </a:solidFill>
              </a:rPr>
              <a:t>MLD Website</a:t>
            </a:r>
          </a:p>
          <a:p>
            <a:pPr algn="ctr" fontAlgn="auto">
              <a:spcAft>
                <a:spcPts val="0"/>
              </a:spcAft>
            </a:pPr>
            <a:r>
              <a:rPr lang="en-US" altLang="en-US" sz="3200" b="1" dirty="0" smtClean="0">
                <a:solidFill>
                  <a:srgbClr val="0070C0"/>
                </a:solidFill>
              </a:rPr>
              <a:t>www.mld.nv.gov </a:t>
            </a:r>
          </a:p>
        </p:txBody>
      </p:sp>
      <p:sp>
        <p:nvSpPr>
          <p:cNvPr id="5" name="TextBox 4"/>
          <p:cNvSpPr txBox="1"/>
          <p:nvPr/>
        </p:nvSpPr>
        <p:spPr>
          <a:xfrm>
            <a:off x="1066800" y="4066882"/>
            <a:ext cx="5472112" cy="5016758"/>
          </a:xfrm>
          <a:prstGeom prst="rect">
            <a:avLst/>
          </a:prstGeom>
          <a:noFill/>
        </p:spPr>
        <p:txBody>
          <a:bodyPr wrap="square" rtlCol="0">
            <a:spAutoFit/>
          </a:bodyPr>
          <a:lstStyle/>
          <a:p>
            <a:r>
              <a:rPr lang="en-US" sz="2000" dirty="0" smtClean="0">
                <a:latin typeface="+mn-lt"/>
              </a:rPr>
              <a:t>On our website, you will find:</a:t>
            </a:r>
          </a:p>
          <a:p>
            <a:pPr marL="342900" indent="-342900">
              <a:buFont typeface="Wingdings" panose="05000000000000000000" pitchFamily="2" charset="2"/>
              <a:buChar char="§"/>
            </a:pPr>
            <a:r>
              <a:rPr lang="en-US" sz="2000" dirty="0" smtClean="0">
                <a:latin typeface="+mn-lt"/>
              </a:rPr>
              <a:t>MLD Updates</a:t>
            </a:r>
          </a:p>
          <a:p>
            <a:pPr marL="342900" indent="-342900">
              <a:buFont typeface="Wingdings" panose="05000000000000000000" pitchFamily="2" charset="2"/>
              <a:buChar char="§"/>
            </a:pPr>
            <a:r>
              <a:rPr lang="en-US" sz="2000" dirty="0" smtClean="0">
                <a:latin typeface="+mn-lt"/>
              </a:rPr>
              <a:t>Press Releases</a:t>
            </a:r>
          </a:p>
          <a:p>
            <a:pPr marL="342900" indent="-342900">
              <a:buFont typeface="Wingdings" panose="05000000000000000000" pitchFamily="2" charset="2"/>
              <a:buChar char="§"/>
            </a:pPr>
            <a:r>
              <a:rPr lang="en-US" sz="2000" dirty="0" smtClean="0">
                <a:latin typeface="+mn-lt"/>
              </a:rPr>
              <a:t>Many valuable resources for Mortgage Brokers such as forms, instructions, and informational brochures</a:t>
            </a:r>
          </a:p>
          <a:p>
            <a:pPr marL="342900" indent="-342900">
              <a:buFont typeface="Wingdings" panose="05000000000000000000" pitchFamily="2" charset="2"/>
              <a:buChar char="§"/>
            </a:pPr>
            <a:r>
              <a:rPr lang="en-US" sz="2000" dirty="0" smtClean="0">
                <a:latin typeface="+mn-lt"/>
              </a:rPr>
              <a:t>Fee Schedules</a:t>
            </a:r>
          </a:p>
          <a:p>
            <a:pPr marL="342900" indent="-342900">
              <a:buFont typeface="Wingdings" panose="05000000000000000000" pitchFamily="2" charset="2"/>
              <a:buChar char="§"/>
            </a:pPr>
            <a:r>
              <a:rPr lang="en-US" sz="2000" dirty="0" smtClean="0">
                <a:latin typeface="+mn-lt"/>
              </a:rPr>
              <a:t>Education Information</a:t>
            </a:r>
          </a:p>
          <a:p>
            <a:pPr marL="342900" indent="-342900">
              <a:buFont typeface="Wingdings" panose="05000000000000000000" pitchFamily="2" charset="2"/>
              <a:buChar char="§"/>
            </a:pPr>
            <a:r>
              <a:rPr lang="en-US" sz="2000" dirty="0" smtClean="0">
                <a:latin typeface="+mn-lt"/>
              </a:rPr>
              <a:t>Enforcement Information</a:t>
            </a:r>
          </a:p>
          <a:p>
            <a:pPr marL="342900" indent="-342900">
              <a:buFont typeface="Wingdings" panose="05000000000000000000" pitchFamily="2" charset="2"/>
              <a:buChar char="§"/>
            </a:pPr>
            <a:r>
              <a:rPr lang="en-US" sz="2000" dirty="0">
                <a:latin typeface="+mn-lt"/>
                <a:cs typeface="Vani" panose="020B0502040204020203" pitchFamily="34" charset="0"/>
              </a:rPr>
              <a:t>Links to </a:t>
            </a:r>
            <a:endParaRPr lang="en-US" sz="2000" dirty="0" smtClean="0">
              <a:latin typeface="+mn-lt"/>
              <a:cs typeface="Vani" panose="020B0502040204020203" pitchFamily="34" charset="0"/>
            </a:endParaRPr>
          </a:p>
          <a:p>
            <a:pPr marL="800100" lvl="1" indent="-342900">
              <a:buFont typeface="Wingdings" panose="05000000000000000000" pitchFamily="2" charset="2"/>
              <a:buChar char="§"/>
            </a:pPr>
            <a:r>
              <a:rPr lang="en-US" sz="2000" dirty="0" smtClean="0">
                <a:latin typeface="+mn-lt"/>
                <a:cs typeface="Vani" panose="020B0502040204020203" pitchFamily="34" charset="0"/>
              </a:rPr>
              <a:t>NMLS (Registry)</a:t>
            </a:r>
            <a:endParaRPr lang="en-US" sz="2000" dirty="0">
              <a:latin typeface="+mn-lt"/>
              <a:cs typeface="Vani" panose="020B0502040204020203" pitchFamily="34" charset="0"/>
            </a:endParaRPr>
          </a:p>
          <a:p>
            <a:pPr marL="800100" lvl="1" indent="-342900">
              <a:buFont typeface="Wingdings" panose="05000000000000000000" pitchFamily="2" charset="2"/>
              <a:buChar char="§"/>
            </a:pPr>
            <a:r>
              <a:rPr lang="en-US" sz="2000" dirty="0">
                <a:latin typeface="+mn-lt"/>
                <a:cs typeface="Vani" panose="020B0502040204020203" pitchFamily="34" charset="0"/>
              </a:rPr>
              <a:t>Statutes and </a:t>
            </a:r>
            <a:r>
              <a:rPr lang="en-US" sz="2000" dirty="0" smtClean="0">
                <a:latin typeface="+mn-lt"/>
                <a:cs typeface="Vani" panose="020B0502040204020203" pitchFamily="34" charset="0"/>
              </a:rPr>
              <a:t>Regulations</a:t>
            </a:r>
          </a:p>
          <a:p>
            <a:pPr marL="800100" lvl="1" indent="-342900">
              <a:buFont typeface="Wingdings" panose="05000000000000000000" pitchFamily="2" charset="2"/>
              <a:buChar char="§"/>
            </a:pPr>
            <a:r>
              <a:rPr lang="en-US" sz="2000" dirty="0" smtClean="0">
                <a:latin typeface="+mn-lt"/>
                <a:cs typeface="Vani" panose="020B0502040204020203" pitchFamily="34" charset="0"/>
              </a:rPr>
              <a:t>Licensees</a:t>
            </a:r>
          </a:p>
          <a:p>
            <a:pPr marL="800100" lvl="1" indent="-342900">
              <a:buFont typeface="Wingdings" panose="05000000000000000000" pitchFamily="2" charset="2"/>
              <a:buChar char="§"/>
            </a:pPr>
            <a:r>
              <a:rPr lang="en-US" sz="2000" dirty="0" smtClean="0">
                <a:latin typeface="+mn-lt"/>
                <a:cs typeface="Vani" panose="020B0502040204020203" pitchFamily="34" charset="0"/>
              </a:rPr>
              <a:t>Secretary of State (SOS) Filings</a:t>
            </a:r>
          </a:p>
          <a:p>
            <a:pPr marL="800100" lvl="1" indent="-342900">
              <a:buFont typeface="Wingdings" panose="05000000000000000000" pitchFamily="2" charset="2"/>
              <a:buChar char="§"/>
            </a:pPr>
            <a:r>
              <a:rPr lang="en-US" sz="2000" dirty="0" smtClean="0">
                <a:latin typeface="+mn-lt"/>
                <a:cs typeface="Vani" panose="020B0502040204020203" pitchFamily="34" charset="0"/>
              </a:rPr>
              <a:t>Our email address</a:t>
            </a:r>
            <a:endParaRPr lang="en-US" sz="2000" dirty="0" smtClean="0">
              <a:latin typeface="+mn-lt"/>
            </a:endParaRPr>
          </a:p>
          <a:p>
            <a:pPr marL="342900" indent="-342900">
              <a:buFont typeface="Wingdings" panose="05000000000000000000" pitchFamily="2" charset="2"/>
              <a:buChar char="§"/>
            </a:pPr>
            <a:r>
              <a:rPr lang="en-US" sz="2000" dirty="0" smtClean="0">
                <a:latin typeface="+mn-lt"/>
              </a:rPr>
              <a:t>FAQ</a:t>
            </a:r>
          </a:p>
        </p:txBody>
      </p:sp>
      <p:sp>
        <p:nvSpPr>
          <p:cNvPr id="8" name="TextBox 7"/>
          <p:cNvSpPr txBox="1"/>
          <p:nvPr/>
        </p:nvSpPr>
        <p:spPr>
          <a:xfrm>
            <a:off x="914401" y="1828800"/>
            <a:ext cx="5472112" cy="400110"/>
          </a:xfrm>
          <a:prstGeom prst="rect">
            <a:avLst/>
          </a:prstGeom>
          <a:noFill/>
        </p:spPr>
        <p:txBody>
          <a:bodyPr wrap="square" rtlCol="0">
            <a:spAutoFit/>
          </a:bodyPr>
          <a:lstStyle/>
          <a:p>
            <a:r>
              <a:rPr lang="en-US" sz="2000" dirty="0">
                <a:latin typeface="+mn-lt"/>
              </a:rPr>
              <a:t>Our website is a great resource tool!</a:t>
            </a:r>
          </a:p>
        </p:txBody>
      </p:sp>
      <p:pic>
        <p:nvPicPr>
          <p:cNvPr id="9" name="Picture 8"/>
          <p:cNvPicPr>
            <a:picLocks noChangeAspect="1"/>
          </p:cNvPicPr>
          <p:nvPr/>
        </p:nvPicPr>
        <p:blipFill>
          <a:blip r:embed="rId2"/>
          <a:stretch>
            <a:fillRect/>
          </a:stretch>
        </p:blipFill>
        <p:spPr>
          <a:xfrm>
            <a:off x="1726882" y="2228002"/>
            <a:ext cx="3226117" cy="1891925"/>
          </a:xfrm>
          <a:prstGeom prst="rect">
            <a:avLst/>
          </a:prstGeom>
        </p:spPr>
      </p:pic>
    </p:spTree>
    <p:extLst>
      <p:ext uri="{BB962C8B-B14F-4D97-AF65-F5344CB8AC3E}">
        <p14:creationId xmlns:p14="http://schemas.microsoft.com/office/powerpoint/2010/main" val="91352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3"/>
          <p:cNvSpPr>
            <a:spLocks noGrp="1" noChangeArrowheads="1"/>
          </p:cNvSpPr>
          <p:nvPr>
            <p:ph idx="1"/>
          </p:nvPr>
        </p:nvSpPr>
        <p:spPr>
          <a:xfrm>
            <a:off x="471488" y="1524000"/>
            <a:ext cx="5915025" cy="6951136"/>
          </a:xfrm>
        </p:spPr>
        <p:txBody>
          <a:bodyPr/>
          <a:lstStyle/>
          <a:p>
            <a:pPr marL="0" indent="0" algn="just" eaLnBrk="1" hangingPunct="1">
              <a:buNone/>
            </a:pPr>
            <a:r>
              <a:rPr lang="en-US" altLang="en-US" sz="2000" dirty="0" smtClean="0"/>
              <a:t>Avoid administrative actions by diligently following all requirements, statutes, and regulations.  Again, the MLD website is a terrific resource for information, forms, statutes &amp; regulations, and updates.  </a:t>
            </a:r>
          </a:p>
          <a:p>
            <a:pPr marL="0" indent="0" algn="just" eaLnBrk="1" hangingPunct="1">
              <a:buNone/>
            </a:pPr>
            <a:endParaRPr lang="en-US" altLang="en-US" sz="2000" dirty="0"/>
          </a:p>
          <a:p>
            <a:pPr marL="0" indent="0" algn="just" eaLnBrk="1" hangingPunct="1">
              <a:buNone/>
            </a:pPr>
            <a:r>
              <a:rPr lang="en-US" altLang="en-US" sz="2000" dirty="0" smtClean="0"/>
              <a:t>Be aware that pursuant to NRS 645B.670, </a:t>
            </a:r>
            <a:r>
              <a:rPr lang="en-US" altLang="en-US" sz="2000" u="sng" dirty="0" smtClean="0"/>
              <a:t>for each violation </a:t>
            </a:r>
            <a:r>
              <a:rPr lang="en-US" altLang="en-US" sz="2000" dirty="0" smtClean="0"/>
              <a:t>committed by a Mortgage Broker:</a:t>
            </a:r>
          </a:p>
          <a:p>
            <a:pPr marL="0" indent="0" algn="just" eaLnBrk="1" hangingPunct="1">
              <a:buNone/>
            </a:pPr>
            <a:r>
              <a:rPr lang="en-US" altLang="en-US" sz="2000" dirty="0" smtClean="0"/>
              <a:t>	The Commissioner may impose upon the 	Mortgage Broker an administrative fine of not 	more than $25,000, may suspend, revoke, or 	place conditions upon the Mortgage Broker’s 	license, or may do both.</a:t>
            </a:r>
          </a:p>
          <a:p>
            <a:pPr marL="0" indent="0" algn="just" eaLnBrk="1" hangingPunct="1">
              <a:buNone/>
            </a:pPr>
            <a:endParaRPr lang="en-US" altLang="en-US" sz="2000" dirty="0"/>
          </a:p>
          <a:p>
            <a:pPr marL="0" indent="0" algn="just" eaLnBrk="1" hangingPunct="1">
              <a:buNone/>
            </a:pPr>
            <a:endParaRPr lang="en-US" altLang="en-US" sz="2000" dirty="0" smtClean="0"/>
          </a:p>
          <a:p>
            <a:pPr marL="0" indent="0" algn="just" eaLnBrk="1" hangingPunct="1">
              <a:buNone/>
            </a:pPr>
            <a:endParaRPr lang="en-US" altLang="en-US" sz="2000" dirty="0"/>
          </a:p>
          <a:p>
            <a:pPr marL="0" indent="0" algn="just" eaLnBrk="1" hangingPunct="1">
              <a:buNone/>
            </a:pPr>
            <a:endParaRPr lang="en-US" altLang="en-US" sz="2000" dirty="0" smtClean="0"/>
          </a:p>
          <a:p>
            <a:pPr marL="0" indent="0" algn="just" eaLnBrk="1" hangingPunct="1">
              <a:buNone/>
            </a:pPr>
            <a:endParaRPr lang="en-US" altLang="en-US" sz="2000" dirty="0"/>
          </a:p>
          <a:p>
            <a:pPr marL="0" indent="0" algn="just" eaLnBrk="1" hangingPunct="1">
              <a:buNone/>
            </a:pPr>
            <a:endParaRPr lang="en-US" altLang="en-US" sz="2000" dirty="0" smtClean="0"/>
          </a:p>
          <a:p>
            <a:pPr marL="0" indent="0" algn="just" eaLnBrk="1" hangingPunct="1">
              <a:buNone/>
            </a:pPr>
            <a:endParaRPr lang="en-US" altLang="en-US" sz="2000" dirty="0" smtClean="0"/>
          </a:p>
          <a:p>
            <a:pPr marL="0" indent="0" algn="just" eaLnBrk="1" hangingPunct="1">
              <a:buNone/>
            </a:pPr>
            <a:endParaRPr lang="en-US" altLang="en-US" sz="2000" dirty="0" smtClean="0"/>
          </a:p>
          <a:p>
            <a:pPr marL="0" indent="0" algn="just" eaLnBrk="1" hangingPunct="1">
              <a:buNone/>
            </a:pPr>
            <a:r>
              <a:rPr lang="en-US" altLang="en-US" sz="1000" i="1" dirty="0" smtClean="0">
                <a:solidFill>
                  <a:schemeClr val="bg1">
                    <a:lumMod val="50000"/>
                  </a:schemeClr>
                </a:solidFill>
              </a:rPr>
              <a:t>NRS 645B.670</a:t>
            </a:r>
          </a:p>
        </p:txBody>
      </p:sp>
      <p:sp>
        <p:nvSpPr>
          <p:cNvPr id="65538"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BAC36A05-5A30-4BCB-9542-35478A0EDC37}" type="slidenum">
              <a:rPr lang="en-US" altLang="en-US">
                <a:latin typeface="Arial" panose="020B0604020202020204" pitchFamily="34" charset="0"/>
              </a:rPr>
              <a:pPr algn="r"/>
              <a:t>30</a:t>
            </a:fld>
            <a:endParaRPr lang="en-US" altLang="en-US">
              <a:latin typeface="Arial" panose="020B0604020202020204" pitchFamily="34" charset="0"/>
            </a:endParaRPr>
          </a:p>
        </p:txBody>
      </p:sp>
      <p:sp>
        <p:nvSpPr>
          <p:cNvPr id="6" name="Rectangle 2"/>
          <p:cNvSpPr txBox="1">
            <a:spLocks noChangeArrowheads="1"/>
          </p:cNvSpPr>
          <p:nvPr/>
        </p:nvSpPr>
        <p:spPr>
          <a:xfrm>
            <a:off x="1066800" y="685800"/>
            <a:ext cx="4724400" cy="609600"/>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Administrative Actions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a:xfrm>
            <a:off x="471488" y="1905000"/>
            <a:ext cx="5915025" cy="6705600"/>
          </a:xfrm>
        </p:spPr>
        <p:txBody>
          <a:bodyPr>
            <a:normAutofit/>
          </a:bodyPr>
          <a:lstStyle/>
          <a:p>
            <a:pPr algn="just" eaLnBrk="1" hangingPunct="1">
              <a:lnSpc>
                <a:spcPct val="90000"/>
              </a:lnSpc>
            </a:pPr>
            <a:r>
              <a:rPr lang="en-US" altLang="en-US" sz="2000" dirty="0" smtClean="0"/>
              <a:t>A Mortgage Broker’s license expires annually on December 31</a:t>
            </a:r>
            <a:r>
              <a:rPr lang="en-US" altLang="en-US" sz="2000" baseline="30000" dirty="0" smtClean="0"/>
              <a:t>st</a:t>
            </a:r>
            <a:r>
              <a:rPr lang="en-US" altLang="en-US" sz="2000" dirty="0" smtClean="0"/>
              <a:t> unless it is renewed.</a:t>
            </a:r>
          </a:p>
          <a:p>
            <a:pPr algn="just" eaLnBrk="1" hangingPunct="1">
              <a:lnSpc>
                <a:spcPct val="90000"/>
              </a:lnSpc>
            </a:pPr>
            <a:r>
              <a:rPr lang="en-US" altLang="en-US" sz="2000" dirty="0" smtClean="0"/>
              <a:t>The renewal application process begins on November 1</a:t>
            </a:r>
            <a:r>
              <a:rPr lang="en-US" altLang="en-US" sz="2000" baseline="30000" dirty="0" smtClean="0"/>
              <a:t>st</a:t>
            </a:r>
            <a:r>
              <a:rPr lang="en-US" altLang="en-US" sz="2000" dirty="0" smtClean="0"/>
              <a:t> and continues through December 31</a:t>
            </a:r>
            <a:r>
              <a:rPr lang="en-US" altLang="en-US" sz="2000" baseline="30000" dirty="0" smtClean="0"/>
              <a:t>st</a:t>
            </a:r>
            <a:r>
              <a:rPr lang="en-US" altLang="en-US" sz="2000" dirty="0" smtClean="0"/>
              <a:t>. </a:t>
            </a:r>
          </a:p>
          <a:p>
            <a:pPr algn="just" eaLnBrk="1" hangingPunct="1">
              <a:lnSpc>
                <a:spcPct val="90000"/>
              </a:lnSpc>
            </a:pPr>
            <a:r>
              <a:rPr lang="en-US" altLang="en-US" sz="2000" dirty="0" smtClean="0"/>
              <a:t>When applying for a Mortgage Broker license renewal, some of the items the Mortgage Broker will need to provide include:</a:t>
            </a:r>
          </a:p>
          <a:p>
            <a:pPr lvl="1" algn="just"/>
            <a:r>
              <a:rPr lang="en-US" altLang="en-US" sz="1700" dirty="0" smtClean="0"/>
              <a:t>An application for renewal</a:t>
            </a:r>
          </a:p>
          <a:p>
            <a:pPr lvl="1" algn="just"/>
            <a:r>
              <a:rPr lang="en-US" altLang="en-US" sz="1700" dirty="0" smtClean="0"/>
              <a:t>The fee required to renew the license</a:t>
            </a:r>
          </a:p>
          <a:p>
            <a:pPr lvl="1" algn="just"/>
            <a:r>
              <a:rPr lang="en-US" altLang="en-US" sz="1700" dirty="0" smtClean="0"/>
              <a:t>Proof that he or she has met all continuing education requirements</a:t>
            </a:r>
          </a:p>
          <a:p>
            <a:pPr lvl="1" algn="just"/>
            <a:r>
              <a:rPr lang="en-US" altLang="en-US" sz="1700" dirty="0" smtClean="0"/>
              <a:t>All other information required by the Commissioner or, if required, by the Registry</a:t>
            </a:r>
            <a:endParaRPr lang="en-US" altLang="en-US" sz="2000" dirty="0" smtClean="0"/>
          </a:p>
          <a:p>
            <a:pPr marL="0" indent="0" algn="ctr" eaLnBrk="1" hangingPunct="1">
              <a:lnSpc>
                <a:spcPct val="90000"/>
              </a:lnSpc>
              <a:buNone/>
            </a:pPr>
            <a:r>
              <a:rPr lang="en-US" altLang="en-US" sz="2000" b="1" dirty="0" smtClean="0">
                <a:solidFill>
                  <a:srgbClr val="FF0000"/>
                </a:solidFill>
                <a:effectLst>
                  <a:outerShdw blurRad="38100" dist="38100" dir="2700000" algn="tl">
                    <a:srgbClr val="000000">
                      <a:alpha val="43137"/>
                    </a:srgbClr>
                  </a:outerShdw>
                </a:effectLst>
              </a:rPr>
              <a:t>Remember that the principal office and each branch office require a separate license.  </a:t>
            </a:r>
          </a:p>
          <a:p>
            <a:pPr marL="0" indent="0" algn="just" eaLnBrk="1" hangingPunct="1">
              <a:lnSpc>
                <a:spcPct val="90000"/>
              </a:lnSpc>
              <a:buNone/>
            </a:pPr>
            <a:endParaRPr lang="en-US" altLang="en-US" sz="2000" dirty="0" smtClean="0"/>
          </a:p>
          <a:p>
            <a:pPr eaLnBrk="1" hangingPunct="1">
              <a:lnSpc>
                <a:spcPct val="90000"/>
              </a:lnSpc>
            </a:pPr>
            <a:r>
              <a:rPr lang="en-US" altLang="en-US" sz="2000" b="1" dirty="0" smtClean="0"/>
              <a:t>If the licensee fails to submit any item required within the November 1</a:t>
            </a:r>
            <a:r>
              <a:rPr lang="en-US" altLang="en-US" sz="2000" b="1" baseline="30000" dirty="0" smtClean="0"/>
              <a:t>st</a:t>
            </a:r>
            <a:r>
              <a:rPr lang="en-US" altLang="en-US" sz="2000" b="1" dirty="0" smtClean="0"/>
              <a:t> through December 31</a:t>
            </a:r>
            <a:r>
              <a:rPr lang="en-US" altLang="en-US" sz="2000" b="1" baseline="30000" dirty="0" smtClean="0"/>
              <a:t>st</a:t>
            </a:r>
            <a:r>
              <a:rPr lang="en-US" altLang="en-US" sz="2000" b="1" dirty="0" smtClean="0"/>
              <a:t> time period, the license is cancelled as of December 31</a:t>
            </a:r>
            <a:r>
              <a:rPr lang="en-US" altLang="en-US" sz="2000" b="1" baseline="30000" dirty="0" smtClean="0"/>
              <a:t>st</a:t>
            </a:r>
            <a:r>
              <a:rPr lang="en-US" altLang="en-US" sz="2000" dirty="0" smtClean="0"/>
              <a:t>.</a:t>
            </a:r>
          </a:p>
          <a:p>
            <a:pPr marL="0" indent="0" eaLnBrk="1" hangingPunct="1">
              <a:lnSpc>
                <a:spcPct val="90000"/>
              </a:lnSpc>
              <a:buNone/>
            </a:pPr>
            <a:endParaRPr lang="en-US" altLang="en-US" sz="1000" dirty="0"/>
          </a:p>
          <a:p>
            <a:pPr marL="0" indent="0" eaLnBrk="1" hangingPunct="1">
              <a:lnSpc>
                <a:spcPct val="90000"/>
              </a:lnSpc>
              <a:buNone/>
            </a:pPr>
            <a:r>
              <a:rPr lang="en-US" altLang="en-US" sz="1000" i="1" dirty="0" smtClean="0">
                <a:solidFill>
                  <a:schemeClr val="bg1">
                    <a:lumMod val="50000"/>
                  </a:schemeClr>
                </a:solidFill>
              </a:rPr>
              <a:t>NRS 645B.050</a:t>
            </a:r>
          </a:p>
        </p:txBody>
      </p:sp>
      <p:sp>
        <p:nvSpPr>
          <p:cNvPr id="30722"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BAA1D6D2-EA6D-4429-93AB-084AEEFC3B22}" type="slidenum">
              <a:rPr lang="en-US" altLang="en-US" smtClean="0">
                <a:latin typeface="Arial" panose="020B0604020202020204" pitchFamily="34" charset="0"/>
              </a:rPr>
              <a:pPr algn="r"/>
              <a:t>31</a:t>
            </a:fld>
            <a:endParaRPr lang="en-US" altLang="en-US">
              <a:latin typeface="Arial" panose="020B0604020202020204" pitchFamily="34" charset="0"/>
            </a:endParaRPr>
          </a:p>
        </p:txBody>
      </p:sp>
      <p:sp>
        <p:nvSpPr>
          <p:cNvPr id="5" name="Rectangle 2"/>
          <p:cNvSpPr>
            <a:spLocks noGrp="1" noChangeArrowheads="1"/>
          </p:cNvSpPr>
          <p:nvPr>
            <p:ph type="title"/>
          </p:nvPr>
        </p:nvSpPr>
        <p:spPr>
          <a:xfrm>
            <a:off x="762000" y="685800"/>
            <a:ext cx="5472112" cy="884764"/>
          </a:xfrm>
          <a:ln w="38100">
            <a:solidFill>
              <a:schemeClr val="tx1"/>
            </a:solidFill>
          </a:ln>
        </p:spPr>
        <p:txBody>
          <a:bodyPr>
            <a:normAutofit fontScale="90000"/>
          </a:bodyPr>
          <a:lstStyle/>
          <a:p>
            <a:pPr algn="ctr" eaLnBrk="1" hangingPunct="1"/>
            <a:r>
              <a:rPr lang="en-US" altLang="en-US" sz="3200" b="1" dirty="0" smtClean="0">
                <a:solidFill>
                  <a:srgbClr val="0070C0"/>
                </a:solidFill>
              </a:rPr>
              <a:t>Renewing a Mortgage Broker License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5000" fill="hold" nodeType="withEffect">
                                  <p:stCondLst>
                                    <p:cond delay="0"/>
                                  </p:stCondLst>
                                  <p:childTnLst>
                                    <p:anim calcmode="discrete" valueType="str">
                                      <p:cBhvr>
                                        <p:cTn id="6" dur="1000" fill="hold"/>
                                        <p:tgtEl>
                                          <p:spTgt spid="30724">
                                            <p:txEl>
                                              <p:pRg st="7" end="7"/>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3"/>
          <p:cNvSpPr>
            <a:spLocks noGrp="1" noChangeArrowheads="1"/>
          </p:cNvSpPr>
          <p:nvPr>
            <p:ph idx="1"/>
          </p:nvPr>
        </p:nvSpPr>
        <p:spPr>
          <a:xfrm>
            <a:off x="471488" y="2067985"/>
            <a:ext cx="5915025" cy="6407151"/>
          </a:xfrm>
        </p:spPr>
        <p:txBody>
          <a:bodyPr/>
          <a:lstStyle/>
          <a:p>
            <a:pPr algn="ctr" eaLnBrk="1" hangingPunct="1">
              <a:buFont typeface="Wingdings" panose="05000000000000000000" pitchFamily="2" charset="2"/>
              <a:buNone/>
            </a:pPr>
            <a:r>
              <a:rPr lang="en-US" altLang="en-US" sz="2000" b="1" dirty="0" smtClean="0">
                <a:solidFill>
                  <a:schemeClr val="accent4">
                    <a:lumMod val="75000"/>
                  </a:schemeClr>
                </a:solidFill>
              </a:rPr>
              <a:t>Office of the Commissioner</a:t>
            </a:r>
          </a:p>
          <a:p>
            <a:pPr algn="ctr" eaLnBrk="1" hangingPunct="1">
              <a:buFont typeface="Wingdings" panose="05000000000000000000" pitchFamily="2" charset="2"/>
              <a:buNone/>
            </a:pPr>
            <a:r>
              <a:rPr lang="en-US" altLang="en-US" sz="2000" dirty="0" smtClean="0"/>
              <a:t>3300 West Sahara Avenue, Suite 285</a:t>
            </a:r>
            <a:endParaRPr lang="en-US" altLang="en-US" sz="2000" dirty="0" smtClean="0"/>
          </a:p>
          <a:p>
            <a:pPr algn="ctr" eaLnBrk="1" hangingPunct="1">
              <a:buFont typeface="Wingdings" panose="05000000000000000000" pitchFamily="2" charset="2"/>
              <a:buNone/>
            </a:pPr>
            <a:r>
              <a:rPr lang="en-US" altLang="en-US" sz="2000" dirty="0" smtClean="0"/>
              <a:t>Las Vegas, NV </a:t>
            </a:r>
            <a:r>
              <a:rPr lang="en-US" altLang="en-US" sz="2000" dirty="0" smtClean="0"/>
              <a:t>89102</a:t>
            </a:r>
            <a:endParaRPr lang="en-US" altLang="en-US" sz="2000" dirty="0" smtClean="0"/>
          </a:p>
          <a:p>
            <a:pPr algn="ctr" eaLnBrk="1" hangingPunct="1">
              <a:buFont typeface="Wingdings" panose="05000000000000000000" pitchFamily="2" charset="2"/>
              <a:buNone/>
            </a:pPr>
            <a:r>
              <a:rPr lang="en-US" altLang="en-US" sz="2000" dirty="0" smtClean="0"/>
              <a:t>(702) 486-0782</a:t>
            </a:r>
          </a:p>
          <a:p>
            <a:pPr algn="ctr" eaLnBrk="1" hangingPunct="1">
              <a:buFont typeface="Wingdings" panose="05000000000000000000" pitchFamily="2" charset="2"/>
              <a:buNone/>
            </a:pPr>
            <a:r>
              <a:rPr lang="en-US" altLang="en-US" sz="2000" dirty="0" smtClean="0"/>
              <a:t>(702) 486-0785 (fax)</a:t>
            </a:r>
          </a:p>
          <a:p>
            <a:pPr algn="ctr" eaLnBrk="1" hangingPunct="1">
              <a:buFont typeface="Wingdings" panose="05000000000000000000" pitchFamily="2" charset="2"/>
              <a:buNone/>
            </a:pPr>
            <a:endParaRPr lang="en-US" altLang="en-US" sz="2000" dirty="0" smtClean="0"/>
          </a:p>
          <a:p>
            <a:pPr algn="ctr" eaLnBrk="1" hangingPunct="1">
              <a:buFont typeface="Wingdings" panose="05000000000000000000" pitchFamily="2" charset="2"/>
              <a:buNone/>
            </a:pPr>
            <a:r>
              <a:rPr lang="en-US" altLang="en-US" sz="2000" b="1" dirty="0" smtClean="0">
                <a:solidFill>
                  <a:schemeClr val="accent4">
                    <a:lumMod val="75000"/>
                  </a:schemeClr>
                </a:solidFill>
              </a:rPr>
              <a:t>Carson City Office</a:t>
            </a:r>
          </a:p>
          <a:p>
            <a:pPr algn="ctr" eaLnBrk="1" hangingPunct="1">
              <a:buFont typeface="Wingdings" panose="05000000000000000000" pitchFamily="2" charset="2"/>
              <a:buNone/>
            </a:pPr>
            <a:r>
              <a:rPr lang="en-US" altLang="en-US" sz="2000" dirty="0" smtClean="0"/>
              <a:t>1830 College Parkway, Suite 100</a:t>
            </a:r>
          </a:p>
          <a:p>
            <a:pPr algn="ctr" eaLnBrk="1" hangingPunct="1">
              <a:buFont typeface="Wingdings" panose="05000000000000000000" pitchFamily="2" charset="2"/>
              <a:buNone/>
            </a:pPr>
            <a:r>
              <a:rPr lang="en-US" altLang="en-US" sz="2000" dirty="0" smtClean="0"/>
              <a:t>Carson City, NV 89706</a:t>
            </a:r>
          </a:p>
          <a:p>
            <a:pPr algn="ctr" eaLnBrk="1" hangingPunct="1">
              <a:buFont typeface="Wingdings" panose="05000000000000000000" pitchFamily="2" charset="2"/>
              <a:buNone/>
            </a:pPr>
            <a:r>
              <a:rPr lang="en-US" altLang="en-US" sz="2000" dirty="0" smtClean="0"/>
              <a:t>(775) 684-7060</a:t>
            </a:r>
          </a:p>
          <a:p>
            <a:pPr algn="ctr" eaLnBrk="1" hangingPunct="1">
              <a:buFont typeface="Wingdings" panose="05000000000000000000" pitchFamily="2" charset="2"/>
              <a:buNone/>
            </a:pPr>
            <a:r>
              <a:rPr lang="en-US" altLang="en-US" sz="2000" dirty="0" smtClean="0"/>
              <a:t>(772) 684-7061 (fax)</a:t>
            </a:r>
          </a:p>
          <a:p>
            <a:pPr algn="ctr" eaLnBrk="1" hangingPunct="1">
              <a:buFont typeface="Wingdings" panose="05000000000000000000" pitchFamily="2" charset="2"/>
              <a:buNone/>
            </a:pPr>
            <a:endParaRPr lang="en-US" altLang="en-US" sz="2000" dirty="0" smtClean="0"/>
          </a:p>
          <a:p>
            <a:pPr algn="ctr" eaLnBrk="1" hangingPunct="1">
              <a:buFont typeface="Wingdings" panose="05000000000000000000" pitchFamily="2" charset="2"/>
              <a:buNone/>
            </a:pPr>
            <a:r>
              <a:rPr lang="en-US" altLang="en-US" sz="2000" b="1" dirty="0" smtClean="0">
                <a:solidFill>
                  <a:schemeClr val="accent4">
                    <a:lumMod val="75000"/>
                  </a:schemeClr>
                </a:solidFill>
              </a:rPr>
              <a:t>Division’s Website</a:t>
            </a:r>
            <a:r>
              <a:rPr lang="en-US" altLang="en-US" sz="2000" b="1" dirty="0" smtClean="0"/>
              <a:t>			</a:t>
            </a:r>
            <a:r>
              <a:rPr lang="en-US" altLang="en-US" sz="2000" b="1" dirty="0" smtClean="0">
                <a:solidFill>
                  <a:schemeClr val="accent4">
                    <a:lumMod val="75000"/>
                  </a:schemeClr>
                </a:solidFill>
              </a:rPr>
              <a:t>Division’s email</a:t>
            </a:r>
          </a:p>
          <a:p>
            <a:pPr eaLnBrk="1" hangingPunct="1">
              <a:buFont typeface="Wingdings" panose="05000000000000000000" pitchFamily="2" charset="2"/>
              <a:buNone/>
            </a:pPr>
            <a:r>
              <a:rPr lang="en-US" altLang="en-US" sz="2000" dirty="0" smtClean="0"/>
              <a:t>		   mld.nv.gov			mldinfo@mld.nv.gov</a:t>
            </a:r>
          </a:p>
          <a:p>
            <a:pPr algn="ctr" eaLnBrk="1" hangingPunct="1">
              <a:buFont typeface="Wingdings" panose="05000000000000000000" pitchFamily="2" charset="2"/>
              <a:buNone/>
            </a:pPr>
            <a:endParaRPr lang="en-US" altLang="en-US" sz="2000" dirty="0" smtClean="0"/>
          </a:p>
        </p:txBody>
      </p:sp>
      <p:sp>
        <p:nvSpPr>
          <p:cNvPr id="67586"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3BC0B28A-936E-4C69-A00B-B29D39536C08}" type="slidenum">
              <a:rPr lang="en-US" altLang="en-US">
                <a:latin typeface="Arial" panose="020B0604020202020204" pitchFamily="34" charset="0"/>
              </a:rPr>
              <a:pPr algn="r"/>
              <a:t>32</a:t>
            </a:fld>
            <a:endParaRPr lang="en-US" altLang="en-US">
              <a:latin typeface="Arial" panose="020B0604020202020204" pitchFamily="34" charset="0"/>
            </a:endParaRPr>
          </a:p>
        </p:txBody>
      </p:sp>
      <p:sp>
        <p:nvSpPr>
          <p:cNvPr id="6" name="Rectangle 2"/>
          <p:cNvSpPr>
            <a:spLocks noGrp="1" noChangeArrowheads="1"/>
          </p:cNvSpPr>
          <p:nvPr>
            <p:ph type="title"/>
          </p:nvPr>
        </p:nvSpPr>
        <p:spPr>
          <a:xfrm>
            <a:off x="762000" y="685800"/>
            <a:ext cx="5472112" cy="884764"/>
          </a:xfrm>
          <a:ln w="38100">
            <a:solidFill>
              <a:schemeClr val="tx1"/>
            </a:solidFill>
          </a:ln>
        </p:spPr>
        <p:txBody>
          <a:bodyPr>
            <a:normAutofit fontScale="90000"/>
          </a:bodyPr>
          <a:lstStyle/>
          <a:p>
            <a:pPr algn="ctr" eaLnBrk="1" hangingPunct="1"/>
            <a:r>
              <a:rPr lang="en-US" altLang="en-US" sz="3200" b="1" dirty="0" smtClean="0">
                <a:solidFill>
                  <a:srgbClr val="0070C0"/>
                </a:solidFill>
              </a:rPr>
              <a:t>Division of Mortgage Lending</a:t>
            </a:r>
            <a:br>
              <a:rPr lang="en-US" altLang="en-US" sz="3200" b="1" dirty="0" smtClean="0">
                <a:solidFill>
                  <a:srgbClr val="0070C0"/>
                </a:solidFill>
              </a:rPr>
            </a:br>
            <a:r>
              <a:rPr lang="en-US" altLang="en-US" sz="3200" b="1" dirty="0" smtClean="0">
                <a:solidFill>
                  <a:srgbClr val="0070C0"/>
                </a:solidFill>
              </a:rPr>
              <a:t>Contact Information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solidFill>
                  <a:schemeClr val="tx1"/>
                </a:solidFill>
                <a:latin typeface="Arial" panose="020B0604020202020204" pitchFamily="34" charset="0"/>
                <a:cs typeface="Arial" panose="020B0604020202020204" pitchFamily="34" charset="0"/>
              </a:rPr>
              <a:pPr>
                <a:defRPr/>
              </a:pPr>
              <a:t>4</a:t>
            </a:fld>
            <a:endParaRPr lang="en-US" altLang="en-US" dirty="0">
              <a:solidFill>
                <a:schemeClr val="tx1"/>
              </a:solidFill>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a:xfrm>
            <a:off x="762000" y="685800"/>
            <a:ext cx="5105400" cy="609600"/>
          </a:xfrm>
          <a:prstGeom prst="rect">
            <a:avLst/>
          </a:prstGeom>
          <a:ln w="38100">
            <a:solidFill>
              <a:schemeClr val="tx1"/>
            </a:solidFill>
          </a:ln>
        </p:spPr>
        <p:txBody>
          <a:bodyP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Communications with MLD</a:t>
            </a:r>
          </a:p>
        </p:txBody>
      </p:sp>
      <p:sp>
        <p:nvSpPr>
          <p:cNvPr id="4" name="TextBox 3"/>
          <p:cNvSpPr txBox="1"/>
          <p:nvPr/>
        </p:nvSpPr>
        <p:spPr>
          <a:xfrm>
            <a:off x="609600" y="1752600"/>
            <a:ext cx="5638800" cy="1323439"/>
          </a:xfrm>
          <a:prstGeom prst="rect">
            <a:avLst/>
          </a:prstGeom>
          <a:noFill/>
        </p:spPr>
        <p:txBody>
          <a:bodyPr wrap="square" rtlCol="0">
            <a:spAutoFit/>
          </a:bodyPr>
          <a:lstStyle/>
          <a:p>
            <a:r>
              <a:rPr lang="en-US" sz="2000" dirty="0" smtClean="0">
                <a:latin typeface="+mn-lt"/>
              </a:rPr>
              <a:t>The MLD website provides important updates as they become available.  Be sure to visit the website frequently to stay informed of recent changes or activity.</a:t>
            </a:r>
            <a:endParaRPr lang="en-US" sz="2000" dirty="0">
              <a:latin typeface="+mn-lt"/>
            </a:endParaRPr>
          </a:p>
        </p:txBody>
      </p:sp>
      <p:sp>
        <p:nvSpPr>
          <p:cNvPr id="5" name="TextBox 4"/>
          <p:cNvSpPr txBox="1"/>
          <p:nvPr/>
        </p:nvSpPr>
        <p:spPr>
          <a:xfrm>
            <a:off x="1132332" y="3023350"/>
            <a:ext cx="4364736" cy="584775"/>
          </a:xfrm>
          <a:prstGeom prst="rect">
            <a:avLst/>
          </a:prstGeom>
          <a:noFill/>
        </p:spPr>
        <p:txBody>
          <a:bodyPr wrap="square" rtlCol="0">
            <a:spAutoFit/>
          </a:bodyPr>
          <a:lstStyle/>
          <a:p>
            <a:pPr algn="ctr"/>
            <a:r>
              <a:rPr lang="en-US" sz="3200" b="1" i="1" dirty="0" smtClean="0">
                <a:solidFill>
                  <a:srgbClr val="0070C0"/>
                </a:solidFill>
                <a:latin typeface="+mn-lt"/>
              </a:rPr>
              <a:t>Still have questions…?</a:t>
            </a:r>
            <a:endParaRPr lang="en-US" sz="3200" b="1" i="1" dirty="0">
              <a:solidFill>
                <a:srgbClr val="0070C0"/>
              </a:solidFill>
              <a:latin typeface="+mn-lt"/>
            </a:endParaRPr>
          </a:p>
        </p:txBody>
      </p:sp>
      <p:sp>
        <p:nvSpPr>
          <p:cNvPr id="6" name="TextBox 5"/>
          <p:cNvSpPr txBox="1"/>
          <p:nvPr/>
        </p:nvSpPr>
        <p:spPr>
          <a:xfrm>
            <a:off x="881825" y="5176317"/>
            <a:ext cx="5486400" cy="4093428"/>
          </a:xfrm>
          <a:prstGeom prst="rect">
            <a:avLst/>
          </a:prstGeom>
          <a:noFill/>
        </p:spPr>
        <p:txBody>
          <a:bodyPr wrap="square" rtlCol="0">
            <a:spAutoFit/>
          </a:bodyPr>
          <a:lstStyle/>
          <a:p>
            <a:pPr algn="ctr"/>
            <a:r>
              <a:rPr lang="en-US" sz="2000" dirty="0" smtClean="0">
                <a:latin typeface="+mn-lt"/>
              </a:rPr>
              <a:t> Mortgage Agents should seek guidance from a Qualified Employee. </a:t>
            </a:r>
          </a:p>
          <a:p>
            <a:pPr algn="ctr"/>
            <a:r>
              <a:rPr lang="en-US" sz="2000" dirty="0" smtClean="0">
                <a:latin typeface="+mn-lt"/>
              </a:rPr>
              <a:t>----------</a:t>
            </a:r>
          </a:p>
          <a:p>
            <a:pPr algn="ctr"/>
            <a:r>
              <a:rPr lang="en-US" sz="2000" dirty="0" smtClean="0">
                <a:latin typeface="+mn-lt"/>
              </a:rPr>
              <a:t>Qualified Employees should seek help from corporate compliance or, for individually owned businesses, from the owner/president.</a:t>
            </a:r>
          </a:p>
          <a:p>
            <a:pPr algn="ctr"/>
            <a:r>
              <a:rPr lang="en-US" sz="2000" dirty="0" smtClean="0">
                <a:latin typeface="+mn-lt"/>
              </a:rPr>
              <a:t>----------</a:t>
            </a:r>
            <a:endParaRPr lang="en-US" sz="2000" dirty="0">
              <a:latin typeface="+mn-lt"/>
            </a:endParaRPr>
          </a:p>
          <a:p>
            <a:pPr algn="ctr"/>
            <a:endParaRPr lang="en-US" sz="2000" dirty="0" smtClean="0">
              <a:latin typeface="+mn-lt"/>
            </a:endParaRPr>
          </a:p>
          <a:p>
            <a:pPr algn="ctr"/>
            <a:r>
              <a:rPr lang="en-US" sz="2000" dirty="0" smtClean="0">
                <a:latin typeface="+mn-lt"/>
              </a:rPr>
              <a:t>Any questions for the Division of Mortgage Lending must be submitted in </a:t>
            </a:r>
            <a:r>
              <a:rPr lang="en-US" sz="2000" dirty="0">
                <a:latin typeface="+mn-lt"/>
              </a:rPr>
              <a:t>writing to our MLD Information email address:</a:t>
            </a:r>
          </a:p>
          <a:p>
            <a:pPr algn="ctr"/>
            <a:r>
              <a:rPr lang="en-US" sz="2000" b="1" dirty="0">
                <a:solidFill>
                  <a:srgbClr val="0070C0"/>
                </a:solidFill>
                <a:latin typeface="+mn-lt"/>
              </a:rPr>
              <a:t>MLDInfo@mld.nv.gov</a:t>
            </a:r>
          </a:p>
          <a:p>
            <a:pPr algn="ctr"/>
            <a:endParaRPr lang="en-US" sz="2000" dirty="0" smtClean="0">
              <a:latin typeface="+mn-l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6205" y="3608125"/>
            <a:ext cx="1145590" cy="1145590"/>
          </a:xfrm>
          <a:prstGeom prst="rect">
            <a:avLst/>
          </a:prstGeom>
        </p:spPr>
      </p:pic>
    </p:spTree>
    <p:extLst>
      <p:ext uri="{BB962C8B-B14F-4D97-AF65-F5344CB8AC3E}">
        <p14:creationId xmlns:p14="http://schemas.microsoft.com/office/powerpoint/2010/main" val="139122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1"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par>
                          <p:cTn id="12" fill="hold">
                            <p:stCondLst>
                              <p:cond delay="1450"/>
                            </p:stCondLst>
                            <p:childTnLst>
                              <p:par>
                                <p:cTn id="13" presetID="42" presetClass="entr" presetSubtype="0" fill="hold" grpId="0"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sz="half" idx="1"/>
          </p:nvPr>
        </p:nvSpPr>
        <p:spPr>
          <a:xfrm>
            <a:off x="342900" y="1828800"/>
            <a:ext cx="3028950" cy="6781800"/>
          </a:xfrm>
        </p:spPr>
        <p:txBody>
          <a:bodyPr>
            <a:normAutofit fontScale="70000" lnSpcReduction="20000"/>
          </a:bodyPr>
          <a:lstStyle/>
          <a:p>
            <a:pPr marL="0" indent="0" algn="just" eaLnBrk="1" hangingPunct="1">
              <a:buNone/>
            </a:pPr>
            <a:r>
              <a:rPr lang="en-US" altLang="en-US" sz="2000" b="1" u="sng" dirty="0" smtClean="0"/>
              <a:t>A Mortgage Broker means a person who, directly or indirectly</a:t>
            </a:r>
            <a:r>
              <a:rPr lang="en-US" altLang="en-US" sz="2000" b="1" dirty="0"/>
              <a:t>:</a:t>
            </a:r>
            <a:endParaRPr lang="en-US" altLang="en-US" sz="2000" b="1" u="sng" dirty="0" smtClean="0"/>
          </a:p>
          <a:p>
            <a:pPr algn="just" eaLnBrk="1" hangingPunct="1"/>
            <a:r>
              <a:rPr lang="en-US" altLang="en-US" sz="2000" dirty="0" smtClean="0"/>
              <a:t>holds himself or herself out for hire to serve as an agent for any person in an attempt to obtain a loan which will be secured by a lien on real property.</a:t>
            </a:r>
          </a:p>
          <a:p>
            <a:pPr algn="just"/>
            <a:r>
              <a:rPr lang="en-US" altLang="en-US" sz="2000" dirty="0"/>
              <a:t>h</a:t>
            </a:r>
            <a:r>
              <a:rPr lang="en-US" altLang="en-US" sz="2000" dirty="0" smtClean="0"/>
              <a:t>olds himself or herself out for hire to serve as an agent for any person who has money to lend, if the loan is or will be secured by a lien on real property.</a:t>
            </a:r>
          </a:p>
          <a:p>
            <a:pPr algn="just" eaLnBrk="1" hangingPunct="1"/>
            <a:r>
              <a:rPr lang="en-US" altLang="en-US" sz="2000" dirty="0"/>
              <a:t>h</a:t>
            </a:r>
            <a:r>
              <a:rPr lang="en-US" altLang="en-US" sz="2000" dirty="0" smtClean="0"/>
              <a:t>olds himself or herself out as being able to make loans secured by liens on real property.</a:t>
            </a:r>
            <a:endParaRPr lang="en-US" altLang="en-US" sz="2000" dirty="0"/>
          </a:p>
          <a:p>
            <a:pPr algn="just" eaLnBrk="1" hangingPunct="1"/>
            <a:r>
              <a:rPr lang="en-US" altLang="en-US" sz="2000" dirty="0"/>
              <a:t>a</a:t>
            </a:r>
            <a:r>
              <a:rPr lang="en-US" altLang="en-US" sz="2000" dirty="0" smtClean="0"/>
              <a:t>re able to buy or sell notes secured by liens on real property.</a:t>
            </a:r>
          </a:p>
          <a:p>
            <a:pPr algn="just" eaLnBrk="1" hangingPunct="1"/>
            <a:r>
              <a:rPr lang="en-US" altLang="en-US" sz="2000" dirty="0"/>
              <a:t>a</a:t>
            </a:r>
            <a:r>
              <a:rPr lang="en-US" altLang="en-US" sz="2000" dirty="0" smtClean="0"/>
              <a:t>re able to offer for sale in this State any security which is exempt from registration under state or federal law and purports to make investments in promissory notes secured by liens on real property.</a:t>
            </a:r>
          </a:p>
          <a:p>
            <a:pPr algn="just" eaLnBrk="1" hangingPunct="1"/>
            <a:r>
              <a:rPr lang="en-US" altLang="en-US" sz="2000" dirty="0"/>
              <a:t>c</a:t>
            </a:r>
            <a:r>
              <a:rPr lang="en-US" altLang="en-US" sz="2000" dirty="0" smtClean="0"/>
              <a:t>an also be licensed as a </a:t>
            </a:r>
            <a:r>
              <a:rPr lang="en-US" altLang="en-US" sz="2000" dirty="0"/>
              <a:t>M</a:t>
            </a:r>
            <a:r>
              <a:rPr lang="en-US" altLang="en-US" sz="2000" dirty="0" smtClean="0"/>
              <a:t>ortgage Banker.  </a:t>
            </a:r>
          </a:p>
          <a:p>
            <a:pPr algn="just" eaLnBrk="1" hangingPunct="1"/>
            <a:endParaRPr lang="en-US" altLang="en-US" sz="2000" dirty="0"/>
          </a:p>
          <a:p>
            <a:pPr marL="0" indent="0" algn="just" eaLnBrk="1" hangingPunct="1">
              <a:buNone/>
            </a:pPr>
            <a:endParaRPr lang="en-US" altLang="en-US" sz="2000" dirty="0" smtClean="0"/>
          </a:p>
          <a:p>
            <a:pPr marL="0" indent="0" algn="just" eaLnBrk="1" hangingPunct="1">
              <a:buNone/>
            </a:pPr>
            <a:endParaRPr lang="en-US" altLang="en-US" sz="2000" dirty="0"/>
          </a:p>
          <a:p>
            <a:pPr marL="0" indent="0" algn="just" eaLnBrk="1" hangingPunct="1">
              <a:buNone/>
            </a:pPr>
            <a:endParaRPr lang="en-US" altLang="en-US" sz="2000" dirty="0" smtClean="0"/>
          </a:p>
          <a:p>
            <a:pPr marL="0" indent="0" algn="just" eaLnBrk="1" hangingPunct="1">
              <a:buNone/>
            </a:pPr>
            <a:endParaRPr lang="en-US" altLang="en-US" sz="2000" dirty="0" smtClean="0"/>
          </a:p>
          <a:p>
            <a:pPr marL="0" indent="0" algn="just" eaLnBrk="1" hangingPunct="1">
              <a:buNone/>
            </a:pPr>
            <a:endParaRPr lang="en-US" altLang="en-US" sz="2000" dirty="0"/>
          </a:p>
          <a:p>
            <a:pPr marL="0" indent="0" algn="just" eaLnBrk="1" hangingPunct="1">
              <a:buNone/>
            </a:pPr>
            <a:endParaRPr lang="en-US" altLang="en-US" sz="2000" dirty="0" smtClean="0"/>
          </a:p>
          <a:p>
            <a:pPr marL="0" indent="0" algn="just" eaLnBrk="1" hangingPunct="1">
              <a:buNone/>
            </a:pPr>
            <a:endParaRPr lang="en-US" altLang="en-US" sz="800" dirty="0" smtClean="0"/>
          </a:p>
          <a:p>
            <a:pPr marL="0" indent="0" algn="just" eaLnBrk="1" hangingPunct="1">
              <a:buNone/>
            </a:pPr>
            <a:r>
              <a:rPr lang="en-US" altLang="en-US" sz="1400" i="1" dirty="0" smtClean="0">
                <a:solidFill>
                  <a:schemeClr val="bg1">
                    <a:lumMod val="50000"/>
                  </a:schemeClr>
                </a:solidFill>
              </a:rPr>
              <a:t>Per NRS 645B.0127</a:t>
            </a:r>
          </a:p>
        </p:txBody>
      </p:sp>
      <p:sp>
        <p:nvSpPr>
          <p:cNvPr id="16389" name="Rectangle 5"/>
          <p:cNvSpPr>
            <a:spLocks noGrp="1" noChangeArrowheads="1"/>
          </p:cNvSpPr>
          <p:nvPr>
            <p:ph sz="half" idx="2"/>
          </p:nvPr>
        </p:nvSpPr>
        <p:spPr>
          <a:xfrm>
            <a:off x="3486150" y="1828800"/>
            <a:ext cx="3028950" cy="6781800"/>
          </a:xfrm>
        </p:spPr>
        <p:txBody>
          <a:bodyPr>
            <a:normAutofit fontScale="70000" lnSpcReduction="20000"/>
          </a:bodyPr>
          <a:lstStyle/>
          <a:p>
            <a:pPr marL="0" indent="0" algn="just">
              <a:lnSpc>
                <a:spcPct val="120000"/>
              </a:lnSpc>
              <a:buNone/>
            </a:pPr>
            <a:r>
              <a:rPr lang="en-US" altLang="en-US" sz="2000" b="1" u="sng" dirty="0"/>
              <a:t>A Mortgage Banker is a person who, directly or indirectly,</a:t>
            </a:r>
            <a:r>
              <a:rPr lang="en-US" altLang="en-US" sz="2000" b="1" dirty="0"/>
              <a:t>:</a:t>
            </a:r>
          </a:p>
          <a:p>
            <a:pPr algn="just"/>
            <a:r>
              <a:rPr lang="en-US" altLang="en-US" sz="2000" dirty="0"/>
              <a:t>holds himself or herself out as being able to buy or sell notes secured by liens on real property; or</a:t>
            </a:r>
          </a:p>
          <a:p>
            <a:pPr algn="just"/>
            <a:r>
              <a:rPr lang="en-US" altLang="en-US" sz="2000" dirty="0"/>
              <a:t>holds himself or herself out as being able to make loans secured by liens on real property using his or her own money; and</a:t>
            </a:r>
          </a:p>
          <a:p>
            <a:pPr algn="just"/>
            <a:r>
              <a:rPr lang="en-US" altLang="en-US" sz="2000" dirty="0"/>
              <a:t>does not engage in any other act or transaction described in the definition of “Mortgage Broker”, unless the person is also licensed as a Mortgage Broker</a:t>
            </a:r>
          </a:p>
          <a:p>
            <a:pPr algn="just"/>
            <a:r>
              <a:rPr lang="en-US" altLang="en-US" sz="2000" dirty="0"/>
              <a:t>negotiates, originates, makes, or offers to negotiate, originate, or make commercial mortgage loans as an agent for or on behalf of an institutional investor; and</a:t>
            </a:r>
          </a:p>
          <a:p>
            <a:pPr algn="just"/>
            <a:r>
              <a:rPr lang="en-US" altLang="en-US" sz="2000" dirty="0"/>
              <a:t>does not engage in any other act or transaction described in the definition of “Mortgage Broker”</a:t>
            </a:r>
          </a:p>
          <a:p>
            <a:pPr algn="just"/>
            <a:r>
              <a:rPr lang="en-US" altLang="en-US" sz="2000" dirty="0"/>
              <a:t>does not make a loan secured by a lien on real property using his or her own money if any portion of the money that is used to make the loan is provided by another person who acquires ownership of or a beneficial interest in the loan.</a:t>
            </a:r>
          </a:p>
          <a:p>
            <a:pPr marL="0" indent="0" algn="just">
              <a:buNone/>
            </a:pPr>
            <a:r>
              <a:rPr lang="en-US" altLang="en-US" sz="2000" dirty="0"/>
              <a:t>The term includes a wholesale lender.</a:t>
            </a:r>
          </a:p>
          <a:p>
            <a:pPr marL="0" indent="0" algn="just">
              <a:buNone/>
            </a:pPr>
            <a:endParaRPr lang="en-US" altLang="en-US" sz="2000" dirty="0" smtClean="0"/>
          </a:p>
          <a:p>
            <a:pPr marL="0" indent="0" algn="just">
              <a:buNone/>
            </a:pPr>
            <a:endParaRPr lang="en-US" altLang="en-US" sz="2000" dirty="0"/>
          </a:p>
          <a:p>
            <a:pPr marL="0" indent="0" algn="just">
              <a:buNone/>
            </a:pPr>
            <a:endParaRPr lang="en-US" altLang="en-US" sz="2000" dirty="0" smtClean="0"/>
          </a:p>
          <a:p>
            <a:pPr marL="0" indent="0" algn="just">
              <a:buNone/>
            </a:pPr>
            <a:endParaRPr lang="en-US" altLang="en-US" sz="1400" i="1" dirty="0" smtClean="0">
              <a:solidFill>
                <a:schemeClr val="bg1">
                  <a:lumMod val="50000"/>
                </a:schemeClr>
              </a:solidFill>
            </a:endParaRPr>
          </a:p>
          <a:p>
            <a:pPr marL="0" indent="0" algn="just">
              <a:buNone/>
            </a:pPr>
            <a:r>
              <a:rPr lang="en-US" altLang="en-US" sz="1400" i="1" dirty="0" smtClean="0">
                <a:solidFill>
                  <a:schemeClr val="bg1">
                    <a:lumMod val="50000"/>
                  </a:schemeClr>
                </a:solidFill>
              </a:rPr>
              <a:t>Per </a:t>
            </a:r>
            <a:r>
              <a:rPr lang="en-US" altLang="en-US" sz="1400" i="1" dirty="0">
                <a:solidFill>
                  <a:schemeClr val="bg1">
                    <a:lumMod val="50000"/>
                  </a:schemeClr>
                </a:solidFill>
              </a:rPr>
              <a:t>NRS 645E.100</a:t>
            </a:r>
          </a:p>
          <a:p>
            <a:pPr marL="0" indent="0" algn="just">
              <a:buNone/>
            </a:pPr>
            <a:endParaRPr lang="en-US" altLang="en-US" sz="1400" dirty="0"/>
          </a:p>
        </p:txBody>
      </p:sp>
      <p:sp>
        <p:nvSpPr>
          <p:cNvPr id="16386" name="Slide Number Placeholder 6"/>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818B1E14-E6CF-4CA2-88FC-DD3659F0C01C}" type="slidenum">
              <a:rPr lang="en-US" altLang="en-US">
                <a:latin typeface="Arial" panose="020B0604020202020204" pitchFamily="34" charset="0"/>
              </a:rPr>
              <a:pPr algn="r"/>
              <a:t>5</a:t>
            </a:fld>
            <a:endParaRPr lang="en-US" altLang="en-US">
              <a:latin typeface="Arial" panose="020B0604020202020204" pitchFamily="34" charset="0"/>
            </a:endParaRPr>
          </a:p>
        </p:txBody>
      </p:sp>
      <p:sp>
        <p:nvSpPr>
          <p:cNvPr id="7" name="Rectangle 2"/>
          <p:cNvSpPr>
            <a:spLocks noGrp="1" noChangeArrowheads="1"/>
          </p:cNvSpPr>
          <p:nvPr>
            <p:ph type="title"/>
          </p:nvPr>
        </p:nvSpPr>
        <p:spPr>
          <a:xfrm>
            <a:off x="692944" y="609600"/>
            <a:ext cx="5472112" cy="884764"/>
          </a:xfrm>
          <a:ln w="38100">
            <a:solidFill>
              <a:schemeClr val="tx1"/>
            </a:solidFill>
          </a:ln>
        </p:spPr>
        <p:txBody>
          <a:bodyPr>
            <a:normAutofit/>
          </a:bodyPr>
          <a:lstStyle/>
          <a:p>
            <a:pPr algn="ctr" eaLnBrk="1" hangingPunct="1"/>
            <a:r>
              <a:rPr lang="en-US" altLang="en-US" sz="3200" b="1" dirty="0" smtClean="0">
                <a:solidFill>
                  <a:srgbClr val="0070C0"/>
                </a:solidFill>
              </a:rPr>
              <a:t>Broker vs. Banker?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 calcmode="lin" valueType="num">
                                      <p:cBhvr additive="base">
                                        <p:cTn id="7" dur="750" fill="hold"/>
                                        <p:tgtEl>
                                          <p:spTgt spid="16388">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1638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grpId="0" nodeType="after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 calcmode="lin" valueType="num">
                                      <p:cBhvr additive="base">
                                        <p:cTn id="12" dur="750" fill="hold"/>
                                        <p:tgtEl>
                                          <p:spTgt spid="16388">
                                            <p:txEl>
                                              <p:pRg st="1" end="1"/>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16388">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6388">
                                            <p:txEl>
                                              <p:pRg st="2" end="2"/>
                                            </p:txEl>
                                          </p:spTgt>
                                        </p:tgtEl>
                                        <p:attrNameLst>
                                          <p:attrName>style.visibility</p:attrName>
                                        </p:attrNameLst>
                                      </p:cBhvr>
                                      <p:to>
                                        <p:strVal val="visible"/>
                                      </p:to>
                                    </p:set>
                                    <p:anim calcmode="lin" valueType="num">
                                      <p:cBhvr additive="base">
                                        <p:cTn id="17" dur="750" fill="hold"/>
                                        <p:tgtEl>
                                          <p:spTgt spid="16388">
                                            <p:txEl>
                                              <p:pRg st="2" end="2"/>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16388">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16388">
                                            <p:txEl>
                                              <p:pRg st="3" end="3"/>
                                            </p:txEl>
                                          </p:spTgt>
                                        </p:tgtEl>
                                        <p:attrNameLst>
                                          <p:attrName>style.visibility</p:attrName>
                                        </p:attrNameLst>
                                      </p:cBhvr>
                                      <p:to>
                                        <p:strVal val="visible"/>
                                      </p:to>
                                    </p:set>
                                    <p:anim calcmode="lin" valueType="num">
                                      <p:cBhvr additive="base">
                                        <p:cTn id="22" dur="750" fill="hold"/>
                                        <p:tgtEl>
                                          <p:spTgt spid="16388">
                                            <p:txEl>
                                              <p:pRg st="3" end="3"/>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16388">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16388">
                                            <p:txEl>
                                              <p:pRg st="4" end="4"/>
                                            </p:txEl>
                                          </p:spTgt>
                                        </p:tgtEl>
                                        <p:attrNameLst>
                                          <p:attrName>style.visibility</p:attrName>
                                        </p:attrNameLst>
                                      </p:cBhvr>
                                      <p:to>
                                        <p:strVal val="visible"/>
                                      </p:to>
                                    </p:set>
                                    <p:anim calcmode="lin" valueType="num">
                                      <p:cBhvr additive="base">
                                        <p:cTn id="27" dur="750" fill="hold"/>
                                        <p:tgtEl>
                                          <p:spTgt spid="16388">
                                            <p:txEl>
                                              <p:pRg st="4" end="4"/>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16388">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3750"/>
                            </p:stCondLst>
                            <p:childTnLst>
                              <p:par>
                                <p:cTn id="30" presetID="2" presetClass="entr" presetSubtype="4" fill="hold" grpId="0" nodeType="afterEffect">
                                  <p:stCondLst>
                                    <p:cond delay="0"/>
                                  </p:stCondLst>
                                  <p:childTnLst>
                                    <p:set>
                                      <p:cBhvr>
                                        <p:cTn id="31" dur="1" fill="hold">
                                          <p:stCondLst>
                                            <p:cond delay="0"/>
                                          </p:stCondLst>
                                        </p:cTn>
                                        <p:tgtEl>
                                          <p:spTgt spid="16388">
                                            <p:txEl>
                                              <p:pRg st="5" end="5"/>
                                            </p:txEl>
                                          </p:spTgt>
                                        </p:tgtEl>
                                        <p:attrNameLst>
                                          <p:attrName>style.visibility</p:attrName>
                                        </p:attrNameLst>
                                      </p:cBhvr>
                                      <p:to>
                                        <p:strVal val="visible"/>
                                      </p:to>
                                    </p:set>
                                    <p:anim calcmode="lin" valueType="num">
                                      <p:cBhvr additive="base">
                                        <p:cTn id="32" dur="750" fill="hold"/>
                                        <p:tgtEl>
                                          <p:spTgt spid="16388">
                                            <p:txEl>
                                              <p:pRg st="5" end="5"/>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16388">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4500"/>
                            </p:stCondLst>
                            <p:childTnLst>
                              <p:par>
                                <p:cTn id="35" presetID="2" presetClass="entr" presetSubtype="4" fill="hold" grpId="0" nodeType="afterEffect">
                                  <p:stCondLst>
                                    <p:cond delay="0"/>
                                  </p:stCondLst>
                                  <p:childTnLst>
                                    <p:set>
                                      <p:cBhvr>
                                        <p:cTn id="36" dur="1" fill="hold">
                                          <p:stCondLst>
                                            <p:cond delay="0"/>
                                          </p:stCondLst>
                                        </p:cTn>
                                        <p:tgtEl>
                                          <p:spTgt spid="16388">
                                            <p:txEl>
                                              <p:pRg st="6" end="6"/>
                                            </p:txEl>
                                          </p:spTgt>
                                        </p:tgtEl>
                                        <p:attrNameLst>
                                          <p:attrName>style.visibility</p:attrName>
                                        </p:attrNameLst>
                                      </p:cBhvr>
                                      <p:to>
                                        <p:strVal val="visible"/>
                                      </p:to>
                                    </p:set>
                                    <p:anim calcmode="lin" valueType="num">
                                      <p:cBhvr additive="base">
                                        <p:cTn id="37" dur="750" fill="hold"/>
                                        <p:tgtEl>
                                          <p:spTgt spid="16388">
                                            <p:txEl>
                                              <p:pRg st="6" end="6"/>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1638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8">
                                            <p:txEl>
                                              <p:pRg st="15" end="15"/>
                                            </p:txEl>
                                          </p:spTgt>
                                        </p:tgtEl>
                                        <p:attrNameLst>
                                          <p:attrName>style.visibility</p:attrName>
                                        </p:attrNameLst>
                                      </p:cBhvr>
                                      <p:to>
                                        <p:strVal val="visible"/>
                                      </p:to>
                                    </p:set>
                                    <p:anim calcmode="lin" valueType="num">
                                      <p:cBhvr additive="base">
                                        <p:cTn id="43" dur="750" fill="hold"/>
                                        <p:tgtEl>
                                          <p:spTgt spid="16388">
                                            <p:txEl>
                                              <p:pRg st="15" end="15"/>
                                            </p:txEl>
                                          </p:spTgt>
                                        </p:tgtEl>
                                        <p:attrNameLst>
                                          <p:attrName>ppt_x</p:attrName>
                                        </p:attrNameLst>
                                      </p:cBhvr>
                                      <p:tavLst>
                                        <p:tav tm="0">
                                          <p:val>
                                            <p:strVal val="#ppt_x"/>
                                          </p:val>
                                        </p:tav>
                                        <p:tav tm="100000">
                                          <p:val>
                                            <p:strVal val="#ppt_x"/>
                                          </p:val>
                                        </p:tav>
                                      </p:tavLst>
                                    </p:anim>
                                    <p:anim calcmode="lin" valueType="num">
                                      <p:cBhvr additive="base">
                                        <p:cTn id="44" dur="750" fill="hold"/>
                                        <p:tgtEl>
                                          <p:spTgt spid="16388">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9">
                                            <p:txEl>
                                              <p:pRg st="0" end="0"/>
                                            </p:txEl>
                                          </p:spTgt>
                                        </p:tgtEl>
                                        <p:attrNameLst>
                                          <p:attrName>style.visibility</p:attrName>
                                        </p:attrNameLst>
                                      </p:cBhvr>
                                      <p:to>
                                        <p:strVal val="visible"/>
                                      </p:to>
                                    </p:set>
                                    <p:anim calcmode="lin" valueType="num">
                                      <p:cBhvr additive="base">
                                        <p:cTn id="49" dur="75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50" dur="75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389">
                                            <p:txEl>
                                              <p:pRg st="1" end="1"/>
                                            </p:txEl>
                                          </p:spTgt>
                                        </p:tgtEl>
                                        <p:attrNameLst>
                                          <p:attrName>style.visibility</p:attrName>
                                        </p:attrNameLst>
                                      </p:cBhvr>
                                      <p:to>
                                        <p:strVal val="visible"/>
                                      </p:to>
                                    </p:set>
                                    <p:anim calcmode="lin" valueType="num">
                                      <p:cBhvr additive="base">
                                        <p:cTn id="55" dur="750" fill="hold"/>
                                        <p:tgtEl>
                                          <p:spTgt spid="16389">
                                            <p:txEl>
                                              <p:pRg st="1" end="1"/>
                                            </p:txEl>
                                          </p:spTgt>
                                        </p:tgtEl>
                                        <p:attrNameLst>
                                          <p:attrName>ppt_x</p:attrName>
                                        </p:attrNameLst>
                                      </p:cBhvr>
                                      <p:tavLst>
                                        <p:tav tm="0">
                                          <p:val>
                                            <p:strVal val="#ppt_x"/>
                                          </p:val>
                                        </p:tav>
                                        <p:tav tm="100000">
                                          <p:val>
                                            <p:strVal val="#ppt_x"/>
                                          </p:val>
                                        </p:tav>
                                      </p:tavLst>
                                    </p:anim>
                                    <p:anim calcmode="lin" valueType="num">
                                      <p:cBhvr additive="base">
                                        <p:cTn id="56" dur="750" fill="hold"/>
                                        <p:tgtEl>
                                          <p:spTgt spid="163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389">
                                            <p:txEl>
                                              <p:pRg st="2" end="2"/>
                                            </p:txEl>
                                          </p:spTgt>
                                        </p:tgtEl>
                                        <p:attrNameLst>
                                          <p:attrName>style.visibility</p:attrName>
                                        </p:attrNameLst>
                                      </p:cBhvr>
                                      <p:to>
                                        <p:strVal val="visible"/>
                                      </p:to>
                                    </p:set>
                                    <p:anim calcmode="lin" valueType="num">
                                      <p:cBhvr additive="base">
                                        <p:cTn id="61" dur="750" fill="hold"/>
                                        <p:tgtEl>
                                          <p:spTgt spid="16389">
                                            <p:txEl>
                                              <p:pRg st="2" end="2"/>
                                            </p:txEl>
                                          </p:spTgt>
                                        </p:tgtEl>
                                        <p:attrNameLst>
                                          <p:attrName>ppt_x</p:attrName>
                                        </p:attrNameLst>
                                      </p:cBhvr>
                                      <p:tavLst>
                                        <p:tav tm="0">
                                          <p:val>
                                            <p:strVal val="#ppt_x"/>
                                          </p:val>
                                        </p:tav>
                                        <p:tav tm="100000">
                                          <p:val>
                                            <p:strVal val="#ppt_x"/>
                                          </p:val>
                                        </p:tav>
                                      </p:tavLst>
                                    </p:anim>
                                    <p:anim calcmode="lin" valueType="num">
                                      <p:cBhvr additive="base">
                                        <p:cTn id="62" dur="750" fill="hold"/>
                                        <p:tgtEl>
                                          <p:spTgt spid="163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389">
                                            <p:txEl>
                                              <p:pRg st="3" end="3"/>
                                            </p:txEl>
                                          </p:spTgt>
                                        </p:tgtEl>
                                        <p:attrNameLst>
                                          <p:attrName>style.visibility</p:attrName>
                                        </p:attrNameLst>
                                      </p:cBhvr>
                                      <p:to>
                                        <p:strVal val="visible"/>
                                      </p:to>
                                    </p:set>
                                    <p:anim calcmode="lin" valueType="num">
                                      <p:cBhvr additive="base">
                                        <p:cTn id="67" dur="750" fill="hold"/>
                                        <p:tgtEl>
                                          <p:spTgt spid="16389">
                                            <p:txEl>
                                              <p:pRg st="3" end="3"/>
                                            </p:txEl>
                                          </p:spTgt>
                                        </p:tgtEl>
                                        <p:attrNameLst>
                                          <p:attrName>ppt_x</p:attrName>
                                        </p:attrNameLst>
                                      </p:cBhvr>
                                      <p:tavLst>
                                        <p:tav tm="0">
                                          <p:val>
                                            <p:strVal val="#ppt_x"/>
                                          </p:val>
                                        </p:tav>
                                        <p:tav tm="100000">
                                          <p:val>
                                            <p:strVal val="#ppt_x"/>
                                          </p:val>
                                        </p:tav>
                                      </p:tavLst>
                                    </p:anim>
                                    <p:anim calcmode="lin" valueType="num">
                                      <p:cBhvr additive="base">
                                        <p:cTn id="68" dur="750" fill="hold"/>
                                        <p:tgtEl>
                                          <p:spTgt spid="1638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389">
                                            <p:txEl>
                                              <p:pRg st="4" end="4"/>
                                            </p:txEl>
                                          </p:spTgt>
                                        </p:tgtEl>
                                        <p:attrNameLst>
                                          <p:attrName>style.visibility</p:attrName>
                                        </p:attrNameLst>
                                      </p:cBhvr>
                                      <p:to>
                                        <p:strVal val="visible"/>
                                      </p:to>
                                    </p:set>
                                    <p:anim calcmode="lin" valueType="num">
                                      <p:cBhvr additive="base">
                                        <p:cTn id="73" dur="750" fill="hold"/>
                                        <p:tgtEl>
                                          <p:spTgt spid="16389">
                                            <p:txEl>
                                              <p:pRg st="4" end="4"/>
                                            </p:txEl>
                                          </p:spTgt>
                                        </p:tgtEl>
                                        <p:attrNameLst>
                                          <p:attrName>ppt_x</p:attrName>
                                        </p:attrNameLst>
                                      </p:cBhvr>
                                      <p:tavLst>
                                        <p:tav tm="0">
                                          <p:val>
                                            <p:strVal val="#ppt_x"/>
                                          </p:val>
                                        </p:tav>
                                        <p:tav tm="100000">
                                          <p:val>
                                            <p:strVal val="#ppt_x"/>
                                          </p:val>
                                        </p:tav>
                                      </p:tavLst>
                                    </p:anim>
                                    <p:anim calcmode="lin" valueType="num">
                                      <p:cBhvr additive="base">
                                        <p:cTn id="74" dur="750" fill="hold"/>
                                        <p:tgtEl>
                                          <p:spTgt spid="163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389">
                                            <p:txEl>
                                              <p:pRg st="5" end="5"/>
                                            </p:txEl>
                                          </p:spTgt>
                                        </p:tgtEl>
                                        <p:attrNameLst>
                                          <p:attrName>style.visibility</p:attrName>
                                        </p:attrNameLst>
                                      </p:cBhvr>
                                      <p:to>
                                        <p:strVal val="visible"/>
                                      </p:to>
                                    </p:set>
                                    <p:anim calcmode="lin" valueType="num">
                                      <p:cBhvr additive="base">
                                        <p:cTn id="79" dur="750" fill="hold"/>
                                        <p:tgtEl>
                                          <p:spTgt spid="16389">
                                            <p:txEl>
                                              <p:pRg st="5" end="5"/>
                                            </p:txEl>
                                          </p:spTgt>
                                        </p:tgtEl>
                                        <p:attrNameLst>
                                          <p:attrName>ppt_x</p:attrName>
                                        </p:attrNameLst>
                                      </p:cBhvr>
                                      <p:tavLst>
                                        <p:tav tm="0">
                                          <p:val>
                                            <p:strVal val="#ppt_x"/>
                                          </p:val>
                                        </p:tav>
                                        <p:tav tm="100000">
                                          <p:val>
                                            <p:strVal val="#ppt_x"/>
                                          </p:val>
                                        </p:tav>
                                      </p:tavLst>
                                    </p:anim>
                                    <p:anim calcmode="lin" valueType="num">
                                      <p:cBhvr additive="base">
                                        <p:cTn id="80" dur="750" fill="hold"/>
                                        <p:tgtEl>
                                          <p:spTgt spid="1638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389">
                                            <p:txEl>
                                              <p:pRg st="6" end="6"/>
                                            </p:txEl>
                                          </p:spTgt>
                                        </p:tgtEl>
                                        <p:attrNameLst>
                                          <p:attrName>style.visibility</p:attrName>
                                        </p:attrNameLst>
                                      </p:cBhvr>
                                      <p:to>
                                        <p:strVal val="visible"/>
                                      </p:to>
                                    </p:set>
                                    <p:anim calcmode="lin" valueType="num">
                                      <p:cBhvr additive="base">
                                        <p:cTn id="85" dur="750" fill="hold"/>
                                        <p:tgtEl>
                                          <p:spTgt spid="16389">
                                            <p:txEl>
                                              <p:pRg st="6" end="6"/>
                                            </p:txEl>
                                          </p:spTgt>
                                        </p:tgtEl>
                                        <p:attrNameLst>
                                          <p:attrName>ppt_x</p:attrName>
                                        </p:attrNameLst>
                                      </p:cBhvr>
                                      <p:tavLst>
                                        <p:tav tm="0">
                                          <p:val>
                                            <p:strVal val="#ppt_x"/>
                                          </p:val>
                                        </p:tav>
                                        <p:tav tm="100000">
                                          <p:val>
                                            <p:strVal val="#ppt_x"/>
                                          </p:val>
                                        </p:tav>
                                      </p:tavLst>
                                    </p:anim>
                                    <p:anim calcmode="lin" valueType="num">
                                      <p:cBhvr additive="base">
                                        <p:cTn id="86" dur="750" fill="hold"/>
                                        <p:tgtEl>
                                          <p:spTgt spid="1638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389">
                                            <p:txEl>
                                              <p:pRg st="7" end="7"/>
                                            </p:txEl>
                                          </p:spTgt>
                                        </p:tgtEl>
                                        <p:attrNameLst>
                                          <p:attrName>style.visibility</p:attrName>
                                        </p:attrNameLst>
                                      </p:cBhvr>
                                      <p:to>
                                        <p:strVal val="visible"/>
                                      </p:to>
                                    </p:set>
                                    <p:anim calcmode="lin" valueType="num">
                                      <p:cBhvr additive="base">
                                        <p:cTn id="91" dur="750" fill="hold"/>
                                        <p:tgtEl>
                                          <p:spTgt spid="16389">
                                            <p:txEl>
                                              <p:pRg st="7" end="7"/>
                                            </p:txEl>
                                          </p:spTgt>
                                        </p:tgtEl>
                                        <p:attrNameLst>
                                          <p:attrName>ppt_x</p:attrName>
                                        </p:attrNameLst>
                                      </p:cBhvr>
                                      <p:tavLst>
                                        <p:tav tm="0">
                                          <p:val>
                                            <p:strVal val="#ppt_x"/>
                                          </p:val>
                                        </p:tav>
                                        <p:tav tm="100000">
                                          <p:val>
                                            <p:strVal val="#ppt_x"/>
                                          </p:val>
                                        </p:tav>
                                      </p:tavLst>
                                    </p:anim>
                                    <p:anim calcmode="lin" valueType="num">
                                      <p:cBhvr additive="base">
                                        <p:cTn id="92" dur="750" fill="hold"/>
                                        <p:tgtEl>
                                          <p:spTgt spid="1638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6389">
                                            <p:txEl>
                                              <p:pRg st="12" end="12"/>
                                            </p:txEl>
                                          </p:spTgt>
                                        </p:tgtEl>
                                        <p:attrNameLst>
                                          <p:attrName>style.visibility</p:attrName>
                                        </p:attrNameLst>
                                      </p:cBhvr>
                                      <p:to>
                                        <p:strVal val="visible"/>
                                      </p:to>
                                    </p:set>
                                    <p:anim calcmode="lin" valueType="num">
                                      <p:cBhvr additive="base">
                                        <p:cTn id="97" dur="750" fill="hold"/>
                                        <p:tgtEl>
                                          <p:spTgt spid="16389">
                                            <p:txEl>
                                              <p:pRg st="12" end="12"/>
                                            </p:txEl>
                                          </p:spTgt>
                                        </p:tgtEl>
                                        <p:attrNameLst>
                                          <p:attrName>ppt_x</p:attrName>
                                        </p:attrNameLst>
                                      </p:cBhvr>
                                      <p:tavLst>
                                        <p:tav tm="0">
                                          <p:val>
                                            <p:strVal val="#ppt_x"/>
                                          </p:val>
                                        </p:tav>
                                        <p:tav tm="100000">
                                          <p:val>
                                            <p:strVal val="#ppt_x"/>
                                          </p:val>
                                        </p:tav>
                                      </p:tavLst>
                                    </p:anim>
                                    <p:anim calcmode="lin" valueType="num">
                                      <p:cBhvr additive="base">
                                        <p:cTn id="98" dur="750" fill="hold"/>
                                        <p:tgtEl>
                                          <p:spTgt spid="1638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p:bldP spid="1638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a:xfrm>
            <a:off x="540543" y="1955536"/>
            <a:ext cx="5915025" cy="2442633"/>
          </a:xfrm>
        </p:spPr>
        <p:txBody>
          <a:bodyPr/>
          <a:lstStyle/>
          <a:p>
            <a:pPr algn="just" eaLnBrk="1" hangingPunct="1">
              <a:lnSpc>
                <a:spcPct val="90000"/>
              </a:lnSpc>
            </a:pPr>
            <a:r>
              <a:rPr lang="en-US" altLang="en-US" sz="2000" dirty="0" smtClean="0"/>
              <a:t>A Mortgage </a:t>
            </a:r>
            <a:r>
              <a:rPr lang="en-US" altLang="en-US" sz="2000" dirty="0"/>
              <a:t>B</a:t>
            </a:r>
            <a:r>
              <a:rPr lang="en-US" altLang="en-US" sz="2000" dirty="0" smtClean="0"/>
              <a:t>roker may share office space with any other business if each business has a designated space within the office space and each business is separately identifiable by a sign or other method of identification within the office space.</a:t>
            </a:r>
          </a:p>
          <a:p>
            <a:pPr algn="just" eaLnBrk="1" hangingPunct="1">
              <a:lnSpc>
                <a:spcPct val="90000"/>
              </a:lnSpc>
            </a:pPr>
            <a:r>
              <a:rPr lang="en-US" altLang="en-US" sz="2000" dirty="0" smtClean="0"/>
              <a:t>A </a:t>
            </a:r>
            <a:r>
              <a:rPr lang="en-US" altLang="en-US" sz="2000" dirty="0"/>
              <a:t>M</a:t>
            </a:r>
            <a:r>
              <a:rPr lang="en-US" altLang="en-US" sz="2000" dirty="0" smtClean="0"/>
              <a:t>ortgage Broker may share office space with a business licensed as a Real Estate Broker or Real Estate Salesperson if…</a:t>
            </a:r>
          </a:p>
          <a:p>
            <a:pPr algn="just" eaLnBrk="1" hangingPunct="1">
              <a:lnSpc>
                <a:spcPct val="90000"/>
              </a:lnSpc>
              <a:buFont typeface="Wingdings" panose="05000000000000000000" pitchFamily="2" charset="2"/>
              <a:buNone/>
            </a:pPr>
            <a:endParaRPr lang="en-US" altLang="en-US" sz="2000" dirty="0" smtClean="0"/>
          </a:p>
        </p:txBody>
      </p:sp>
      <p:sp>
        <p:nvSpPr>
          <p:cNvPr id="18434"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C53F0E17-15FD-4CE5-95D5-307363F29CDA}" type="slidenum">
              <a:rPr lang="en-US" altLang="en-US">
                <a:latin typeface="Arial" panose="020B0604020202020204" pitchFamily="34" charset="0"/>
              </a:rPr>
              <a:pPr algn="r"/>
              <a:t>6</a:t>
            </a:fld>
            <a:endParaRPr lang="en-US" altLang="en-US">
              <a:latin typeface="Arial" panose="020B0604020202020204" pitchFamily="34" charset="0"/>
            </a:endParaRPr>
          </a:p>
        </p:txBody>
      </p:sp>
      <p:sp>
        <p:nvSpPr>
          <p:cNvPr id="5" name="Rectangle 2"/>
          <p:cNvSpPr>
            <a:spLocks noGrp="1" noChangeArrowheads="1"/>
          </p:cNvSpPr>
          <p:nvPr>
            <p:ph type="title"/>
          </p:nvPr>
        </p:nvSpPr>
        <p:spPr>
          <a:xfrm>
            <a:off x="762000" y="685800"/>
            <a:ext cx="5472112" cy="884764"/>
          </a:xfrm>
          <a:ln w="38100">
            <a:solidFill>
              <a:schemeClr val="tx1"/>
            </a:solidFill>
          </a:ln>
        </p:spPr>
        <p:txBody>
          <a:bodyPr>
            <a:normAutofit/>
          </a:bodyPr>
          <a:lstStyle/>
          <a:p>
            <a:pPr algn="ctr" eaLnBrk="1" hangingPunct="1"/>
            <a:r>
              <a:rPr lang="en-US" altLang="en-US" sz="3200" b="1" dirty="0" smtClean="0">
                <a:solidFill>
                  <a:srgbClr val="0070C0"/>
                </a:solidFill>
              </a:rPr>
              <a:t>Sharing Office Space</a:t>
            </a:r>
          </a:p>
        </p:txBody>
      </p:sp>
      <p:sp>
        <p:nvSpPr>
          <p:cNvPr id="3" name="TextBox 2"/>
          <p:cNvSpPr txBox="1"/>
          <p:nvPr/>
        </p:nvSpPr>
        <p:spPr>
          <a:xfrm>
            <a:off x="675607" y="4535511"/>
            <a:ext cx="5776913" cy="4401205"/>
          </a:xfrm>
          <a:prstGeom prst="rect">
            <a:avLst/>
          </a:prstGeom>
          <a:noFill/>
        </p:spPr>
        <p:txBody>
          <a:bodyPr wrap="square" rtlCol="0">
            <a:spAutoFit/>
          </a:bodyPr>
          <a:lstStyle/>
          <a:p>
            <a:pPr marL="342900" indent="-342900">
              <a:buFont typeface="Wingdings" panose="05000000000000000000" pitchFamily="2" charset="2"/>
              <a:buChar char="ü"/>
            </a:pPr>
            <a:r>
              <a:rPr lang="en-US" sz="2000" i="1" dirty="0">
                <a:latin typeface="+mn-lt"/>
              </a:rPr>
              <a:t>e</a:t>
            </a:r>
            <a:r>
              <a:rPr lang="en-US" sz="2000" i="1" dirty="0" smtClean="0">
                <a:latin typeface="+mn-lt"/>
              </a:rPr>
              <a:t>ach business has separate and distinct office space and signs which are easily navigated by customers.</a:t>
            </a:r>
          </a:p>
          <a:p>
            <a:endParaRPr lang="en-US" sz="2000" i="1" dirty="0" smtClean="0">
              <a:latin typeface="+mn-lt"/>
            </a:endParaRPr>
          </a:p>
          <a:p>
            <a:pPr marL="342900" indent="-342900">
              <a:buFont typeface="Wingdings" panose="05000000000000000000" pitchFamily="2" charset="2"/>
              <a:buChar char="ü"/>
            </a:pPr>
            <a:r>
              <a:rPr lang="en-US" sz="2000" i="1" dirty="0">
                <a:latin typeface="+mn-lt"/>
              </a:rPr>
              <a:t>e</a:t>
            </a:r>
            <a:r>
              <a:rPr lang="en-US" sz="2000" i="1" dirty="0" smtClean="0">
                <a:latin typeface="+mn-lt"/>
              </a:rPr>
              <a:t>ach business operates as a separate legal entity.</a:t>
            </a:r>
          </a:p>
          <a:p>
            <a:endParaRPr lang="en-US" sz="2000" i="1" dirty="0" smtClean="0">
              <a:latin typeface="+mn-lt"/>
            </a:endParaRPr>
          </a:p>
          <a:p>
            <a:pPr marL="342900" indent="-342900">
              <a:buFont typeface="Wingdings" panose="05000000000000000000" pitchFamily="2" charset="2"/>
              <a:buChar char="ü"/>
            </a:pPr>
            <a:r>
              <a:rPr lang="en-US" sz="2000" i="1" dirty="0">
                <a:latin typeface="+mn-lt"/>
              </a:rPr>
              <a:t>e</a:t>
            </a:r>
            <a:r>
              <a:rPr lang="en-US" sz="2000" i="1" dirty="0" smtClean="0">
                <a:latin typeface="+mn-lt"/>
              </a:rPr>
              <a:t>ach business maintains separate accounts, books, and records.</a:t>
            </a:r>
          </a:p>
          <a:p>
            <a:endParaRPr lang="en-US" sz="2000" i="1" dirty="0" smtClean="0">
              <a:latin typeface="+mn-lt"/>
            </a:endParaRPr>
          </a:p>
          <a:p>
            <a:pPr marL="342900" indent="-342900">
              <a:buFont typeface="Wingdings" panose="05000000000000000000" pitchFamily="2" charset="2"/>
              <a:buChar char="ü"/>
            </a:pPr>
            <a:r>
              <a:rPr lang="en-US" sz="2000" i="1" dirty="0">
                <a:latin typeface="+mn-lt"/>
              </a:rPr>
              <a:t>e</a:t>
            </a:r>
            <a:r>
              <a:rPr lang="en-US" sz="2000" i="1" dirty="0" smtClean="0">
                <a:latin typeface="+mn-lt"/>
              </a:rPr>
              <a:t>ach business maintains separate licenses, AND…</a:t>
            </a:r>
          </a:p>
          <a:p>
            <a:endParaRPr lang="en-US" sz="2000" i="1" dirty="0" smtClean="0">
              <a:latin typeface="+mn-lt"/>
            </a:endParaRPr>
          </a:p>
          <a:p>
            <a:pPr marL="342900" indent="-342900">
              <a:buFont typeface="Wingdings" panose="05000000000000000000" pitchFamily="2" charset="2"/>
              <a:buChar char="ü"/>
            </a:pPr>
            <a:r>
              <a:rPr lang="en-US" sz="2000" i="1" dirty="0">
                <a:latin typeface="+mn-lt"/>
              </a:rPr>
              <a:t>t</a:t>
            </a:r>
            <a:r>
              <a:rPr lang="en-US" sz="2000" i="1" dirty="0" smtClean="0">
                <a:latin typeface="+mn-lt"/>
              </a:rPr>
              <a:t>he businesses are subsidiaries of the same parent corporation or are otherwise affiliated businesses.</a:t>
            </a:r>
          </a:p>
          <a:p>
            <a:endParaRPr lang="en-US" sz="1000" i="1" dirty="0">
              <a:latin typeface="+mn-lt"/>
            </a:endParaRPr>
          </a:p>
          <a:p>
            <a:r>
              <a:rPr lang="en-US" sz="1000" i="1" dirty="0" smtClean="0">
                <a:solidFill>
                  <a:schemeClr val="bg1">
                    <a:lumMod val="50000"/>
                  </a:schemeClr>
                </a:solidFill>
                <a:latin typeface="+mn-lt"/>
              </a:rPr>
              <a:t>NAC 645B.032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2" fill="hold" nodeType="after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2" fill="hold" nodeType="afterEffect">
                                  <p:stCondLst>
                                    <p:cond delay="50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2" fill="hold" nodeType="afterEffect">
                                  <p:stCondLst>
                                    <p:cond delay="50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2" fill="hold" nodeType="afterEffect">
                                  <p:stCondLst>
                                    <p:cond delay="50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1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idx="1"/>
          </p:nvPr>
        </p:nvSpPr>
        <p:spPr>
          <a:xfrm>
            <a:off x="540543" y="1752599"/>
            <a:ext cx="6088857" cy="7209370"/>
          </a:xfrm>
        </p:spPr>
        <p:txBody>
          <a:bodyPr>
            <a:normAutofit fontScale="85000" lnSpcReduction="10000"/>
          </a:bodyPr>
          <a:lstStyle/>
          <a:p>
            <a:pPr algn="just" eaLnBrk="1" hangingPunct="1"/>
            <a:r>
              <a:rPr lang="en-US" altLang="en-US" sz="2000" dirty="0" smtClean="0"/>
              <a:t>If a Mortgage Broker will conduct business in this State at one or more branch offices, the Mortgage Broker must apply for a license for </a:t>
            </a:r>
            <a:r>
              <a:rPr lang="en-US" altLang="en-US" sz="2000" u="sng" dirty="0" smtClean="0"/>
              <a:t>each</a:t>
            </a:r>
            <a:r>
              <a:rPr lang="en-US" altLang="en-US" sz="2000" dirty="0" smtClean="0"/>
              <a:t> branch location.</a:t>
            </a:r>
          </a:p>
          <a:p>
            <a:pPr algn="just" eaLnBrk="1" hangingPunct="1"/>
            <a:r>
              <a:rPr lang="en-US" altLang="en-US" sz="2000" dirty="0" smtClean="0"/>
              <a:t>The fees for </a:t>
            </a:r>
            <a:r>
              <a:rPr lang="en-US" altLang="en-US" sz="2000" u="sng" dirty="0" smtClean="0"/>
              <a:t>filing</a:t>
            </a:r>
            <a:r>
              <a:rPr lang="en-US" altLang="en-US" sz="2000" dirty="0" smtClean="0"/>
              <a:t> for a license at a branch office are separate from the fees involved in filing for a principal office.</a:t>
            </a:r>
          </a:p>
          <a:p>
            <a:pPr algn="just"/>
            <a:r>
              <a:rPr lang="en-US" altLang="en-US" sz="2000" dirty="0"/>
              <a:t>The fees for </a:t>
            </a:r>
            <a:r>
              <a:rPr lang="en-US" altLang="en-US" sz="2000" dirty="0" smtClean="0"/>
              <a:t>having a license </a:t>
            </a:r>
            <a:r>
              <a:rPr lang="en-US" altLang="en-US" sz="2000" u="sng" dirty="0" smtClean="0"/>
              <a:t>issued</a:t>
            </a:r>
            <a:r>
              <a:rPr lang="en-US" altLang="en-US" sz="2000" dirty="0" smtClean="0"/>
              <a:t> for </a:t>
            </a:r>
            <a:r>
              <a:rPr lang="en-US" altLang="en-US" sz="2000" dirty="0"/>
              <a:t>a branch office </a:t>
            </a:r>
            <a:r>
              <a:rPr lang="en-US" altLang="en-US" sz="2000" dirty="0" smtClean="0"/>
              <a:t>are </a:t>
            </a:r>
            <a:r>
              <a:rPr lang="en-US" altLang="en-US" sz="2000" dirty="0"/>
              <a:t>separate from the fees involved </a:t>
            </a:r>
            <a:r>
              <a:rPr lang="en-US" altLang="en-US" sz="2000" dirty="0" smtClean="0"/>
              <a:t>for having a license issued for a </a:t>
            </a:r>
            <a:r>
              <a:rPr lang="en-US" altLang="en-US" sz="2000" dirty="0"/>
              <a:t>principal office</a:t>
            </a:r>
            <a:r>
              <a:rPr lang="en-US" altLang="en-US" sz="2000" dirty="0" smtClean="0"/>
              <a:t>.</a:t>
            </a:r>
          </a:p>
          <a:p>
            <a:pPr algn="just"/>
            <a:r>
              <a:rPr lang="en-US" altLang="en-US" sz="2000" dirty="0"/>
              <a:t>The fees for </a:t>
            </a:r>
            <a:r>
              <a:rPr lang="en-US" altLang="en-US" sz="2000" u="sng" dirty="0" smtClean="0"/>
              <a:t>renewing</a:t>
            </a:r>
            <a:r>
              <a:rPr lang="en-US" altLang="en-US" sz="2000" dirty="0" smtClean="0"/>
              <a:t> a </a:t>
            </a:r>
            <a:r>
              <a:rPr lang="en-US" altLang="en-US" sz="2000" dirty="0"/>
              <a:t>license at a branch office </a:t>
            </a:r>
            <a:r>
              <a:rPr lang="en-US" altLang="en-US" sz="2000" dirty="0" smtClean="0"/>
              <a:t>are </a:t>
            </a:r>
            <a:r>
              <a:rPr lang="en-US" altLang="en-US" sz="2000" dirty="0"/>
              <a:t>separate from the fees involved in </a:t>
            </a:r>
            <a:r>
              <a:rPr lang="en-US" altLang="en-US" sz="2000" dirty="0" smtClean="0"/>
              <a:t>renewing a license </a:t>
            </a:r>
            <a:r>
              <a:rPr lang="en-US" altLang="en-US" sz="2000" dirty="0"/>
              <a:t>for a principal office</a:t>
            </a:r>
            <a:r>
              <a:rPr lang="en-US" altLang="en-US" sz="2000" dirty="0" smtClean="0"/>
              <a:t>.</a:t>
            </a:r>
            <a:endParaRPr lang="en-US" altLang="en-US" sz="2000" dirty="0"/>
          </a:p>
          <a:p>
            <a:pPr algn="just" eaLnBrk="1" hangingPunct="1"/>
            <a:r>
              <a:rPr lang="en-US" altLang="en-US" sz="2000" dirty="0" smtClean="0"/>
              <a:t>Among other requirements associated with filing for a branch license, a qualified employee must be designated to manage and supervise the branch office and be approved by the Commissioner.  The Commissioner will not approve a qualified employee to manage a branch office if the qualified employee manages or has been designated and approved to manage another office.</a:t>
            </a:r>
          </a:p>
          <a:p>
            <a:pPr algn="just" eaLnBrk="1" hangingPunct="1"/>
            <a:r>
              <a:rPr lang="en-US" altLang="en-US" sz="2000" dirty="0" smtClean="0"/>
              <a:t>The Mortgage Broker is responsible for and must supervise each branch office as well as each qualified employee and Mortgage Agents.</a:t>
            </a:r>
          </a:p>
          <a:p>
            <a:pPr algn="just" eaLnBrk="1" hangingPunct="1"/>
            <a:r>
              <a:rPr lang="en-US" altLang="en-US" sz="2000" dirty="0" smtClean="0"/>
              <a:t>If any material change occurs at a principal or branch office, it must be reported to the Commissioner at least 30 calendar days before the change.</a:t>
            </a:r>
          </a:p>
          <a:p>
            <a:pPr algn="just" eaLnBrk="1" hangingPunct="1"/>
            <a:r>
              <a:rPr lang="en-US" altLang="en-US" sz="2000" dirty="0" smtClean="0"/>
              <a:t>The location of a branch office cannot change until the Commissioner has approved the transfer.</a:t>
            </a:r>
          </a:p>
          <a:p>
            <a:pPr algn="just" eaLnBrk="1" hangingPunct="1"/>
            <a:r>
              <a:rPr lang="en-US" altLang="en-US" sz="2000" dirty="0" smtClean="0"/>
              <a:t>Any branch office closure requires the Mortgage </a:t>
            </a:r>
            <a:r>
              <a:rPr lang="en-US" altLang="en-US" sz="2000" dirty="0"/>
              <a:t>B</a:t>
            </a:r>
            <a:r>
              <a:rPr lang="en-US" altLang="en-US" sz="2000" dirty="0" smtClean="0"/>
              <a:t>roker to return his or her original license certificate and receive the Commissioner’s approval of the closure.</a:t>
            </a:r>
          </a:p>
          <a:p>
            <a:pPr marL="0" indent="0" algn="just" eaLnBrk="1" hangingPunct="1">
              <a:buNone/>
            </a:pPr>
            <a:endParaRPr lang="en-US" altLang="en-US" sz="1000" dirty="0"/>
          </a:p>
          <a:p>
            <a:pPr marL="0" indent="0" algn="just" eaLnBrk="1" hangingPunct="1">
              <a:buNone/>
            </a:pPr>
            <a:r>
              <a:rPr lang="en-US" altLang="en-US" sz="1100" i="1" dirty="0" smtClean="0">
                <a:solidFill>
                  <a:schemeClr val="bg1">
                    <a:lumMod val="50000"/>
                  </a:schemeClr>
                </a:solidFill>
              </a:rPr>
              <a:t>NRS 645B.050;  NAC 645B.030;  NAC 645B.057</a:t>
            </a:r>
          </a:p>
          <a:p>
            <a:pPr eaLnBrk="1" hangingPunct="1">
              <a:buFont typeface="Wingdings" panose="05000000000000000000" pitchFamily="2" charset="2"/>
              <a:buNone/>
            </a:pPr>
            <a:endParaRPr lang="en-US" altLang="en-US" sz="2000" dirty="0" smtClean="0"/>
          </a:p>
        </p:txBody>
      </p:sp>
      <p:sp>
        <p:nvSpPr>
          <p:cNvPr id="24578"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A2C4D615-2CA6-4C60-B08F-DF058E1AD8E0}" type="slidenum">
              <a:rPr lang="en-US" altLang="en-US">
                <a:latin typeface="Arial" panose="020B0604020202020204" pitchFamily="34" charset="0"/>
              </a:rPr>
              <a:pPr algn="r"/>
              <a:t>7</a:t>
            </a:fld>
            <a:endParaRPr lang="en-US" altLang="en-US">
              <a:latin typeface="Arial" panose="020B0604020202020204" pitchFamily="34" charset="0"/>
            </a:endParaRPr>
          </a:p>
        </p:txBody>
      </p:sp>
      <p:sp>
        <p:nvSpPr>
          <p:cNvPr id="5" name="Rectangle 2"/>
          <p:cNvSpPr>
            <a:spLocks noGrp="1" noChangeArrowheads="1"/>
          </p:cNvSpPr>
          <p:nvPr>
            <p:ph type="title"/>
          </p:nvPr>
        </p:nvSpPr>
        <p:spPr>
          <a:xfrm>
            <a:off x="762000" y="685800"/>
            <a:ext cx="5472112" cy="884764"/>
          </a:xfrm>
          <a:ln w="38100">
            <a:solidFill>
              <a:schemeClr val="tx1"/>
            </a:solidFill>
          </a:ln>
        </p:spPr>
        <p:txBody>
          <a:bodyPr>
            <a:normAutofit/>
          </a:bodyPr>
          <a:lstStyle/>
          <a:p>
            <a:pPr algn="ctr" eaLnBrk="1" hangingPunct="1"/>
            <a:r>
              <a:rPr lang="en-US" altLang="en-US" sz="3200" b="1" dirty="0" smtClean="0">
                <a:solidFill>
                  <a:srgbClr val="0070C0"/>
                </a:solidFill>
              </a:rPr>
              <a:t>Branch Offices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1000"/>
                                  </p:stCondLst>
                                  <p:childTnLst>
                                    <p:set>
                                      <p:cBhvr>
                                        <p:cTn id="6" dur="1" fill="hold">
                                          <p:stCondLst>
                                            <p:cond delay="0"/>
                                          </p:stCondLst>
                                        </p:cTn>
                                        <p:tgtEl>
                                          <p:spTgt spid="24580">
                                            <p:txEl>
                                              <p:pRg st="0" end="0"/>
                                            </p:txEl>
                                          </p:spTgt>
                                        </p:tgtEl>
                                        <p:attrNameLst>
                                          <p:attrName>style.visibility</p:attrName>
                                        </p:attrNameLst>
                                      </p:cBhvr>
                                      <p:to>
                                        <p:strVal val="visible"/>
                                      </p:to>
                                    </p:set>
                                    <p:anim calcmode="lin" valueType="num">
                                      <p:cBhvr additive="base">
                                        <p:cTn id="7" dur="500" fill="hold"/>
                                        <p:tgtEl>
                                          <p:spTgt spid="2458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580">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6" fill="hold" nodeType="afterEffect">
                                  <p:stCondLst>
                                    <p:cond delay="0"/>
                                  </p:stCondLst>
                                  <p:childTnLst>
                                    <p:set>
                                      <p:cBhvr>
                                        <p:cTn id="11" dur="1" fill="hold">
                                          <p:stCondLst>
                                            <p:cond delay="0"/>
                                          </p:stCondLst>
                                        </p:cTn>
                                        <p:tgtEl>
                                          <p:spTgt spid="24580">
                                            <p:txEl>
                                              <p:pRg st="1" end="1"/>
                                            </p:txEl>
                                          </p:spTgt>
                                        </p:tgtEl>
                                        <p:attrNameLst>
                                          <p:attrName>style.visibility</p:attrName>
                                        </p:attrNameLst>
                                      </p:cBhvr>
                                      <p:to>
                                        <p:strVal val="visible"/>
                                      </p:to>
                                    </p:set>
                                    <p:anim calcmode="lin" valueType="num">
                                      <p:cBhvr additive="base">
                                        <p:cTn id="12" dur="500" fill="hold"/>
                                        <p:tgtEl>
                                          <p:spTgt spid="24580">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4580">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6" fill="hold" nodeType="afterEffect">
                                  <p:stCondLst>
                                    <p:cond delay="0"/>
                                  </p:stCondLst>
                                  <p:childTnLst>
                                    <p:set>
                                      <p:cBhvr>
                                        <p:cTn id="16" dur="1" fill="hold">
                                          <p:stCondLst>
                                            <p:cond delay="0"/>
                                          </p:stCondLst>
                                        </p:cTn>
                                        <p:tgtEl>
                                          <p:spTgt spid="24580">
                                            <p:txEl>
                                              <p:pRg st="2" end="2"/>
                                            </p:txEl>
                                          </p:spTgt>
                                        </p:tgtEl>
                                        <p:attrNameLst>
                                          <p:attrName>style.visibility</p:attrName>
                                        </p:attrNameLst>
                                      </p:cBhvr>
                                      <p:to>
                                        <p:strVal val="visible"/>
                                      </p:to>
                                    </p:set>
                                    <p:anim calcmode="lin" valueType="num">
                                      <p:cBhvr additive="base">
                                        <p:cTn id="17" dur="500" fill="hold"/>
                                        <p:tgtEl>
                                          <p:spTgt spid="24580">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4580">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6" fill="hold" nodeType="afterEffect">
                                  <p:stCondLst>
                                    <p:cond delay="0"/>
                                  </p:stCondLst>
                                  <p:childTnLst>
                                    <p:set>
                                      <p:cBhvr>
                                        <p:cTn id="21" dur="1" fill="hold">
                                          <p:stCondLst>
                                            <p:cond delay="0"/>
                                          </p:stCondLst>
                                        </p:cTn>
                                        <p:tgtEl>
                                          <p:spTgt spid="24580">
                                            <p:txEl>
                                              <p:pRg st="3" end="3"/>
                                            </p:txEl>
                                          </p:spTgt>
                                        </p:tgtEl>
                                        <p:attrNameLst>
                                          <p:attrName>style.visibility</p:attrName>
                                        </p:attrNameLst>
                                      </p:cBhvr>
                                      <p:to>
                                        <p:strVal val="visible"/>
                                      </p:to>
                                    </p:set>
                                    <p:anim calcmode="lin" valueType="num">
                                      <p:cBhvr additive="base">
                                        <p:cTn id="22" dur="500" fill="hold"/>
                                        <p:tgtEl>
                                          <p:spTgt spid="24580">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4580">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6" fill="hold" nodeType="afterEffect">
                                  <p:stCondLst>
                                    <p:cond delay="0"/>
                                  </p:stCondLst>
                                  <p:childTnLst>
                                    <p:set>
                                      <p:cBhvr>
                                        <p:cTn id="26" dur="1" fill="hold">
                                          <p:stCondLst>
                                            <p:cond delay="0"/>
                                          </p:stCondLst>
                                        </p:cTn>
                                        <p:tgtEl>
                                          <p:spTgt spid="24580">
                                            <p:txEl>
                                              <p:pRg st="4" end="4"/>
                                            </p:txEl>
                                          </p:spTgt>
                                        </p:tgtEl>
                                        <p:attrNameLst>
                                          <p:attrName>style.visibility</p:attrName>
                                        </p:attrNameLst>
                                      </p:cBhvr>
                                      <p:to>
                                        <p:strVal val="visible"/>
                                      </p:to>
                                    </p:set>
                                    <p:anim calcmode="lin" valueType="num">
                                      <p:cBhvr additive="base">
                                        <p:cTn id="27" dur="500" fill="hold"/>
                                        <p:tgtEl>
                                          <p:spTgt spid="24580">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4580">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3500"/>
                            </p:stCondLst>
                            <p:childTnLst>
                              <p:par>
                                <p:cTn id="30" presetID="2" presetClass="entr" presetSubtype="6" fill="hold" nodeType="afterEffect">
                                  <p:stCondLst>
                                    <p:cond delay="0"/>
                                  </p:stCondLst>
                                  <p:childTnLst>
                                    <p:set>
                                      <p:cBhvr>
                                        <p:cTn id="31" dur="1" fill="hold">
                                          <p:stCondLst>
                                            <p:cond delay="0"/>
                                          </p:stCondLst>
                                        </p:cTn>
                                        <p:tgtEl>
                                          <p:spTgt spid="24580">
                                            <p:txEl>
                                              <p:pRg st="5" end="5"/>
                                            </p:txEl>
                                          </p:spTgt>
                                        </p:tgtEl>
                                        <p:attrNameLst>
                                          <p:attrName>style.visibility</p:attrName>
                                        </p:attrNameLst>
                                      </p:cBhvr>
                                      <p:to>
                                        <p:strVal val="visible"/>
                                      </p:to>
                                    </p:set>
                                    <p:anim calcmode="lin" valueType="num">
                                      <p:cBhvr additive="base">
                                        <p:cTn id="32" dur="500" fill="hold"/>
                                        <p:tgtEl>
                                          <p:spTgt spid="24580">
                                            <p:txEl>
                                              <p:pRg st="5" end="5"/>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24580">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 presetClass="entr" presetSubtype="6" fill="hold" nodeType="afterEffect">
                                  <p:stCondLst>
                                    <p:cond delay="0"/>
                                  </p:stCondLst>
                                  <p:childTnLst>
                                    <p:set>
                                      <p:cBhvr>
                                        <p:cTn id="36" dur="1" fill="hold">
                                          <p:stCondLst>
                                            <p:cond delay="0"/>
                                          </p:stCondLst>
                                        </p:cTn>
                                        <p:tgtEl>
                                          <p:spTgt spid="24580">
                                            <p:txEl>
                                              <p:pRg st="6" end="6"/>
                                            </p:txEl>
                                          </p:spTgt>
                                        </p:tgtEl>
                                        <p:attrNameLst>
                                          <p:attrName>style.visibility</p:attrName>
                                        </p:attrNameLst>
                                      </p:cBhvr>
                                      <p:to>
                                        <p:strVal val="visible"/>
                                      </p:to>
                                    </p:set>
                                    <p:anim calcmode="lin" valueType="num">
                                      <p:cBhvr additive="base">
                                        <p:cTn id="37" dur="500" fill="hold"/>
                                        <p:tgtEl>
                                          <p:spTgt spid="24580">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580">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4500"/>
                            </p:stCondLst>
                            <p:childTnLst>
                              <p:par>
                                <p:cTn id="40" presetID="2" presetClass="entr" presetSubtype="6" fill="hold" nodeType="afterEffect">
                                  <p:stCondLst>
                                    <p:cond delay="0"/>
                                  </p:stCondLst>
                                  <p:childTnLst>
                                    <p:set>
                                      <p:cBhvr>
                                        <p:cTn id="41" dur="1" fill="hold">
                                          <p:stCondLst>
                                            <p:cond delay="0"/>
                                          </p:stCondLst>
                                        </p:cTn>
                                        <p:tgtEl>
                                          <p:spTgt spid="24580">
                                            <p:txEl>
                                              <p:pRg st="7" end="7"/>
                                            </p:txEl>
                                          </p:spTgt>
                                        </p:tgtEl>
                                        <p:attrNameLst>
                                          <p:attrName>style.visibility</p:attrName>
                                        </p:attrNameLst>
                                      </p:cBhvr>
                                      <p:to>
                                        <p:strVal val="visible"/>
                                      </p:to>
                                    </p:set>
                                    <p:anim calcmode="lin" valueType="num">
                                      <p:cBhvr additive="base">
                                        <p:cTn id="42" dur="500" fill="hold"/>
                                        <p:tgtEl>
                                          <p:spTgt spid="24580">
                                            <p:txEl>
                                              <p:pRg st="7" end="7"/>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4580">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5000"/>
                            </p:stCondLst>
                            <p:childTnLst>
                              <p:par>
                                <p:cTn id="45" presetID="2" presetClass="entr" presetSubtype="6" fill="hold" nodeType="afterEffect">
                                  <p:stCondLst>
                                    <p:cond delay="0"/>
                                  </p:stCondLst>
                                  <p:childTnLst>
                                    <p:set>
                                      <p:cBhvr>
                                        <p:cTn id="46" dur="1" fill="hold">
                                          <p:stCondLst>
                                            <p:cond delay="0"/>
                                          </p:stCondLst>
                                        </p:cTn>
                                        <p:tgtEl>
                                          <p:spTgt spid="24580">
                                            <p:txEl>
                                              <p:pRg st="8" end="8"/>
                                            </p:txEl>
                                          </p:spTgt>
                                        </p:tgtEl>
                                        <p:attrNameLst>
                                          <p:attrName>style.visibility</p:attrName>
                                        </p:attrNameLst>
                                      </p:cBhvr>
                                      <p:to>
                                        <p:strVal val="visible"/>
                                      </p:to>
                                    </p:set>
                                    <p:anim calcmode="lin" valueType="num">
                                      <p:cBhvr additive="base">
                                        <p:cTn id="47" dur="500" fill="hold"/>
                                        <p:tgtEl>
                                          <p:spTgt spid="24580">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4580">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5500"/>
                            </p:stCondLst>
                            <p:childTnLst>
                              <p:par>
                                <p:cTn id="50" presetID="2" presetClass="entr" presetSubtype="6" fill="hold" nodeType="afterEffect">
                                  <p:stCondLst>
                                    <p:cond delay="0"/>
                                  </p:stCondLst>
                                  <p:childTnLst>
                                    <p:set>
                                      <p:cBhvr>
                                        <p:cTn id="51" dur="1" fill="hold">
                                          <p:stCondLst>
                                            <p:cond delay="0"/>
                                          </p:stCondLst>
                                        </p:cTn>
                                        <p:tgtEl>
                                          <p:spTgt spid="24580">
                                            <p:txEl>
                                              <p:pRg st="10" end="10"/>
                                            </p:txEl>
                                          </p:spTgt>
                                        </p:tgtEl>
                                        <p:attrNameLst>
                                          <p:attrName>style.visibility</p:attrName>
                                        </p:attrNameLst>
                                      </p:cBhvr>
                                      <p:to>
                                        <p:strVal val="visible"/>
                                      </p:to>
                                    </p:set>
                                    <p:anim calcmode="lin" valueType="num">
                                      <p:cBhvr additive="base">
                                        <p:cTn id="52" dur="500" fill="hold"/>
                                        <p:tgtEl>
                                          <p:spTgt spid="24580">
                                            <p:txEl>
                                              <p:pRg st="10" end="1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2458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2AC8F2-D1F1-48D4-A0D1-1F1471843C5C}" type="slidenum">
              <a:rPr lang="en-US" altLang="en-US" smtClean="0"/>
              <a:pPr>
                <a:defRPr/>
              </a:pPr>
              <a:t>8</a:t>
            </a:fld>
            <a:endParaRPr lang="en-US" altLang="en-US"/>
          </a:p>
        </p:txBody>
      </p:sp>
      <p:sp>
        <p:nvSpPr>
          <p:cNvPr id="3" name="Rectangle 2"/>
          <p:cNvSpPr txBox="1">
            <a:spLocks noChangeArrowheads="1"/>
          </p:cNvSpPr>
          <p:nvPr/>
        </p:nvSpPr>
        <p:spPr>
          <a:xfrm>
            <a:off x="762000" y="685800"/>
            <a:ext cx="5472112" cy="884764"/>
          </a:xfrm>
          <a:prstGeom prst="rect">
            <a:avLst/>
          </a:prstGeom>
          <a:ln w="38100">
            <a:solidFill>
              <a:schemeClr val="tx1"/>
            </a:solidFill>
          </a:ln>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200" b="1" dirty="0" smtClean="0">
                <a:solidFill>
                  <a:srgbClr val="0070C0"/>
                </a:solidFill>
              </a:rPr>
              <a:t>Office Closure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056" y="2209800"/>
            <a:ext cx="2411412" cy="1504950"/>
          </a:xfrm>
          <a:prstGeom prst="rect">
            <a:avLst/>
          </a:prstGeom>
        </p:spPr>
      </p:pic>
      <p:sp>
        <p:nvSpPr>
          <p:cNvPr id="5" name="TextBox 4"/>
          <p:cNvSpPr txBox="1"/>
          <p:nvPr/>
        </p:nvSpPr>
        <p:spPr>
          <a:xfrm>
            <a:off x="609600" y="1710409"/>
            <a:ext cx="5776913" cy="646331"/>
          </a:xfrm>
          <a:prstGeom prst="rect">
            <a:avLst/>
          </a:prstGeom>
          <a:noFill/>
        </p:spPr>
        <p:txBody>
          <a:bodyPr wrap="square" rtlCol="0">
            <a:spAutoFit/>
          </a:bodyPr>
          <a:lstStyle/>
          <a:p>
            <a:r>
              <a:rPr lang="en-US" dirty="0" smtClean="0">
                <a:latin typeface="+mn-lt"/>
              </a:rPr>
              <a:t>A Mortgage Broker may not close his or her principal office or a branch office until:</a:t>
            </a:r>
            <a:endParaRPr lang="en-US" dirty="0">
              <a:latin typeface="+mn-lt"/>
            </a:endParaRPr>
          </a:p>
        </p:txBody>
      </p:sp>
      <p:sp>
        <p:nvSpPr>
          <p:cNvPr id="6" name="TextBox 5"/>
          <p:cNvSpPr txBox="1"/>
          <p:nvPr/>
        </p:nvSpPr>
        <p:spPr>
          <a:xfrm>
            <a:off x="609600" y="2365368"/>
            <a:ext cx="2743200" cy="1400383"/>
          </a:xfrm>
          <a:prstGeom prst="rect">
            <a:avLst/>
          </a:prstGeom>
          <a:noFill/>
        </p:spPr>
        <p:txBody>
          <a:bodyPr wrap="square" rtlCol="0">
            <a:spAutoFit/>
          </a:bodyPr>
          <a:lstStyle/>
          <a:p>
            <a:pPr marL="285750" indent="-285750">
              <a:buFont typeface="Arial" panose="020B0604020202020204" pitchFamily="34" charset="0"/>
              <a:buChar char="•"/>
            </a:pPr>
            <a:r>
              <a:rPr lang="en-US" sz="1700" dirty="0">
                <a:latin typeface="+mn-lt"/>
              </a:rPr>
              <a:t>t</a:t>
            </a:r>
            <a:r>
              <a:rPr lang="en-US" sz="1700" dirty="0" smtClean="0">
                <a:latin typeface="+mn-lt"/>
              </a:rPr>
              <a:t>he Mortgage Broker has returned his or her license; and</a:t>
            </a:r>
          </a:p>
          <a:p>
            <a:pPr marL="285750" indent="-285750">
              <a:buFont typeface="Arial" panose="020B0604020202020204" pitchFamily="34" charset="0"/>
              <a:buChar char="•"/>
            </a:pPr>
            <a:r>
              <a:rPr lang="en-US" sz="1700" dirty="0">
                <a:latin typeface="+mn-lt"/>
              </a:rPr>
              <a:t>t</a:t>
            </a:r>
            <a:r>
              <a:rPr lang="en-US" sz="1700" dirty="0" smtClean="0">
                <a:latin typeface="+mn-lt"/>
              </a:rPr>
              <a:t>he Commissioner has approved the closure.</a:t>
            </a:r>
            <a:endParaRPr lang="en-US" sz="1700" dirty="0">
              <a:latin typeface="+mn-lt"/>
            </a:endParaRPr>
          </a:p>
        </p:txBody>
      </p:sp>
      <p:sp>
        <p:nvSpPr>
          <p:cNvPr id="7" name="TextBox 6"/>
          <p:cNvSpPr txBox="1"/>
          <p:nvPr/>
        </p:nvSpPr>
        <p:spPr>
          <a:xfrm>
            <a:off x="609600" y="3795715"/>
            <a:ext cx="5776913" cy="5232202"/>
          </a:xfrm>
          <a:prstGeom prst="rect">
            <a:avLst/>
          </a:prstGeom>
          <a:noFill/>
        </p:spPr>
        <p:txBody>
          <a:bodyPr wrap="square" rtlCol="0">
            <a:spAutoFit/>
          </a:bodyPr>
          <a:lstStyle/>
          <a:p>
            <a:r>
              <a:rPr lang="en-US" dirty="0" smtClean="0">
                <a:latin typeface="+mn-lt"/>
              </a:rPr>
              <a:t>The request for approval of the closure of the principal office of the Mortgage Broker or a branch office must contain the following information:</a:t>
            </a:r>
          </a:p>
          <a:p>
            <a:endParaRPr lang="en-US" sz="800" dirty="0" smtClean="0">
              <a:latin typeface="+mn-lt"/>
            </a:endParaRPr>
          </a:p>
          <a:p>
            <a:pPr marL="285750" indent="-285750">
              <a:buFont typeface="Arial" panose="020B0604020202020204" pitchFamily="34" charset="0"/>
              <a:buChar char="•"/>
            </a:pPr>
            <a:r>
              <a:rPr lang="en-US" sz="1700" dirty="0" smtClean="0">
                <a:latin typeface="+mn-lt"/>
              </a:rPr>
              <a:t>The status of any incomplete applications for mortgage loans and the manner in which the loans will be finalized;</a:t>
            </a:r>
          </a:p>
          <a:p>
            <a:pPr marL="285750" indent="-285750">
              <a:buFont typeface="Arial" panose="020B0604020202020204" pitchFamily="34" charset="0"/>
              <a:buChar char="•"/>
            </a:pPr>
            <a:r>
              <a:rPr lang="en-US" sz="1700" dirty="0" smtClean="0">
                <a:latin typeface="+mn-lt"/>
              </a:rPr>
              <a:t>An accounting of any trust account maintained by the Mortgage Broker and the plan for distribution of money in the account;</a:t>
            </a:r>
          </a:p>
          <a:p>
            <a:pPr marL="285750" indent="-285750">
              <a:buFont typeface="Arial" panose="020B0604020202020204" pitchFamily="34" charset="0"/>
              <a:buChar char="•"/>
            </a:pPr>
            <a:r>
              <a:rPr lang="en-US" sz="1700" dirty="0" smtClean="0">
                <a:latin typeface="+mn-lt"/>
              </a:rPr>
              <a:t>If any Mortgage Agent associated with or employed by the Mortgage Broker has been terminated, evidence of the termination; and</a:t>
            </a:r>
          </a:p>
          <a:p>
            <a:pPr marL="285750" indent="-285750">
              <a:buFont typeface="Arial" panose="020B0604020202020204" pitchFamily="34" charset="0"/>
              <a:buChar char="•"/>
            </a:pPr>
            <a:r>
              <a:rPr lang="en-US" sz="1700" dirty="0" smtClean="0">
                <a:latin typeface="+mn-lt"/>
              </a:rPr>
              <a:t>In regard to the records of the Mortgage Broker maintained, the address where the records will be maintained and the name, telephone number, and mailing address of the person who will be responsible for the maintenance of the records.</a:t>
            </a:r>
          </a:p>
          <a:p>
            <a:endParaRPr lang="en-US" sz="800" dirty="0" smtClean="0">
              <a:latin typeface="+mn-lt"/>
            </a:endParaRPr>
          </a:p>
          <a:p>
            <a:r>
              <a:rPr lang="en-US" sz="1000" i="1" dirty="0" smtClean="0">
                <a:solidFill>
                  <a:schemeClr val="bg1">
                    <a:lumMod val="50000"/>
                  </a:schemeClr>
                </a:solidFill>
                <a:latin typeface="+mn-lt"/>
              </a:rPr>
              <a:t>NAC 645B.057</a:t>
            </a:r>
          </a:p>
          <a:p>
            <a:endParaRPr lang="en-US" sz="800" i="1" dirty="0" smtClean="0">
              <a:latin typeface="+mn-lt"/>
            </a:endParaRPr>
          </a:p>
          <a:p>
            <a:pPr algn="ctr"/>
            <a:r>
              <a:rPr lang="en-US" sz="1600" b="1" dirty="0" smtClean="0">
                <a:effectLst>
                  <a:outerShdw blurRad="38100" dist="38100" dir="2700000" algn="tl">
                    <a:srgbClr val="000000">
                      <a:alpha val="43137"/>
                    </a:srgbClr>
                  </a:outerShdw>
                </a:effectLst>
                <a:latin typeface="+mn-lt"/>
              </a:rPr>
              <a:t>The Request for Approval to Close Office/Surrender License form can be found on the Division’s Website:  www.mld.nv.gov </a:t>
            </a:r>
            <a:endParaRPr lang="en-US" sz="16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92084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p:cNvSpPr>
            <a:spLocks noGrp="1" noChangeArrowheads="1"/>
          </p:cNvSpPr>
          <p:nvPr>
            <p:ph idx="1"/>
          </p:nvPr>
        </p:nvSpPr>
        <p:spPr>
          <a:xfrm>
            <a:off x="471488" y="1828800"/>
            <a:ext cx="5915025" cy="6781800"/>
          </a:xfrm>
        </p:spPr>
        <p:txBody>
          <a:bodyPr>
            <a:normAutofit fontScale="92500" lnSpcReduction="20000"/>
          </a:bodyPr>
          <a:lstStyle/>
          <a:p>
            <a:pPr algn="just" eaLnBrk="1" hangingPunct="1"/>
            <a:r>
              <a:rPr lang="en-US" altLang="en-US" sz="2000" dirty="0" smtClean="0"/>
              <a:t>A Mortgage Agent is an employee of a Mortgage Broker who is authorized by the Mortgage Broker to engage in any activity that would require that person to be licensed as a Mortgage Broker if not employed by a Mortgage Broker.</a:t>
            </a:r>
          </a:p>
          <a:p>
            <a:pPr algn="just" eaLnBrk="1" hangingPunct="1"/>
            <a:r>
              <a:rPr lang="en-US" altLang="en-US" sz="2000" dirty="0" smtClean="0"/>
              <a:t>The term includes, but is not limited to, a residential mortgage loan originator.</a:t>
            </a:r>
          </a:p>
          <a:p>
            <a:pPr algn="just" eaLnBrk="1" hangingPunct="1"/>
            <a:r>
              <a:rPr lang="en-US" altLang="en-US" sz="2000" dirty="0" smtClean="0"/>
              <a:t>Mortgage Agents can only be associated with or employed by a Mortgage Broker at </a:t>
            </a:r>
            <a:r>
              <a:rPr lang="en-US" altLang="en-US" sz="2000" u="sng" dirty="0" smtClean="0"/>
              <a:t>one licensed office location</a:t>
            </a:r>
            <a:r>
              <a:rPr lang="en-US" altLang="en-US" sz="2000" dirty="0" smtClean="0"/>
              <a:t> and not with any other Mortgage Broker or any other entity.</a:t>
            </a:r>
          </a:p>
          <a:p>
            <a:pPr algn="just" eaLnBrk="1" hangingPunct="1"/>
            <a:r>
              <a:rPr lang="en-US" altLang="en-US" sz="2000" dirty="0" smtClean="0"/>
              <a:t>Mortgage Agents must satisfy educational and examination requirements.</a:t>
            </a:r>
          </a:p>
          <a:p>
            <a:pPr algn="just" eaLnBrk="1" hangingPunct="1"/>
            <a:r>
              <a:rPr lang="en-US" altLang="en-US" sz="2000" dirty="0" smtClean="0"/>
              <a:t>An Agent cannot originate a mortgage loan until they are licensed and registered with the Registry.</a:t>
            </a:r>
          </a:p>
          <a:p>
            <a:pPr algn="just" eaLnBrk="1" hangingPunct="1"/>
            <a:r>
              <a:rPr lang="en-US" altLang="en-US" sz="2000" dirty="0"/>
              <a:t>A</a:t>
            </a:r>
            <a:r>
              <a:rPr lang="en-US" altLang="en-US" sz="2000" dirty="0" smtClean="0"/>
              <a:t>ll Mortgage Agents employed by or associated with the Mortgage Broker must be named individually or as a group, such as “All Employed or Associated Mortgage Agents” on the Mortgage Broker’s surety bond.</a:t>
            </a:r>
          </a:p>
          <a:p>
            <a:pPr algn="just" eaLnBrk="1" hangingPunct="1"/>
            <a:r>
              <a:rPr lang="en-US" altLang="en-US" sz="2000" dirty="0" smtClean="0"/>
              <a:t>Mortgage Brokers are responsible for supervision and control over the activities of his or her Mortgage Agents.</a:t>
            </a:r>
          </a:p>
          <a:p>
            <a:pPr algn="just" eaLnBrk="1" hangingPunct="1"/>
            <a:r>
              <a:rPr lang="en-US" altLang="en-US" sz="2000" dirty="0" smtClean="0"/>
              <a:t>Mortgage Agents must demonstrate a fiduciary obligation to the client acting in the client’s best interest.</a:t>
            </a:r>
          </a:p>
          <a:p>
            <a:pPr marL="0" indent="0" algn="just" eaLnBrk="1" hangingPunct="1">
              <a:buNone/>
            </a:pPr>
            <a:endParaRPr lang="en-US" altLang="en-US" sz="1000" dirty="0"/>
          </a:p>
          <a:p>
            <a:pPr marL="0" indent="0" algn="just" eaLnBrk="1" hangingPunct="1">
              <a:buNone/>
            </a:pPr>
            <a:r>
              <a:rPr lang="en-US" altLang="en-US" sz="1100" i="1" dirty="0" smtClean="0">
                <a:solidFill>
                  <a:schemeClr val="bg1">
                    <a:lumMod val="50000"/>
                  </a:schemeClr>
                </a:solidFill>
              </a:rPr>
              <a:t>NRS 645B.0125;  NRS 645B.0147;  NRS 645B.400;  NRS 645B.450;  NAC 645B.030;  NAC 645B.062;  NAC 645B.300</a:t>
            </a:r>
          </a:p>
        </p:txBody>
      </p:sp>
      <p:sp>
        <p:nvSpPr>
          <p:cNvPr id="26626" name="Slide Number Placeholder 5"/>
          <p:cNvSpPr>
            <a:spLocks noGrp="1"/>
          </p:cNvSpPr>
          <p:nvPr>
            <p:ph type="sldNum" sz="quarter" idx="12"/>
          </p:nvPr>
        </p:nvSpPr>
        <p:spPr>
          <a:noFill/>
        </p:spPr>
        <p:txBody>
          <a:bodyPr/>
          <a:lstStyle>
            <a:lvl1pPr algn="ctr">
              <a:defRPr>
                <a:solidFill>
                  <a:schemeClr val="tx1"/>
                </a:solidFill>
                <a:latin typeface="Times New Roman" panose="02020603050405020304" pitchFamily="18" charset="0"/>
              </a:defRPr>
            </a:lvl1pPr>
            <a:lvl2pPr marL="742950" indent="-285750" algn="ctr">
              <a:defRPr>
                <a:solidFill>
                  <a:schemeClr val="tx1"/>
                </a:solidFill>
                <a:latin typeface="Times New Roman" panose="02020603050405020304" pitchFamily="18" charset="0"/>
              </a:defRPr>
            </a:lvl2pPr>
            <a:lvl3pPr marL="1143000" indent="-228600" algn="ctr">
              <a:defRPr>
                <a:solidFill>
                  <a:schemeClr val="tx1"/>
                </a:solidFill>
                <a:latin typeface="Times New Roman" panose="02020603050405020304" pitchFamily="18" charset="0"/>
              </a:defRPr>
            </a:lvl3pPr>
            <a:lvl4pPr marL="1600200" indent="-228600" algn="ctr">
              <a:defRPr>
                <a:solidFill>
                  <a:schemeClr val="tx1"/>
                </a:solidFill>
                <a:latin typeface="Times New Roman" panose="02020603050405020304" pitchFamily="18" charset="0"/>
              </a:defRPr>
            </a:lvl4pPr>
            <a:lvl5pPr marL="2057400" indent="-228600" algn="ctr">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algn="r"/>
            <a:fld id="{532B1AF6-9867-4F09-887B-58A2ECC81A64}" type="slidenum">
              <a:rPr lang="en-US" altLang="en-US">
                <a:latin typeface="Arial" panose="020B0604020202020204" pitchFamily="34" charset="0"/>
              </a:rPr>
              <a:pPr algn="r"/>
              <a:t>9</a:t>
            </a:fld>
            <a:endParaRPr lang="en-US" altLang="en-US">
              <a:latin typeface="Arial" panose="020B0604020202020204" pitchFamily="34" charset="0"/>
            </a:endParaRPr>
          </a:p>
        </p:txBody>
      </p:sp>
      <p:sp>
        <p:nvSpPr>
          <p:cNvPr id="5" name="Rectangle 2"/>
          <p:cNvSpPr>
            <a:spLocks noGrp="1" noChangeArrowheads="1"/>
          </p:cNvSpPr>
          <p:nvPr>
            <p:ph type="title"/>
          </p:nvPr>
        </p:nvSpPr>
        <p:spPr>
          <a:xfrm>
            <a:off x="762000" y="685800"/>
            <a:ext cx="5472112" cy="884764"/>
          </a:xfrm>
          <a:ln w="38100">
            <a:solidFill>
              <a:schemeClr val="tx1"/>
            </a:solidFill>
          </a:ln>
        </p:spPr>
        <p:txBody>
          <a:bodyPr>
            <a:normAutofit fontScale="90000"/>
          </a:bodyPr>
          <a:lstStyle/>
          <a:p>
            <a:pPr algn="ctr" eaLnBrk="1" hangingPunct="1"/>
            <a:r>
              <a:rPr lang="en-US" altLang="en-US" sz="3200" b="1" dirty="0" smtClean="0">
                <a:solidFill>
                  <a:srgbClr val="0070C0"/>
                </a:solidFill>
              </a:rPr>
              <a:t>Information for Employing or Associating with Mortgage Agents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1000"/>
                                  </p:stCondLst>
                                  <p:childTnLst>
                                    <p:set>
                                      <p:cBhvr>
                                        <p:cTn id="6" dur="1" fill="hold">
                                          <p:stCondLst>
                                            <p:cond delay="0"/>
                                          </p:stCondLst>
                                        </p:cTn>
                                        <p:tgtEl>
                                          <p:spTgt spid="26628">
                                            <p:txEl>
                                              <p:pRg st="0" end="0"/>
                                            </p:txEl>
                                          </p:spTgt>
                                        </p:tgtEl>
                                        <p:attrNameLst>
                                          <p:attrName>style.visibility</p:attrName>
                                        </p:attrNameLst>
                                      </p:cBhvr>
                                      <p:to>
                                        <p:strVal val="visible"/>
                                      </p:to>
                                    </p:set>
                                    <p:anim calcmode="lin" valueType="num">
                                      <p:cBhvr additive="base">
                                        <p:cTn id="7" dur="500" fill="hold"/>
                                        <p:tgtEl>
                                          <p:spTgt spid="266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1000"/>
                                  </p:stCondLst>
                                  <p:childTnLst>
                                    <p:set>
                                      <p:cBhvr>
                                        <p:cTn id="10" dur="1" fill="hold">
                                          <p:stCondLst>
                                            <p:cond delay="0"/>
                                          </p:stCondLst>
                                        </p:cTn>
                                        <p:tgtEl>
                                          <p:spTgt spid="26628">
                                            <p:txEl>
                                              <p:pRg st="1" end="1"/>
                                            </p:txEl>
                                          </p:spTgt>
                                        </p:tgtEl>
                                        <p:attrNameLst>
                                          <p:attrName>style.visibility</p:attrName>
                                        </p:attrNameLst>
                                      </p:cBhvr>
                                      <p:to>
                                        <p:strVal val="visible"/>
                                      </p:to>
                                    </p:set>
                                    <p:anim calcmode="lin" valueType="num">
                                      <p:cBhvr additive="base">
                                        <p:cTn id="11" dur="500" fill="hold"/>
                                        <p:tgtEl>
                                          <p:spTgt spid="2662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628">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2" fill="hold" nodeType="afterEffect">
                                  <p:stCondLst>
                                    <p:cond delay="0"/>
                                  </p:stCondLst>
                                  <p:childTnLst>
                                    <p:set>
                                      <p:cBhvr>
                                        <p:cTn id="15" dur="1" fill="hold">
                                          <p:stCondLst>
                                            <p:cond delay="0"/>
                                          </p:stCondLst>
                                        </p:cTn>
                                        <p:tgtEl>
                                          <p:spTgt spid="26628">
                                            <p:txEl>
                                              <p:pRg st="2" end="2"/>
                                            </p:txEl>
                                          </p:spTgt>
                                        </p:tgtEl>
                                        <p:attrNameLst>
                                          <p:attrName>style.visibility</p:attrName>
                                        </p:attrNameLst>
                                      </p:cBhvr>
                                      <p:to>
                                        <p:strVal val="visible"/>
                                      </p:to>
                                    </p:set>
                                    <p:anim calcmode="lin" valueType="num">
                                      <p:cBhvr additive="base">
                                        <p:cTn id="16" dur="500" fill="hold"/>
                                        <p:tgtEl>
                                          <p:spTgt spid="26628">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6628">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12" fill="hold" nodeType="afterEffect">
                                  <p:stCondLst>
                                    <p:cond delay="0"/>
                                  </p:stCondLst>
                                  <p:childTnLst>
                                    <p:set>
                                      <p:cBhvr>
                                        <p:cTn id="20" dur="1" fill="hold">
                                          <p:stCondLst>
                                            <p:cond delay="0"/>
                                          </p:stCondLst>
                                        </p:cTn>
                                        <p:tgtEl>
                                          <p:spTgt spid="26628">
                                            <p:txEl>
                                              <p:pRg st="3" end="3"/>
                                            </p:txEl>
                                          </p:spTgt>
                                        </p:tgtEl>
                                        <p:attrNameLst>
                                          <p:attrName>style.visibility</p:attrName>
                                        </p:attrNameLst>
                                      </p:cBhvr>
                                      <p:to>
                                        <p:strVal val="visible"/>
                                      </p:to>
                                    </p:set>
                                    <p:anim calcmode="lin" valueType="num">
                                      <p:cBhvr additive="base">
                                        <p:cTn id="21" dur="500" fill="hold"/>
                                        <p:tgtEl>
                                          <p:spTgt spid="26628">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6628">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12" fill="hold" nodeType="afterEffect">
                                  <p:stCondLst>
                                    <p:cond delay="0"/>
                                  </p:stCondLst>
                                  <p:childTnLst>
                                    <p:set>
                                      <p:cBhvr>
                                        <p:cTn id="25" dur="1" fill="hold">
                                          <p:stCondLst>
                                            <p:cond delay="0"/>
                                          </p:stCondLst>
                                        </p:cTn>
                                        <p:tgtEl>
                                          <p:spTgt spid="26628">
                                            <p:txEl>
                                              <p:pRg st="4" end="4"/>
                                            </p:txEl>
                                          </p:spTgt>
                                        </p:tgtEl>
                                        <p:attrNameLst>
                                          <p:attrName>style.visibility</p:attrName>
                                        </p:attrNameLst>
                                      </p:cBhvr>
                                      <p:to>
                                        <p:strVal val="visible"/>
                                      </p:to>
                                    </p:set>
                                    <p:anim calcmode="lin" valueType="num">
                                      <p:cBhvr additive="base">
                                        <p:cTn id="26" dur="500" fill="hold"/>
                                        <p:tgtEl>
                                          <p:spTgt spid="26628">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6628">
                                            <p:txEl>
                                              <p:pRg st="4" end="4"/>
                                            </p:txEl>
                                          </p:spTgt>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12" fill="hold" nodeType="afterEffect">
                                  <p:stCondLst>
                                    <p:cond delay="0"/>
                                  </p:stCondLst>
                                  <p:childTnLst>
                                    <p:set>
                                      <p:cBhvr>
                                        <p:cTn id="30" dur="1" fill="hold">
                                          <p:stCondLst>
                                            <p:cond delay="0"/>
                                          </p:stCondLst>
                                        </p:cTn>
                                        <p:tgtEl>
                                          <p:spTgt spid="26628">
                                            <p:txEl>
                                              <p:pRg st="5" end="5"/>
                                            </p:txEl>
                                          </p:spTgt>
                                        </p:tgtEl>
                                        <p:attrNameLst>
                                          <p:attrName>style.visibility</p:attrName>
                                        </p:attrNameLst>
                                      </p:cBhvr>
                                      <p:to>
                                        <p:strVal val="visible"/>
                                      </p:to>
                                    </p:set>
                                    <p:anim calcmode="lin" valueType="num">
                                      <p:cBhvr additive="base">
                                        <p:cTn id="31" dur="500" fill="hold"/>
                                        <p:tgtEl>
                                          <p:spTgt spid="2662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8">
                                            <p:txEl>
                                              <p:pRg st="5" end="5"/>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12" fill="hold" nodeType="afterEffect">
                                  <p:stCondLst>
                                    <p:cond delay="0"/>
                                  </p:stCondLst>
                                  <p:childTnLst>
                                    <p:set>
                                      <p:cBhvr>
                                        <p:cTn id="35" dur="1" fill="hold">
                                          <p:stCondLst>
                                            <p:cond delay="0"/>
                                          </p:stCondLst>
                                        </p:cTn>
                                        <p:tgtEl>
                                          <p:spTgt spid="26628">
                                            <p:txEl>
                                              <p:pRg st="6" end="6"/>
                                            </p:txEl>
                                          </p:spTgt>
                                        </p:tgtEl>
                                        <p:attrNameLst>
                                          <p:attrName>style.visibility</p:attrName>
                                        </p:attrNameLst>
                                      </p:cBhvr>
                                      <p:to>
                                        <p:strVal val="visible"/>
                                      </p:to>
                                    </p:set>
                                    <p:anim calcmode="lin" valueType="num">
                                      <p:cBhvr additive="base">
                                        <p:cTn id="36" dur="500" fill="hold"/>
                                        <p:tgtEl>
                                          <p:spTgt spid="26628">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6628">
                                            <p:txEl>
                                              <p:pRg st="6" end="6"/>
                                            </p:txEl>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12" fill="hold" nodeType="afterEffect">
                                  <p:stCondLst>
                                    <p:cond delay="0"/>
                                  </p:stCondLst>
                                  <p:childTnLst>
                                    <p:set>
                                      <p:cBhvr>
                                        <p:cTn id="40" dur="1" fill="hold">
                                          <p:stCondLst>
                                            <p:cond delay="0"/>
                                          </p:stCondLst>
                                        </p:cTn>
                                        <p:tgtEl>
                                          <p:spTgt spid="26628">
                                            <p:txEl>
                                              <p:pRg st="7" end="7"/>
                                            </p:txEl>
                                          </p:spTgt>
                                        </p:tgtEl>
                                        <p:attrNameLst>
                                          <p:attrName>style.visibility</p:attrName>
                                        </p:attrNameLst>
                                      </p:cBhvr>
                                      <p:to>
                                        <p:strVal val="visible"/>
                                      </p:to>
                                    </p:set>
                                    <p:anim calcmode="lin" valueType="num">
                                      <p:cBhvr additive="base">
                                        <p:cTn id="41" dur="500" fill="hold"/>
                                        <p:tgtEl>
                                          <p:spTgt spid="26628">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6628">
                                            <p:txEl>
                                              <p:pRg st="7" end="7"/>
                                            </p:txEl>
                                          </p:spTgt>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12" fill="hold" nodeType="afterEffect">
                                  <p:stCondLst>
                                    <p:cond delay="0"/>
                                  </p:stCondLst>
                                  <p:childTnLst>
                                    <p:set>
                                      <p:cBhvr>
                                        <p:cTn id="45" dur="1" fill="hold">
                                          <p:stCondLst>
                                            <p:cond delay="0"/>
                                          </p:stCondLst>
                                        </p:cTn>
                                        <p:tgtEl>
                                          <p:spTgt spid="26628">
                                            <p:txEl>
                                              <p:pRg st="9" end="9"/>
                                            </p:txEl>
                                          </p:spTgt>
                                        </p:tgtEl>
                                        <p:attrNameLst>
                                          <p:attrName>style.visibility</p:attrName>
                                        </p:attrNameLst>
                                      </p:cBhvr>
                                      <p:to>
                                        <p:strVal val="visible"/>
                                      </p:to>
                                    </p:set>
                                    <p:anim calcmode="lin" valueType="num">
                                      <p:cBhvr additive="base">
                                        <p:cTn id="46" dur="500" fill="hold"/>
                                        <p:tgtEl>
                                          <p:spTgt spid="26628">
                                            <p:txEl>
                                              <p:pRg st="9" end="9"/>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2662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2254</TotalTime>
  <Words>5598</Words>
  <Application>Microsoft Office PowerPoint</Application>
  <PresentationFormat>On-screen Show (4:3)</PresentationFormat>
  <Paragraphs>450</Paragraphs>
  <Slides>32</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Times New Roman</vt:lpstr>
      <vt:lpstr>Vani</vt:lpstr>
      <vt:lpstr>Wingdings</vt:lpstr>
      <vt:lpstr>Office Theme</vt:lpstr>
      <vt:lpstr>State of Nevada Department of Business &amp; Industry Division of Mortgage Lending</vt:lpstr>
      <vt:lpstr>The Division of Mortgage Lending</vt:lpstr>
      <vt:lpstr>PowerPoint Presentation</vt:lpstr>
      <vt:lpstr>PowerPoint Presentation</vt:lpstr>
      <vt:lpstr>Broker vs. Banker?</vt:lpstr>
      <vt:lpstr>Sharing Office Space</vt:lpstr>
      <vt:lpstr>Branch Offices</vt:lpstr>
      <vt:lpstr>PowerPoint Presentation</vt:lpstr>
      <vt:lpstr>Information for Employing or Associating with Mortgage Agents</vt:lpstr>
      <vt:lpstr>Information for Employing or Associating with Mortgage Agents</vt:lpstr>
      <vt:lpstr>Supervision of Mortgage Agents</vt:lpstr>
      <vt:lpstr>Supervision of Mortgage Agents - Establishing a System to Review, Oversee, and Inspect Activities</vt:lpstr>
      <vt:lpstr>PowerPoint Presentation</vt:lpstr>
      <vt:lpstr>PowerPoint Presentation</vt:lpstr>
      <vt:lpstr>File Retention</vt:lpstr>
      <vt:lpstr>Loan Files Need to be Complete</vt:lpstr>
      <vt:lpstr>Monthly Activity Reports (MAR)</vt:lpstr>
      <vt:lpstr>Advertising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Renewing a Mortgage Broker License</vt:lpstr>
      <vt:lpstr>Division of Mortgage Lending Contact Information</vt:lpstr>
    </vt:vector>
  </TitlesOfParts>
  <Company>state of nv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Nevada Division of Mortgage Lending</dc:title>
  <dc:creator>ncorbin</dc:creator>
  <cp:lastModifiedBy>Susan Slack</cp:lastModifiedBy>
  <cp:revision>234</cp:revision>
  <cp:lastPrinted>2016-05-23T21:20:38Z</cp:lastPrinted>
  <dcterms:created xsi:type="dcterms:W3CDTF">2009-04-24T14:18:07Z</dcterms:created>
  <dcterms:modified xsi:type="dcterms:W3CDTF">2017-02-08T22:32:45Z</dcterms:modified>
</cp:coreProperties>
</file>