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Lst>
  <p:notesMasterIdLst>
    <p:notesMasterId r:id="rId27"/>
  </p:notesMasterIdLst>
  <p:sldIdLst>
    <p:sldId id="256" r:id="rId2"/>
    <p:sldId id="260" r:id="rId3"/>
    <p:sldId id="301" r:id="rId4"/>
    <p:sldId id="302" r:id="rId5"/>
    <p:sldId id="266" r:id="rId6"/>
    <p:sldId id="309" r:id="rId7"/>
    <p:sldId id="280" r:id="rId8"/>
    <p:sldId id="317" r:id="rId9"/>
    <p:sldId id="314" r:id="rId10"/>
    <p:sldId id="315" r:id="rId11"/>
    <p:sldId id="272" r:id="rId12"/>
    <p:sldId id="274" r:id="rId13"/>
    <p:sldId id="308" r:id="rId14"/>
    <p:sldId id="278" r:id="rId15"/>
    <p:sldId id="310" r:id="rId16"/>
    <p:sldId id="311" r:id="rId17"/>
    <p:sldId id="312" r:id="rId18"/>
    <p:sldId id="313" r:id="rId19"/>
    <p:sldId id="294" r:id="rId20"/>
    <p:sldId id="306" r:id="rId21"/>
    <p:sldId id="307" r:id="rId22"/>
    <p:sldId id="289" r:id="rId23"/>
    <p:sldId id="292" r:id="rId24"/>
    <p:sldId id="282" r:id="rId25"/>
    <p:sldId id="299" r:id="rId26"/>
  </p:sldIdLst>
  <p:sldSz cx="6858000" cy="9144000" type="screen4x3"/>
  <p:notesSz cx="6858000" cy="9236075"/>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B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94660"/>
  </p:normalViewPr>
  <p:slideViewPr>
    <p:cSldViewPr>
      <p:cViewPr varScale="1">
        <p:scale>
          <a:sx n="46" d="100"/>
          <a:sy n="46" d="100"/>
        </p:scale>
        <p:origin x="1362" y="5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smtClean="0">
                <a:latin typeface="Arial" panose="020B0604020202020204" pitchFamily="34"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smtClean="0">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30425" y="692150"/>
            <a:ext cx="2598738"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87767"/>
            <a:ext cx="548640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2378"/>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smtClean="0">
                <a:latin typeface="Arial" panose="020B0604020202020204" pitchFamily="34"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772378"/>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panose="020B0604020202020204" pitchFamily="34" charset="0"/>
              </a:defRPr>
            </a:lvl1pPr>
          </a:lstStyle>
          <a:p>
            <a:pPr>
              <a:defRPr/>
            </a:pPr>
            <a:fld id="{4902717D-772F-424C-998D-C521A3E25180}" type="slidenum">
              <a:rPr lang="en-US" altLang="en-US"/>
              <a:pPr>
                <a:defRPr/>
              </a:pPr>
              <a:t>‹#›</a:t>
            </a:fld>
            <a:endParaRPr lang="en-US" altLang="en-US"/>
          </a:p>
        </p:txBody>
      </p:sp>
    </p:spTree>
    <p:extLst>
      <p:ext uri="{BB962C8B-B14F-4D97-AF65-F5344CB8AC3E}">
        <p14:creationId xmlns:p14="http://schemas.microsoft.com/office/powerpoint/2010/main" val="3040681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5E334C38-7B43-40A5-95F6-3FB3651F577B}" type="slidenum">
              <a:rPr lang="en-US" altLang="en-US">
                <a:latin typeface="Arial" panose="020B0604020202020204" pitchFamily="34" charset="0"/>
              </a:rPr>
              <a:pPr algn="r"/>
              <a:t>1</a:t>
            </a:fld>
            <a:endParaRPr lang="en-US" altLang="en-US">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8237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D7B0C605-7210-4470-9B0B-678CFEC2BDBF}" type="slidenum">
              <a:rPr lang="en-US" altLang="en-US">
                <a:latin typeface="Arial" panose="020B0604020202020204" pitchFamily="34" charset="0"/>
              </a:rPr>
              <a:pPr algn="r"/>
              <a:t>12</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1377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D6E049BD-4618-4494-93DC-25A641A17F70}" type="slidenum">
              <a:rPr lang="en-US" altLang="en-US">
                <a:latin typeface="Arial" panose="020B0604020202020204" pitchFamily="34" charset="0"/>
              </a:rPr>
              <a:pPr algn="r"/>
              <a:t>14</a:t>
            </a:fld>
            <a:endParaRPr lang="en-US"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8765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16</a:t>
            </a:fld>
            <a:endParaRPr lang="en-US" altLang="en-US"/>
          </a:p>
        </p:txBody>
      </p:sp>
    </p:spTree>
    <p:extLst>
      <p:ext uri="{BB962C8B-B14F-4D97-AF65-F5344CB8AC3E}">
        <p14:creationId xmlns:p14="http://schemas.microsoft.com/office/powerpoint/2010/main" val="310853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18</a:t>
            </a:fld>
            <a:endParaRPr lang="en-US" altLang="en-US"/>
          </a:p>
        </p:txBody>
      </p:sp>
    </p:spTree>
    <p:extLst>
      <p:ext uri="{BB962C8B-B14F-4D97-AF65-F5344CB8AC3E}">
        <p14:creationId xmlns:p14="http://schemas.microsoft.com/office/powerpoint/2010/main" val="180986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2F39C829-8E03-47DF-A206-21A758596AA6}" type="slidenum">
              <a:rPr lang="en-US" altLang="en-US">
                <a:latin typeface="Arial" panose="020B0604020202020204" pitchFamily="34" charset="0"/>
              </a:rPr>
              <a:pPr algn="r"/>
              <a:t>19</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2292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20</a:t>
            </a:fld>
            <a:endParaRPr lang="en-US" altLang="en-US"/>
          </a:p>
        </p:txBody>
      </p:sp>
    </p:spTree>
    <p:extLst>
      <p:ext uri="{BB962C8B-B14F-4D97-AF65-F5344CB8AC3E}">
        <p14:creationId xmlns:p14="http://schemas.microsoft.com/office/powerpoint/2010/main" val="337882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FBCAB0B8-D2C4-4B78-816E-22C0F0868DFB}" type="slidenum">
              <a:rPr lang="en-US" altLang="en-US">
                <a:latin typeface="Arial" panose="020B0604020202020204" pitchFamily="34" charset="0"/>
              </a:rPr>
              <a:pPr algn="r"/>
              <a:t>22</a:t>
            </a:fld>
            <a:endParaRPr lang="en-US" altLang="en-US">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9494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AC17B546-9F49-4DEC-A5F6-AEE715CE38BE}" type="slidenum">
              <a:rPr lang="en-US" altLang="en-US">
                <a:latin typeface="Arial" panose="020B0604020202020204" pitchFamily="34" charset="0"/>
              </a:rPr>
              <a:pPr algn="r"/>
              <a:t>23</a:t>
            </a:fld>
            <a:endParaRPr lang="en-US" altLang="en-US">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6248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E071F868-38A2-4F6B-A37C-4D9E05C1BB8F}" type="slidenum">
              <a:rPr lang="en-US" altLang="en-US">
                <a:latin typeface="Arial" panose="020B0604020202020204" pitchFamily="34" charset="0"/>
              </a:rPr>
              <a:pPr algn="r"/>
              <a:t>24</a:t>
            </a:fld>
            <a:endParaRPr lang="en-US"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0984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F2CB1F3F-C8FF-4EAE-9465-3252BD0EA70D}" type="slidenum">
              <a:rPr lang="en-US" altLang="en-US">
                <a:latin typeface="Arial" panose="020B0604020202020204" pitchFamily="34" charset="0"/>
              </a:rPr>
              <a:pPr algn="r"/>
              <a:t>25</a:t>
            </a:fld>
            <a:endParaRPr lang="en-US" altLang="en-US">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7114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50A05FA3-9698-4290-830F-E72BFD05AA92}" type="slidenum">
              <a:rPr lang="en-US" altLang="en-US">
                <a:latin typeface="Arial" panose="020B0604020202020204" pitchFamily="34" charset="0"/>
              </a:rPr>
              <a:pPr algn="r"/>
              <a:t>2</a:t>
            </a:fld>
            <a:endParaRPr lang="en-US" altLang="en-US">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42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4</a:t>
            </a:fld>
            <a:endParaRPr lang="en-US" altLang="en-US"/>
          </a:p>
        </p:txBody>
      </p:sp>
    </p:spTree>
    <p:extLst>
      <p:ext uri="{BB962C8B-B14F-4D97-AF65-F5344CB8AC3E}">
        <p14:creationId xmlns:p14="http://schemas.microsoft.com/office/powerpoint/2010/main" val="45349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1A20E572-3C0E-46D9-AA89-0438CC1B1A59}" type="slidenum">
              <a:rPr lang="en-US" altLang="en-US">
                <a:latin typeface="Arial" panose="020B0604020202020204" pitchFamily="34" charset="0"/>
              </a:rPr>
              <a:pPr algn="r"/>
              <a:t>5</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0450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6</a:t>
            </a:fld>
            <a:endParaRPr lang="en-US" altLang="en-US"/>
          </a:p>
        </p:txBody>
      </p:sp>
    </p:spTree>
    <p:extLst>
      <p:ext uri="{BB962C8B-B14F-4D97-AF65-F5344CB8AC3E}">
        <p14:creationId xmlns:p14="http://schemas.microsoft.com/office/powerpoint/2010/main" val="251199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411C2A4E-3748-4806-AB5C-8118A09F9D14}" type="slidenum">
              <a:rPr lang="en-US" altLang="en-US">
                <a:latin typeface="Arial" panose="020B0604020202020204" pitchFamily="34" charset="0"/>
              </a:rPr>
              <a:pPr algn="r"/>
              <a:t>7</a:t>
            </a:fld>
            <a:endParaRPr lang="en-US" altLang="en-US">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2180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9</a:t>
            </a:fld>
            <a:endParaRPr lang="en-US" altLang="en-US"/>
          </a:p>
        </p:txBody>
      </p:sp>
    </p:spTree>
    <p:extLst>
      <p:ext uri="{BB962C8B-B14F-4D97-AF65-F5344CB8AC3E}">
        <p14:creationId xmlns:p14="http://schemas.microsoft.com/office/powerpoint/2010/main" val="411421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10</a:t>
            </a:fld>
            <a:endParaRPr lang="en-US" altLang="en-US"/>
          </a:p>
        </p:txBody>
      </p:sp>
    </p:spTree>
    <p:extLst>
      <p:ext uri="{BB962C8B-B14F-4D97-AF65-F5344CB8AC3E}">
        <p14:creationId xmlns:p14="http://schemas.microsoft.com/office/powerpoint/2010/main" val="426597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A59AC0ED-7F92-47B5-8F8C-D0E83D1111E5}" type="slidenum">
              <a:rPr lang="en-US" altLang="en-US">
                <a:latin typeface="Arial" panose="020B0604020202020204" pitchFamily="34" charset="0"/>
              </a:rPr>
              <a:pPr algn="r"/>
              <a:t>11</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3180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168D03A-01F2-4DDD-BABE-225C53E36487}" type="slidenum">
              <a:rPr lang="en-US" altLang="en-US" smtClean="0"/>
              <a:pPr>
                <a:defRPr/>
              </a:pPr>
              <a:t>‹#›</a:t>
            </a:fld>
            <a:endParaRPr lang="en-US" altLang="en-US"/>
          </a:p>
        </p:txBody>
      </p:sp>
    </p:spTree>
    <p:extLst>
      <p:ext uri="{BB962C8B-B14F-4D97-AF65-F5344CB8AC3E}">
        <p14:creationId xmlns:p14="http://schemas.microsoft.com/office/powerpoint/2010/main" val="423830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F7B0940-26F3-4EFD-B566-A4B1099EA02B}" type="slidenum">
              <a:rPr lang="en-US" altLang="en-US" smtClean="0"/>
              <a:pPr>
                <a:defRPr/>
              </a:pPr>
              <a:t>‹#›</a:t>
            </a:fld>
            <a:endParaRPr lang="en-US" altLang="en-US"/>
          </a:p>
        </p:txBody>
      </p:sp>
    </p:spTree>
    <p:extLst>
      <p:ext uri="{BB962C8B-B14F-4D97-AF65-F5344CB8AC3E}">
        <p14:creationId xmlns:p14="http://schemas.microsoft.com/office/powerpoint/2010/main" val="339687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C366829-B78D-4ACE-A96C-93C992139B94}" type="slidenum">
              <a:rPr lang="en-US" altLang="en-US" smtClean="0"/>
              <a:pPr>
                <a:defRPr/>
              </a:pPr>
              <a:t>‹#›</a:t>
            </a:fld>
            <a:endParaRPr lang="en-US" altLang="en-US"/>
          </a:p>
        </p:txBody>
      </p:sp>
    </p:spTree>
    <p:extLst>
      <p:ext uri="{BB962C8B-B14F-4D97-AF65-F5344CB8AC3E}">
        <p14:creationId xmlns:p14="http://schemas.microsoft.com/office/powerpoint/2010/main" val="13874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8225FD6-218E-46D5-83FB-273D7372AB22}" type="slidenum">
              <a:rPr lang="en-US" altLang="en-US" smtClean="0"/>
              <a:pPr>
                <a:defRPr/>
              </a:pPr>
              <a:t>‹#›</a:t>
            </a:fld>
            <a:endParaRPr lang="en-US" altLang="en-US"/>
          </a:p>
        </p:txBody>
      </p:sp>
    </p:spTree>
    <p:extLst>
      <p:ext uri="{BB962C8B-B14F-4D97-AF65-F5344CB8AC3E}">
        <p14:creationId xmlns:p14="http://schemas.microsoft.com/office/powerpoint/2010/main" val="210641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F7E44F-6542-49C2-8868-1ECE503A4C15}" type="slidenum">
              <a:rPr lang="en-US" altLang="en-US" smtClean="0"/>
              <a:pPr>
                <a:defRPr/>
              </a:pPr>
              <a:t>‹#›</a:t>
            </a:fld>
            <a:endParaRPr lang="en-US" altLang="en-US"/>
          </a:p>
        </p:txBody>
      </p:sp>
    </p:spTree>
    <p:extLst>
      <p:ext uri="{BB962C8B-B14F-4D97-AF65-F5344CB8AC3E}">
        <p14:creationId xmlns:p14="http://schemas.microsoft.com/office/powerpoint/2010/main" val="233140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5C2030A-F47B-46A2-8A32-A920610ABBFF}" type="slidenum">
              <a:rPr lang="en-US" altLang="en-US" smtClean="0"/>
              <a:pPr>
                <a:defRPr/>
              </a:pPr>
              <a:t>‹#›</a:t>
            </a:fld>
            <a:endParaRPr lang="en-US" altLang="en-US"/>
          </a:p>
        </p:txBody>
      </p:sp>
    </p:spTree>
    <p:extLst>
      <p:ext uri="{BB962C8B-B14F-4D97-AF65-F5344CB8AC3E}">
        <p14:creationId xmlns:p14="http://schemas.microsoft.com/office/powerpoint/2010/main" val="187815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63EB49F-896A-4D4F-A59C-13A6D7663608}" type="slidenum">
              <a:rPr lang="en-US" altLang="en-US" smtClean="0"/>
              <a:pPr>
                <a:defRPr/>
              </a:pPr>
              <a:t>‹#›</a:t>
            </a:fld>
            <a:endParaRPr lang="en-US" altLang="en-US"/>
          </a:p>
        </p:txBody>
      </p:sp>
    </p:spTree>
    <p:extLst>
      <p:ext uri="{BB962C8B-B14F-4D97-AF65-F5344CB8AC3E}">
        <p14:creationId xmlns:p14="http://schemas.microsoft.com/office/powerpoint/2010/main" val="34913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916F02C-5E54-4D04-A9A2-735408E0E662}" type="slidenum">
              <a:rPr lang="en-US" altLang="en-US" smtClean="0"/>
              <a:pPr>
                <a:defRPr/>
              </a:pPr>
              <a:t>‹#›</a:t>
            </a:fld>
            <a:endParaRPr lang="en-US" altLang="en-US"/>
          </a:p>
        </p:txBody>
      </p:sp>
    </p:spTree>
    <p:extLst>
      <p:ext uri="{BB962C8B-B14F-4D97-AF65-F5344CB8AC3E}">
        <p14:creationId xmlns:p14="http://schemas.microsoft.com/office/powerpoint/2010/main" val="179901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C2AC8F2-D1F1-48D4-A0D1-1F1471843C5C}" type="slidenum">
              <a:rPr lang="en-US" altLang="en-US" smtClean="0"/>
              <a:pPr>
                <a:defRPr/>
              </a:pPr>
              <a:t>‹#›</a:t>
            </a:fld>
            <a:endParaRPr lang="en-US" altLang="en-US"/>
          </a:p>
        </p:txBody>
      </p:sp>
    </p:spTree>
    <p:extLst>
      <p:ext uri="{BB962C8B-B14F-4D97-AF65-F5344CB8AC3E}">
        <p14:creationId xmlns:p14="http://schemas.microsoft.com/office/powerpoint/2010/main" val="13949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44DF6EF-F55D-4A62-8AEC-FEB4275D8803}" type="slidenum">
              <a:rPr lang="en-US" altLang="en-US" smtClean="0"/>
              <a:pPr>
                <a:defRPr/>
              </a:pPr>
              <a:t>‹#›</a:t>
            </a:fld>
            <a:endParaRPr lang="en-US" altLang="en-US"/>
          </a:p>
        </p:txBody>
      </p:sp>
    </p:spTree>
    <p:extLst>
      <p:ext uri="{BB962C8B-B14F-4D97-AF65-F5344CB8AC3E}">
        <p14:creationId xmlns:p14="http://schemas.microsoft.com/office/powerpoint/2010/main" val="389975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DA040E7-C57D-4119-BA26-9C8D24D56AA6}" type="slidenum">
              <a:rPr lang="en-US" altLang="en-US" smtClean="0"/>
              <a:pPr>
                <a:defRPr/>
              </a:pPr>
              <a:t>‹#›</a:t>
            </a:fld>
            <a:endParaRPr lang="en-US" altLang="en-US"/>
          </a:p>
        </p:txBody>
      </p:sp>
    </p:spTree>
    <p:extLst>
      <p:ext uri="{BB962C8B-B14F-4D97-AF65-F5344CB8AC3E}">
        <p14:creationId xmlns:p14="http://schemas.microsoft.com/office/powerpoint/2010/main" val="208506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2"/>
            </a:gs>
            <a:gs pos="96000">
              <a:srgbClr val="768B9B"/>
            </a:gs>
            <a:gs pos="90254">
              <a:srgbClr val="B7B3B3"/>
            </a:gs>
            <a:gs pos="90000">
              <a:schemeClr val="accent4">
                <a:lumMod val="0"/>
                <a:lumOff val="100000"/>
              </a:schemeClr>
            </a:gs>
            <a:gs pos="93000">
              <a:schemeClr val="accent4">
                <a:lumMod val="50000"/>
              </a:schemeClr>
            </a:gs>
            <a:gs pos="100000">
              <a:schemeClr val="accent4">
                <a:lumMod val="50000"/>
              </a:schemeClr>
            </a:gs>
            <a:gs pos="97000">
              <a:schemeClr val="bg2">
                <a:lumMod val="75000"/>
              </a:schemeClr>
            </a:gs>
            <a:gs pos="92000">
              <a:schemeClr val="bg2">
                <a:lumMod val="75000"/>
              </a:schemeClr>
            </a:gs>
            <a:gs pos="95000">
              <a:schemeClr val="accent4">
                <a:lumMod val="0"/>
                <a:lumOff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DD8C89C-4825-4E6D-A5DB-BBE080337133}" type="slidenum">
              <a:rPr lang="en-US" altLang="en-US" smtClean="0"/>
              <a:pPr>
                <a:defRPr/>
              </a:pPr>
              <a:t>‹#›</a:t>
            </a:fld>
            <a:endParaRPr lang="en-US" altLang="en-US"/>
          </a:p>
        </p:txBody>
      </p:sp>
    </p:spTree>
    <p:extLst>
      <p:ext uri="{BB962C8B-B14F-4D97-AF65-F5344CB8AC3E}">
        <p14:creationId xmlns:p14="http://schemas.microsoft.com/office/powerpoint/2010/main" val="7099215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2925" y="1828800"/>
            <a:ext cx="5772150" cy="2286000"/>
          </a:xfrm>
        </p:spPr>
        <p:txBody>
          <a:bodyPr/>
          <a:lstStyle/>
          <a:p>
            <a:pPr algn="ctr" eaLnBrk="1" hangingPunct="1"/>
            <a:r>
              <a:rPr lang="en-US" altLang="en-US" sz="3400" b="1" dirty="0" smtClean="0">
                <a:solidFill>
                  <a:schemeClr val="accent4">
                    <a:lumMod val="75000"/>
                  </a:schemeClr>
                </a:solidFill>
              </a:rPr>
              <a:t>State of Nevada</a:t>
            </a:r>
            <a:br>
              <a:rPr lang="en-US" altLang="en-US" sz="3400" b="1" dirty="0" smtClean="0">
                <a:solidFill>
                  <a:schemeClr val="accent4">
                    <a:lumMod val="75000"/>
                  </a:schemeClr>
                </a:solidFill>
              </a:rPr>
            </a:br>
            <a:r>
              <a:rPr lang="en-US" altLang="en-US" sz="3400" b="1" dirty="0" smtClean="0">
                <a:solidFill>
                  <a:schemeClr val="accent4">
                    <a:lumMod val="75000"/>
                  </a:schemeClr>
                </a:solidFill>
              </a:rPr>
              <a:t>Department of Business &amp; Industry</a:t>
            </a:r>
            <a:br>
              <a:rPr lang="en-US" altLang="en-US" sz="3400" b="1" dirty="0" smtClean="0">
                <a:solidFill>
                  <a:schemeClr val="accent4">
                    <a:lumMod val="75000"/>
                  </a:schemeClr>
                </a:solidFill>
              </a:rPr>
            </a:br>
            <a:r>
              <a:rPr lang="en-US" altLang="en-US" sz="3400" b="1" dirty="0" smtClean="0">
                <a:solidFill>
                  <a:schemeClr val="accent4">
                    <a:lumMod val="75000"/>
                  </a:schemeClr>
                </a:solidFill>
              </a:rPr>
              <a:t>Division of Mortgage Lending</a:t>
            </a:r>
          </a:p>
        </p:txBody>
      </p:sp>
      <p:sp>
        <p:nvSpPr>
          <p:cNvPr id="4099" name="Rectangle 3"/>
          <p:cNvSpPr>
            <a:spLocks noGrp="1" noChangeArrowheads="1"/>
          </p:cNvSpPr>
          <p:nvPr>
            <p:ph type="subTitle" idx="1"/>
          </p:nvPr>
        </p:nvSpPr>
        <p:spPr>
          <a:xfrm>
            <a:off x="857250" y="4876800"/>
            <a:ext cx="5143500" cy="2286000"/>
          </a:xfrm>
        </p:spPr>
        <p:txBody>
          <a:bodyPr>
            <a:normAutofit/>
          </a:bodyPr>
          <a:lstStyle/>
          <a:p>
            <a:pPr eaLnBrk="1" hangingPunct="1"/>
            <a:r>
              <a:rPr lang="en-US" altLang="en-US" sz="3200" dirty="0" smtClean="0">
                <a:latin typeface="Times New Roman" panose="02020603050405020304" pitchFamily="18" charset="0"/>
              </a:rPr>
              <a:t>Information for </a:t>
            </a:r>
          </a:p>
          <a:p>
            <a:pPr eaLnBrk="1" hangingPunct="1"/>
            <a:r>
              <a:rPr lang="en-US" altLang="en-US" sz="3200" dirty="0" smtClean="0">
                <a:latin typeface="Times New Roman" panose="02020603050405020304" pitchFamily="18" charset="0"/>
              </a:rPr>
              <a:t>Newly Licensed</a:t>
            </a:r>
          </a:p>
          <a:p>
            <a:pPr eaLnBrk="1" hangingPunct="1"/>
            <a:r>
              <a:rPr lang="en-US" altLang="en-US" sz="3200" dirty="0" smtClean="0">
                <a:latin typeface="Times New Roman" panose="02020603050405020304" pitchFamily="18" charset="0"/>
              </a:rPr>
              <a:t>Escrow Agencies and Escrow Agents</a:t>
            </a:r>
          </a:p>
        </p:txBody>
      </p:sp>
      <p:pic>
        <p:nvPicPr>
          <p:cNvPr id="4103" name="Picture 7" descr="The Great Seal of the State of Nev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7467600"/>
            <a:ext cx="914400" cy="914400"/>
          </a:xfrm>
          <a:prstGeom prst="rect">
            <a:avLst/>
          </a:prstGeom>
          <a:noFill/>
          <a:effectLst>
            <a:glow rad="393700">
              <a:schemeClr val="accent4">
                <a:lumMod val="75000"/>
                <a:alpha val="40000"/>
              </a:schemeClr>
            </a:glo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8102025"/>
            <a:ext cx="4953000" cy="584775"/>
          </a:xfrm>
          <a:prstGeom prst="rect">
            <a:avLst/>
          </a:prstGeom>
          <a:noFill/>
        </p:spPr>
        <p:txBody>
          <a:bodyPr wrap="square" rtlCol="0">
            <a:spAutoFit/>
          </a:bodyPr>
          <a:lstStyle/>
          <a:p>
            <a:pPr lvl="0" defTabSz="457200" eaLnBrk="1" fontAlgn="auto" hangingPunct="1">
              <a:spcBef>
                <a:spcPts val="0"/>
              </a:spcBef>
              <a:spcAft>
                <a:spcPts val="0"/>
              </a:spcAft>
            </a:pPr>
            <a:r>
              <a:rPr lang="en-US" sz="800" dirty="0">
                <a:solidFill>
                  <a:prstClr val="black"/>
                </a:solidFill>
                <a:latin typeface="Calibri" panose="020F0502020204030204"/>
              </a:rPr>
              <a:t>The “Information for Newly Licensed </a:t>
            </a:r>
            <a:r>
              <a:rPr lang="en-US" sz="800" dirty="0" smtClean="0">
                <a:solidFill>
                  <a:prstClr val="black"/>
                </a:solidFill>
                <a:latin typeface="Calibri" panose="020F0502020204030204"/>
              </a:rPr>
              <a:t>Escrow Agencies and Escrow Agents” </a:t>
            </a:r>
            <a:r>
              <a:rPr lang="en-US" sz="800" dirty="0">
                <a:solidFill>
                  <a:prstClr val="black"/>
                </a:solidFill>
                <a:latin typeface="Calibri" panose="020F0502020204030204"/>
              </a:rPr>
              <a:t>presentation material is current as  of </a:t>
            </a:r>
            <a:r>
              <a:rPr lang="en-US" sz="800" dirty="0" smtClean="0">
                <a:solidFill>
                  <a:prstClr val="black"/>
                </a:solidFill>
                <a:latin typeface="Calibri" panose="020F0502020204030204"/>
              </a:rPr>
              <a:t>July 2016, </a:t>
            </a:r>
            <a:r>
              <a:rPr lang="en-US" sz="800" dirty="0">
                <a:solidFill>
                  <a:prstClr val="black"/>
                </a:solidFill>
                <a:latin typeface="Calibri" panose="020F0502020204030204"/>
              </a:rPr>
              <a:t>the day it was posted. This presentation does not represent legal interpretation, guidance or advice of the Division. While efforts have been made to ensure accuracy, only the rule and its Official Interpretations can provide complete and definitive information regarding requirements. </a:t>
            </a:r>
            <a:endParaRPr lang="es-US" sz="80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10</a:t>
            </a:fld>
            <a:endParaRPr lang="en-US" altLang="en-US"/>
          </a:p>
        </p:txBody>
      </p:sp>
      <p:sp>
        <p:nvSpPr>
          <p:cNvPr id="3"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Trust Accounts</a:t>
            </a:r>
          </a:p>
        </p:txBody>
      </p:sp>
      <p:sp>
        <p:nvSpPr>
          <p:cNvPr id="4" name="TextBox 3"/>
          <p:cNvSpPr txBox="1"/>
          <p:nvPr/>
        </p:nvSpPr>
        <p:spPr>
          <a:xfrm>
            <a:off x="381000" y="1600200"/>
            <a:ext cx="6005513" cy="6463308"/>
          </a:xfrm>
          <a:prstGeom prst="rect">
            <a:avLst/>
          </a:prstGeom>
          <a:noFill/>
        </p:spPr>
        <p:txBody>
          <a:bodyPr wrap="square" rtlCol="0">
            <a:spAutoFit/>
          </a:bodyPr>
          <a:lstStyle/>
          <a:p>
            <a:r>
              <a:rPr lang="en-US" dirty="0" smtClean="0">
                <a:latin typeface="+mn-lt"/>
              </a:rPr>
              <a:t>If an Escrow Agency maintains a trust account, the trust account must contain sufficient money to pay all money due or owing to all clients at all times.</a:t>
            </a:r>
          </a:p>
          <a:p>
            <a:endParaRPr lang="en-US" dirty="0">
              <a:latin typeface="+mn-lt"/>
            </a:endParaRPr>
          </a:p>
          <a:p>
            <a:r>
              <a:rPr lang="en-US" dirty="0" smtClean="0">
                <a:latin typeface="+mn-lt"/>
              </a:rPr>
              <a:t>All disbursements from the trust account need to be authorized by escrow instructions, a servicing agreement, or an agreement between the parties to the transaction allowing the Escrow Agency to periodically withdraw money from the account to pay for services performed for the client.</a:t>
            </a:r>
          </a:p>
          <a:p>
            <a:endParaRPr lang="en-US" dirty="0">
              <a:latin typeface="+mn-lt"/>
            </a:endParaRPr>
          </a:p>
          <a:p>
            <a:r>
              <a:rPr lang="en-US" dirty="0" smtClean="0">
                <a:latin typeface="+mn-lt"/>
              </a:rPr>
              <a:t>Records kept of all money deposited into the trust account need to include:</a:t>
            </a:r>
          </a:p>
          <a:p>
            <a:pPr marL="285750" indent="-285750">
              <a:buFont typeface="Arial" panose="020B0604020202020204" pitchFamily="34" charset="0"/>
              <a:buChar char="•"/>
            </a:pPr>
            <a:r>
              <a:rPr lang="en-US" dirty="0" smtClean="0">
                <a:latin typeface="+mn-lt"/>
              </a:rPr>
              <a:t>The name of the person who sent the money to the Escrow Agency</a:t>
            </a:r>
          </a:p>
          <a:p>
            <a:pPr marL="285750" indent="-285750">
              <a:buFont typeface="Arial" panose="020B0604020202020204" pitchFamily="34" charset="0"/>
              <a:buChar char="•"/>
            </a:pPr>
            <a:r>
              <a:rPr lang="en-US" dirty="0" smtClean="0">
                <a:latin typeface="+mn-lt"/>
              </a:rPr>
              <a:t>The account in which the money was deposited</a:t>
            </a:r>
          </a:p>
          <a:p>
            <a:pPr marL="285750" indent="-285750">
              <a:buFont typeface="Arial" panose="020B0604020202020204" pitchFamily="34" charset="0"/>
              <a:buChar char="•"/>
            </a:pPr>
            <a:r>
              <a:rPr lang="en-US" dirty="0" smtClean="0">
                <a:latin typeface="+mn-lt"/>
              </a:rPr>
              <a:t>The name of the person to whom the money belongs</a:t>
            </a:r>
          </a:p>
          <a:p>
            <a:pPr marL="285750" indent="-285750">
              <a:buFont typeface="Arial" panose="020B0604020202020204" pitchFamily="34" charset="0"/>
              <a:buChar char="•"/>
            </a:pPr>
            <a:r>
              <a:rPr lang="en-US" dirty="0" smtClean="0">
                <a:latin typeface="+mn-lt"/>
              </a:rPr>
              <a:t>The date the money was received</a:t>
            </a:r>
          </a:p>
          <a:p>
            <a:pPr marL="285750" indent="-285750">
              <a:buFont typeface="Arial" panose="020B0604020202020204" pitchFamily="34" charset="0"/>
              <a:buChar char="•"/>
            </a:pPr>
            <a:r>
              <a:rPr lang="en-US" dirty="0" smtClean="0">
                <a:latin typeface="+mn-lt"/>
              </a:rPr>
              <a:t>The date the money was deposited into the account</a:t>
            </a:r>
          </a:p>
          <a:p>
            <a:pPr marL="285750" indent="-285750">
              <a:buFont typeface="Arial" panose="020B0604020202020204" pitchFamily="34" charset="0"/>
              <a:buChar char="•"/>
            </a:pPr>
            <a:r>
              <a:rPr lang="en-US" dirty="0" smtClean="0">
                <a:latin typeface="+mn-lt"/>
              </a:rPr>
              <a:t>The date of each withdrawal from the account</a:t>
            </a:r>
          </a:p>
          <a:p>
            <a:pPr marL="285750" indent="-285750">
              <a:buFont typeface="Arial" panose="020B0604020202020204" pitchFamily="34" charset="0"/>
              <a:buChar char="•"/>
            </a:pPr>
            <a:r>
              <a:rPr lang="en-US" dirty="0" smtClean="0">
                <a:latin typeface="+mn-lt"/>
              </a:rPr>
              <a:t>The name of each person to whom money was disbursed</a:t>
            </a:r>
          </a:p>
          <a:p>
            <a:pPr marL="285750" indent="-285750">
              <a:buFont typeface="Arial" panose="020B0604020202020204" pitchFamily="34" charset="0"/>
              <a:buChar char="•"/>
            </a:pPr>
            <a:r>
              <a:rPr lang="en-US" dirty="0" smtClean="0">
                <a:latin typeface="+mn-lt"/>
              </a:rPr>
              <a:t>Any other pertinent information concerning the account, including escrow instructions and servicing agreements</a:t>
            </a:r>
            <a:endParaRPr lang="en-US" dirty="0">
              <a:latin typeface="+mn-lt"/>
            </a:endParaRPr>
          </a:p>
          <a:p>
            <a:endParaRPr lang="en-US" sz="1000" dirty="0" smtClean="0">
              <a:latin typeface="+mn-lt"/>
            </a:endParaRPr>
          </a:p>
          <a:p>
            <a:r>
              <a:rPr lang="en-US" sz="1000" i="1" dirty="0" smtClean="0">
                <a:solidFill>
                  <a:schemeClr val="bg1">
                    <a:lumMod val="50000"/>
                  </a:schemeClr>
                </a:solidFill>
                <a:latin typeface="+mn-lt"/>
              </a:rPr>
              <a:t>NAC 645A.220</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41521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mph" presetSubtype="0" nodeType="afterEffect">
                                  <p:stCondLst>
                                    <p:cond delay="0"/>
                                  </p:stCondLst>
                                  <p:endCondLst>
                                    <p:cond evt="onNext" delay="0">
                                      <p:tgtEl>
                                        <p:sldTgt/>
                                      </p:tgtEl>
                                    </p:cond>
                                  </p:endCondLst>
                                  <p:childTnLst>
                                    <p:set>
                                      <p:cBhvr override="childStyle">
                                        <p:cTn id="11" dur="indefinite"/>
                                        <p:tgtEl>
                                          <p:spTgt spid="4">
                                            <p:txEl>
                                              <p:pRg st="5" end="5"/>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 calcmode="lin" valueType="num">
                                      <p:cBhvr additive="base">
                                        <p:cTn id="16"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5" presetClass="emph" presetSubtype="0" nodeType="afterEffect">
                                  <p:stCondLst>
                                    <p:cond delay="0"/>
                                  </p:stCondLst>
                                  <p:endCondLst>
                                    <p:cond evt="onNext" delay="0">
                                      <p:tgtEl>
                                        <p:sldTgt/>
                                      </p:tgtEl>
                                    </p:cond>
                                  </p:endCondLst>
                                  <p:childTnLst>
                                    <p:set>
                                      <p:cBhvr override="childStyle">
                                        <p:cTn id="20" dur="indefinite"/>
                                        <p:tgtEl>
                                          <p:spTgt spid="4">
                                            <p:txEl>
                                              <p:pRg st="6" end="6"/>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5" presetClass="emph" presetSubtype="0" nodeType="afterEffect">
                                  <p:stCondLst>
                                    <p:cond delay="0"/>
                                  </p:stCondLst>
                                  <p:endCondLst>
                                    <p:cond evt="onNext" delay="0">
                                      <p:tgtEl>
                                        <p:sldTgt/>
                                      </p:tgtEl>
                                    </p:cond>
                                  </p:endCondLst>
                                  <p:childTnLst>
                                    <p:set>
                                      <p:cBhvr override="childStyle">
                                        <p:cTn id="29" dur="indefinite"/>
                                        <p:tgtEl>
                                          <p:spTgt spid="4">
                                            <p:txEl>
                                              <p:pRg st="7" end="7"/>
                                            </p:txEl>
                                          </p:spTgt>
                                        </p:tgtEl>
                                        <p:attrNameLst>
                                          <p:attrName>style.fontWeight</p:attrName>
                                        </p:attrNameLst>
                                      </p:cBhvr>
                                      <p:to>
                                        <p:strVal val="bol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 calcmode="lin" valueType="num">
                                      <p:cBhvr additive="base">
                                        <p:cTn id="34"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5" presetClass="emph" presetSubtype="0" nodeType="afterEffect">
                                  <p:stCondLst>
                                    <p:cond delay="0"/>
                                  </p:stCondLst>
                                  <p:endCondLst>
                                    <p:cond evt="onNext" delay="0">
                                      <p:tgtEl>
                                        <p:sldTgt/>
                                      </p:tgtEl>
                                    </p:cond>
                                  </p:endCondLst>
                                  <p:childTnLst>
                                    <p:set>
                                      <p:cBhvr override="childStyle">
                                        <p:cTn id="38" dur="indefinite"/>
                                        <p:tgtEl>
                                          <p:spTgt spid="4">
                                            <p:txEl>
                                              <p:pRg st="8" end="8"/>
                                            </p:txEl>
                                          </p:spTgt>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5" presetClass="emph" presetSubtype="0" nodeType="afterEffect">
                                  <p:stCondLst>
                                    <p:cond delay="0"/>
                                  </p:stCondLst>
                                  <p:endCondLst>
                                    <p:cond evt="onNext" delay="0">
                                      <p:tgtEl>
                                        <p:sldTgt/>
                                      </p:tgtEl>
                                    </p:cond>
                                  </p:endCondLst>
                                  <p:childTnLst>
                                    <p:set>
                                      <p:cBhvr override="childStyle">
                                        <p:cTn id="47" dur="indefinite"/>
                                        <p:tgtEl>
                                          <p:spTgt spid="4">
                                            <p:txEl>
                                              <p:pRg st="9" end="9"/>
                                            </p:txEl>
                                          </p:spTgt>
                                        </p:tgtEl>
                                        <p:attrNameLst>
                                          <p:attrName>style.fontWeight</p:attrName>
                                        </p:attrNameLst>
                                      </p:cBhvr>
                                      <p:to>
                                        <p:strVal val="bold"/>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 calcmode="lin" valueType="num">
                                      <p:cBhvr additive="base">
                                        <p:cTn id="52"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5" presetClass="emph" presetSubtype="0" nodeType="afterEffect">
                                  <p:stCondLst>
                                    <p:cond delay="0"/>
                                  </p:stCondLst>
                                  <p:endCondLst>
                                    <p:cond evt="onNext" delay="0">
                                      <p:tgtEl>
                                        <p:sldTgt/>
                                      </p:tgtEl>
                                    </p:cond>
                                  </p:endCondLst>
                                  <p:childTnLst>
                                    <p:set>
                                      <p:cBhvr override="childStyle">
                                        <p:cTn id="56" dur="indefinite"/>
                                        <p:tgtEl>
                                          <p:spTgt spid="4">
                                            <p:txEl>
                                              <p:pRg st="10" end="10"/>
                                            </p:txEl>
                                          </p:spTgt>
                                        </p:tgtEl>
                                        <p:attrNameLst>
                                          <p:attrName>style.fontWeight</p:attrName>
                                        </p:attrNameLst>
                                      </p:cBhvr>
                                      <p:to>
                                        <p:strVal val="bold"/>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15" presetClass="emph" presetSubtype="0" nodeType="afterEffect">
                                  <p:stCondLst>
                                    <p:cond delay="0"/>
                                  </p:stCondLst>
                                  <p:endCondLst>
                                    <p:cond evt="onNext" delay="0">
                                      <p:tgtEl>
                                        <p:sldTgt/>
                                      </p:tgtEl>
                                    </p:cond>
                                  </p:endCondLst>
                                  <p:childTnLst>
                                    <p:set>
                                      <p:cBhvr override="childStyle">
                                        <p:cTn id="65" dur="indefinite"/>
                                        <p:tgtEl>
                                          <p:spTgt spid="4">
                                            <p:txEl>
                                              <p:pRg st="11" end="11"/>
                                            </p:txEl>
                                          </p:spTgt>
                                        </p:tgtEl>
                                        <p:attrNameLst>
                                          <p:attrName>style.fontWeight</p:attrName>
                                        </p:attrNameLst>
                                      </p:cBhvr>
                                      <p:to>
                                        <p:strVal val="bold"/>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4">
                                            <p:txEl>
                                              <p:pRg st="12" end="12"/>
                                            </p:txEl>
                                          </p:spTgt>
                                        </p:tgtEl>
                                        <p:attrNameLst>
                                          <p:attrName>style.visibility</p:attrName>
                                        </p:attrNameLst>
                                      </p:cBhvr>
                                      <p:to>
                                        <p:strVal val="visible"/>
                                      </p:to>
                                    </p:set>
                                    <p:anim calcmode="lin" valueType="num">
                                      <p:cBhvr additive="base">
                                        <p:cTn id="70"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4">
                                            <p:txEl>
                                              <p:pRg st="14" end="14"/>
                                            </p:txEl>
                                          </p:spTgt>
                                        </p:tgtEl>
                                        <p:attrNameLst>
                                          <p:attrName>style.visibility</p:attrName>
                                        </p:attrNameLst>
                                      </p:cBhvr>
                                      <p:to>
                                        <p:strVal val="visible"/>
                                      </p:to>
                                    </p:set>
                                    <p:anim calcmode="lin" valueType="num">
                                      <p:cBhvr additive="base">
                                        <p:cTn id="76" dur="500" fill="hold"/>
                                        <p:tgtEl>
                                          <p:spTgt spid="4">
                                            <p:txEl>
                                              <p:pRg st="14" end="14"/>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presetID="15" presetClass="emph" presetSubtype="0" nodeType="afterEffect">
                                  <p:stCondLst>
                                    <p:cond delay="0"/>
                                  </p:stCondLst>
                                  <p:childTnLst>
                                    <p:set>
                                      <p:cBhvr override="childStyle">
                                        <p:cTn id="80" dur="indefinite"/>
                                        <p:tgtEl>
                                          <p:spTgt spid="4">
                                            <p:txEl>
                                              <p:pRg st="12" end="12"/>
                                            </p:txEl>
                                          </p:spTgt>
                                        </p:tgtEl>
                                        <p:attrNameLst>
                                          <p:attrName>style.fontWeight</p:attrName>
                                        </p:attrNameLst>
                                      </p:cBhvr>
                                      <p:to>
                                        <p:strVal val="bold"/>
                                      </p:to>
                                    </p:set>
                                  </p:childTnLst>
                                </p:cTn>
                              </p:par>
                            </p:childTnLst>
                          </p:cTn>
                        </p:par>
                        <p:par>
                          <p:cTn id="81" fill="hold">
                            <p:stCondLst>
                              <p:cond delay="500"/>
                            </p:stCondLst>
                            <p:childTnLst>
                              <p:par>
                                <p:cTn id="82" presetID="15" presetClass="emph" presetSubtype="0" nodeType="afterEffect">
                                  <p:stCondLst>
                                    <p:cond delay="0"/>
                                  </p:stCondLst>
                                  <p:childTnLst>
                                    <p:set>
                                      <p:cBhvr override="childStyle">
                                        <p:cTn id="83" dur="indefinite"/>
                                        <p:tgtEl>
                                          <p:spTgt spid="4">
                                            <p:txEl>
                                              <p:pRg st="14" end="1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483680" y="1447800"/>
            <a:ext cx="5915025" cy="6781800"/>
          </a:xfrm>
        </p:spPr>
        <p:txBody>
          <a:bodyPr>
            <a:normAutofit/>
          </a:bodyPr>
          <a:lstStyle/>
          <a:p>
            <a:pPr marL="0" indent="0" algn="just" eaLnBrk="1" hangingPunct="1">
              <a:lnSpc>
                <a:spcPct val="90000"/>
              </a:lnSpc>
              <a:buNone/>
            </a:pPr>
            <a:r>
              <a:rPr lang="en-US" altLang="en-US" sz="2000" dirty="0" smtClean="0"/>
              <a:t>Complete and suitable records of all escrow transactions made by the Escrow Agency or Escrow Agents need to be held for no less than six years in the Agency’s or Agent’s office.</a:t>
            </a:r>
          </a:p>
          <a:p>
            <a:pPr marL="0" indent="0" algn="just" eaLnBrk="1" hangingPunct="1">
              <a:lnSpc>
                <a:spcPct val="90000"/>
              </a:lnSpc>
              <a:buNone/>
            </a:pPr>
            <a:r>
              <a:rPr lang="en-US" altLang="en-US" sz="2000" dirty="0" smtClean="0"/>
              <a:t>Records should include the following:</a:t>
            </a:r>
          </a:p>
          <a:p>
            <a:pPr algn="just"/>
            <a:r>
              <a:rPr lang="en-US" altLang="en-US" sz="1800" dirty="0" smtClean="0"/>
              <a:t>Checkbooks, cancelled checks, check stubs, vouchers, ledgers, journals, closing statements, accountings, and other statements of disbursements rendered to a client or other party</a:t>
            </a:r>
          </a:p>
          <a:p>
            <a:pPr algn="just"/>
            <a:r>
              <a:rPr lang="en-US" altLang="en-US" sz="1800" dirty="0" smtClean="0"/>
              <a:t>Any record which clearly reflects the date, amount, source and explanation for any receipt, withdrawal, delivery or disbursement of the funds or other property of a client with regard to a trust account</a:t>
            </a:r>
          </a:p>
          <a:p>
            <a:pPr marL="0" indent="0" algn="just">
              <a:buNone/>
            </a:pPr>
            <a:r>
              <a:rPr lang="en-US" altLang="en-US" sz="2000" dirty="0" smtClean="0"/>
              <a:t>Records should be</a:t>
            </a:r>
          </a:p>
          <a:p>
            <a:pPr algn="just"/>
            <a:r>
              <a:rPr lang="en-US" altLang="en-US" sz="1800" dirty="0"/>
              <a:t>p</a:t>
            </a:r>
            <a:r>
              <a:rPr lang="en-US" altLang="en-US" sz="1800" dirty="0" smtClean="0"/>
              <a:t>repared in accordance with generally accepted accounting principals.</a:t>
            </a:r>
          </a:p>
          <a:p>
            <a:pPr algn="just"/>
            <a:r>
              <a:rPr lang="en-US" altLang="en-US" sz="1800" dirty="0"/>
              <a:t>a</a:t>
            </a:r>
            <a:r>
              <a:rPr lang="en-US" altLang="en-US" sz="1800" dirty="0" smtClean="0"/>
              <a:t>vailable for inspection by the Division upon request.</a:t>
            </a:r>
          </a:p>
          <a:p>
            <a:pPr algn="just"/>
            <a:r>
              <a:rPr lang="en-US" altLang="en-US" sz="1800" dirty="0"/>
              <a:t>m</a:t>
            </a:r>
            <a:r>
              <a:rPr lang="en-US" altLang="en-US" sz="1800" dirty="0" smtClean="0"/>
              <a:t>aintained in a branch office in which the property to which it relates is located, OR the Escrow Agency’s principal place of business.</a:t>
            </a:r>
          </a:p>
          <a:p>
            <a:pPr marL="0" indent="0" algn="just">
              <a:buNone/>
            </a:pPr>
            <a:endParaRPr lang="en-US" altLang="en-US" sz="1000" dirty="0" smtClean="0"/>
          </a:p>
          <a:p>
            <a:pPr marL="0" indent="0" algn="just">
              <a:buNone/>
            </a:pPr>
            <a:r>
              <a:rPr lang="en-US" altLang="en-US" sz="1000" i="1" dirty="0" smtClean="0">
                <a:solidFill>
                  <a:schemeClr val="bg1">
                    <a:lumMod val="50000"/>
                  </a:schemeClr>
                </a:solidFill>
              </a:rPr>
              <a:t>NRS 645A.070; NAC 645A.250</a:t>
            </a:r>
          </a:p>
          <a:p>
            <a:pPr marL="0" indent="0" algn="just">
              <a:buNone/>
            </a:pPr>
            <a:endParaRPr lang="en-US" altLang="en-US" sz="2000" dirty="0" smtClean="0"/>
          </a:p>
          <a:p>
            <a:pPr algn="just" eaLnBrk="1" hangingPunct="1">
              <a:lnSpc>
                <a:spcPct val="90000"/>
              </a:lnSpc>
              <a:buFont typeface="Wingdings" panose="05000000000000000000" pitchFamily="2" charset="2"/>
              <a:buNone/>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p:txBody>
      </p:sp>
      <p:sp>
        <p:nvSpPr>
          <p:cNvPr id="38914"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E62F083E-AFE6-418A-9625-563EA69CEEBD}" type="slidenum">
              <a:rPr lang="en-US" altLang="en-US">
                <a:latin typeface="Arial" panose="020B0604020202020204" pitchFamily="34" charset="0"/>
              </a:rPr>
              <a:pPr algn="r"/>
              <a:t>11</a:t>
            </a:fld>
            <a:endParaRPr lang="en-US" altLang="en-US" dirty="0">
              <a:latin typeface="Arial" panose="020B0604020202020204" pitchFamily="34" charset="0"/>
            </a:endParaRPr>
          </a:p>
        </p:txBody>
      </p:sp>
      <p:sp>
        <p:nvSpPr>
          <p:cNvPr id="6" name="Rectangle 2"/>
          <p:cNvSpPr>
            <a:spLocks noGrp="1" noChangeArrowheads="1"/>
          </p:cNvSpPr>
          <p:nvPr>
            <p:ph type="title"/>
          </p:nvPr>
        </p:nvSpPr>
        <p:spPr>
          <a:xfrm>
            <a:off x="761999" y="457200"/>
            <a:ext cx="5105400" cy="838200"/>
          </a:xfrm>
          <a:ln w="38100">
            <a:solidFill>
              <a:schemeClr val="tx1"/>
            </a:solidFill>
          </a:ln>
        </p:spPr>
        <p:txBody>
          <a:bodyPr>
            <a:normAutofit/>
          </a:bodyPr>
          <a:lstStyle/>
          <a:p>
            <a:pPr algn="ctr" eaLnBrk="1" hangingPunct="1"/>
            <a:r>
              <a:rPr lang="en-US" altLang="en-US" sz="3200" b="1" dirty="0" smtClean="0">
                <a:solidFill>
                  <a:srgbClr val="0070C0"/>
                </a:solidFill>
              </a:rPr>
              <a:t>File Retention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110" y="7190870"/>
            <a:ext cx="976164" cy="8863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71488" y="1676400"/>
            <a:ext cx="5915025" cy="6400799"/>
          </a:xfrm>
        </p:spPr>
        <p:txBody>
          <a:bodyPr>
            <a:normAutofit/>
          </a:bodyPr>
          <a:lstStyle/>
          <a:p>
            <a:pPr marL="0" indent="0" algn="just" eaLnBrk="1" hangingPunct="1">
              <a:buNone/>
            </a:pPr>
            <a:r>
              <a:rPr lang="en-US" altLang="en-US" sz="2000" dirty="0" smtClean="0"/>
              <a:t>If records are maintained in electronic format, the Escrow Agency must</a:t>
            </a:r>
          </a:p>
          <a:p>
            <a:pPr algn="just" eaLnBrk="1" hangingPunct="1"/>
            <a:r>
              <a:rPr lang="en-US" altLang="en-US" sz="2000" dirty="0"/>
              <a:t>m</a:t>
            </a:r>
            <a:r>
              <a:rPr lang="en-US" altLang="en-US" sz="2000" dirty="0" smtClean="0"/>
              <a:t>ake sure the software format is acceptable to the Commissioner and that the format allows the Commissioner or an authorized representative complete access.</a:t>
            </a:r>
          </a:p>
          <a:p>
            <a:pPr algn="just" eaLnBrk="1" hangingPunct="1"/>
            <a:r>
              <a:rPr lang="en-US" altLang="en-US" sz="2000" dirty="0"/>
              <a:t>e</a:t>
            </a:r>
            <a:r>
              <a:rPr lang="en-US" altLang="en-US" sz="2000" dirty="0" smtClean="0"/>
              <a:t>nsure that the Commissioner or an authorized representative has the ability to download and print any or all of the records.</a:t>
            </a:r>
          </a:p>
          <a:p>
            <a:pPr algn="just" eaLnBrk="1" hangingPunct="1"/>
            <a:r>
              <a:rPr lang="en-US" altLang="en-US" sz="2000" dirty="0"/>
              <a:t>p</a:t>
            </a:r>
            <a:r>
              <a:rPr lang="en-US" altLang="en-US" sz="2000" dirty="0" smtClean="0"/>
              <a:t>rovide in printed form any or all of the records maintained in an electronic format if formatting is not compatible or upon request of the Commissioner.</a:t>
            </a:r>
          </a:p>
          <a:p>
            <a:pPr marL="0" indent="0" algn="just" eaLnBrk="1" hangingPunct="1">
              <a:buNone/>
            </a:pPr>
            <a:endParaRPr lang="en-US" altLang="en-US" sz="1000" dirty="0"/>
          </a:p>
          <a:p>
            <a:pPr marL="0" indent="0" algn="just" eaLnBrk="1" hangingPunct="1">
              <a:buNone/>
            </a:pPr>
            <a:endParaRPr lang="en-US" altLang="en-US" sz="1000" dirty="0" smtClean="0"/>
          </a:p>
          <a:p>
            <a:pPr marL="0" indent="0" algn="just" eaLnBrk="1" hangingPunct="1">
              <a:buNone/>
            </a:pPr>
            <a:endParaRPr lang="en-US" altLang="en-US" sz="1000" dirty="0"/>
          </a:p>
          <a:p>
            <a:pPr marL="0" indent="0" algn="just" eaLnBrk="1" hangingPunct="1">
              <a:buNone/>
            </a:pPr>
            <a:endParaRPr lang="en-US" altLang="en-US" sz="1000" dirty="0" smtClean="0"/>
          </a:p>
          <a:p>
            <a:pPr marL="0" indent="0" algn="just" eaLnBrk="1" hangingPunct="1">
              <a:buNone/>
            </a:pPr>
            <a:endParaRPr lang="en-US" altLang="en-US" sz="1000" dirty="0"/>
          </a:p>
          <a:p>
            <a:pPr marL="0" indent="0" algn="just" eaLnBrk="1" hangingPunct="1">
              <a:buNone/>
            </a:pPr>
            <a:endParaRPr lang="en-US" altLang="en-US" sz="1000" dirty="0" smtClean="0"/>
          </a:p>
          <a:p>
            <a:pPr marL="0" indent="0" algn="just" eaLnBrk="1" hangingPunct="1">
              <a:buNone/>
            </a:pPr>
            <a:endParaRPr lang="en-US" altLang="en-US" sz="1000" dirty="0" smtClean="0"/>
          </a:p>
          <a:p>
            <a:pPr marL="0" indent="0" algn="just" eaLnBrk="1" hangingPunct="1">
              <a:buNone/>
            </a:pPr>
            <a:endParaRPr lang="en-US" altLang="en-US" sz="1000" dirty="0"/>
          </a:p>
          <a:p>
            <a:pPr marL="0" indent="0" algn="just" eaLnBrk="1" hangingPunct="1">
              <a:buNone/>
            </a:pPr>
            <a:endParaRPr lang="en-US" altLang="en-US" sz="1000" dirty="0"/>
          </a:p>
          <a:p>
            <a:pPr marL="0" indent="0" algn="just" eaLnBrk="1" hangingPunct="1">
              <a:buNone/>
            </a:pPr>
            <a:r>
              <a:rPr lang="en-US" altLang="en-US" sz="1000" i="1" dirty="0" smtClean="0">
                <a:solidFill>
                  <a:schemeClr val="bg1">
                    <a:lumMod val="50000"/>
                  </a:schemeClr>
                </a:solidFill>
              </a:rPr>
              <a:t>NAC 645A.260</a:t>
            </a:r>
            <a:endParaRPr lang="en-US" altLang="en-US" sz="1000" i="1" dirty="0">
              <a:solidFill>
                <a:schemeClr val="bg1">
                  <a:lumMod val="50000"/>
                </a:schemeClr>
              </a:solidFill>
            </a:endParaRPr>
          </a:p>
          <a:p>
            <a:pPr marL="0" indent="0" algn="just" eaLnBrk="1" hangingPunct="1">
              <a:buNone/>
            </a:pPr>
            <a:endParaRPr lang="en-US" altLang="en-US" sz="2000" dirty="0" smtClean="0"/>
          </a:p>
        </p:txBody>
      </p:sp>
      <p:sp>
        <p:nvSpPr>
          <p:cNvPr id="40962"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77C5F6C0-C309-456A-A151-61324180E0A3}" type="slidenum">
              <a:rPr lang="en-US" altLang="en-US">
                <a:latin typeface="Arial" panose="020B0604020202020204" pitchFamily="34" charset="0"/>
              </a:rPr>
              <a:pPr algn="r"/>
              <a:t>12</a:t>
            </a:fld>
            <a:endParaRPr lang="en-US" altLang="en-US">
              <a:latin typeface="Arial" panose="020B0604020202020204" pitchFamily="34" charset="0"/>
            </a:endParaRPr>
          </a:p>
        </p:txBody>
      </p:sp>
      <p:sp>
        <p:nvSpPr>
          <p:cNvPr id="6" name="Rectangle 2"/>
          <p:cNvSpPr>
            <a:spLocks noGrp="1" noChangeArrowheads="1"/>
          </p:cNvSpPr>
          <p:nvPr>
            <p:ph type="title"/>
          </p:nvPr>
        </p:nvSpPr>
        <p:spPr>
          <a:xfrm>
            <a:off x="762000" y="685800"/>
            <a:ext cx="5105400" cy="838200"/>
          </a:xfrm>
          <a:ln w="38100">
            <a:solidFill>
              <a:schemeClr val="tx1"/>
            </a:solidFill>
          </a:ln>
        </p:spPr>
        <p:txBody>
          <a:bodyPr>
            <a:normAutofit fontScale="90000"/>
          </a:bodyPr>
          <a:lstStyle/>
          <a:p>
            <a:pPr algn="ctr" eaLnBrk="1" hangingPunct="1"/>
            <a:r>
              <a:rPr lang="en-US" altLang="en-US" sz="3200" b="1" dirty="0" smtClean="0">
                <a:solidFill>
                  <a:srgbClr val="0070C0"/>
                </a:solidFill>
              </a:rPr>
              <a:t>Requirements for Maintaining </a:t>
            </a:r>
            <a:r>
              <a:rPr lang="en-US" altLang="en-US" sz="3200" b="1" dirty="0">
                <a:solidFill>
                  <a:srgbClr val="0070C0"/>
                </a:solidFill>
              </a:rPr>
              <a:t>F</a:t>
            </a:r>
            <a:r>
              <a:rPr lang="en-US" altLang="en-US" sz="3200" b="1" dirty="0" smtClean="0">
                <a:solidFill>
                  <a:srgbClr val="0070C0"/>
                </a:solidFill>
              </a:rPr>
              <a:t>iles in Electronic Format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791200"/>
            <a:ext cx="3048000" cy="1523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13</a:t>
            </a:fld>
            <a:endParaRPr lang="en-US" altLang="en-US"/>
          </a:p>
        </p:txBody>
      </p:sp>
      <p:sp>
        <p:nvSpPr>
          <p:cNvPr id="3" name="Rectangle 2"/>
          <p:cNvSpPr txBox="1">
            <a:spLocks noChangeArrowheads="1"/>
          </p:cNvSpPr>
          <p:nvPr/>
        </p:nvSpPr>
        <p:spPr>
          <a:xfrm>
            <a:off x="762000" y="685800"/>
            <a:ext cx="5105400" cy="838200"/>
          </a:xfrm>
          <a:prstGeom prst="rect">
            <a:avLst/>
          </a:prstGeom>
          <a:ln w="38100">
            <a:solidFill>
              <a:schemeClr val="tx1"/>
            </a:solidFill>
          </a:ln>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Requirements for Maintaining </a:t>
            </a:r>
            <a:r>
              <a:rPr lang="en-US" altLang="en-US" sz="3200" b="1" dirty="0">
                <a:solidFill>
                  <a:srgbClr val="0070C0"/>
                </a:solidFill>
              </a:rPr>
              <a:t>F</a:t>
            </a:r>
            <a:r>
              <a:rPr lang="en-US" altLang="en-US" sz="3200" b="1" dirty="0" smtClean="0">
                <a:solidFill>
                  <a:srgbClr val="0070C0"/>
                </a:solidFill>
              </a:rPr>
              <a:t>iles in Electronic Format</a:t>
            </a:r>
          </a:p>
        </p:txBody>
      </p:sp>
      <p:sp>
        <p:nvSpPr>
          <p:cNvPr id="4" name="Rectangle 3"/>
          <p:cNvSpPr txBox="1">
            <a:spLocks noChangeArrowheads="1"/>
          </p:cNvSpPr>
          <p:nvPr/>
        </p:nvSpPr>
        <p:spPr>
          <a:xfrm>
            <a:off x="381000" y="3962401"/>
            <a:ext cx="6005513" cy="477351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pPr>
            <a:r>
              <a:rPr lang="en-US" altLang="en-US" sz="2000" dirty="0" smtClean="0"/>
              <a:t>Records that are maintained and provided to the Commissioner in electronic format need to be maintained on media that</a:t>
            </a:r>
          </a:p>
          <a:p>
            <a:pPr algn="just" fontAlgn="auto">
              <a:spcAft>
                <a:spcPts val="0"/>
              </a:spcAft>
            </a:pPr>
            <a:r>
              <a:rPr lang="en-US" altLang="en-US" sz="2000" dirty="0"/>
              <a:t>i</a:t>
            </a:r>
            <a:r>
              <a:rPr lang="en-US" altLang="en-US" sz="2000" dirty="0" smtClean="0"/>
              <a:t>s not erasable.</a:t>
            </a:r>
          </a:p>
          <a:p>
            <a:pPr algn="just" fontAlgn="auto">
              <a:spcAft>
                <a:spcPts val="0"/>
              </a:spcAft>
            </a:pPr>
            <a:r>
              <a:rPr lang="en-US" altLang="en-US" sz="2000" dirty="0" smtClean="0"/>
              <a:t>does not allow changes to a document stored on the media.</a:t>
            </a:r>
          </a:p>
          <a:p>
            <a:pPr algn="just" fontAlgn="auto">
              <a:spcAft>
                <a:spcPts val="0"/>
              </a:spcAft>
            </a:pPr>
            <a:r>
              <a:rPr lang="en-US" altLang="en-US" sz="2000" dirty="0" smtClean="0"/>
              <a:t>is consistent with the minimum standards of quality approved by the National Institute of Standards and Technology  </a:t>
            </a:r>
            <a:r>
              <a:rPr lang="en-US" altLang="en-US" sz="2000" dirty="0" smtClean="0">
                <a:solidFill>
                  <a:srgbClr val="0070C0"/>
                </a:solidFill>
              </a:rPr>
              <a:t>(www.nist.gov) </a:t>
            </a:r>
            <a:r>
              <a:rPr lang="en-US" altLang="en-US" sz="2000" dirty="0" smtClean="0"/>
              <a:t>or the Association for Information and Image Management </a:t>
            </a:r>
            <a:r>
              <a:rPr lang="en-US" altLang="en-US" sz="2000" dirty="0" smtClean="0">
                <a:solidFill>
                  <a:srgbClr val="0070C0"/>
                </a:solidFill>
              </a:rPr>
              <a:t>(www.aiim.org)</a:t>
            </a:r>
            <a:endParaRPr lang="en-US" altLang="en-US" sz="2000" dirty="0" smtClean="0"/>
          </a:p>
          <a:p>
            <a:pPr algn="just" fontAlgn="auto">
              <a:spcAft>
                <a:spcPts val="0"/>
              </a:spcAft>
            </a:pPr>
            <a:r>
              <a:rPr lang="en-US" altLang="en-US" sz="2000" dirty="0" smtClean="0"/>
              <a:t>contains written authentication identifying the electronic record as an exact, unaltered copy of the document which the record purports to be.</a:t>
            </a:r>
          </a:p>
          <a:p>
            <a:pPr marL="0" indent="0" algn="just" fontAlgn="auto">
              <a:spcAft>
                <a:spcPts val="0"/>
              </a:spcAft>
              <a:buNone/>
            </a:pPr>
            <a:endParaRPr lang="en-US" altLang="en-US" sz="1000" dirty="0"/>
          </a:p>
          <a:p>
            <a:pPr marL="0" indent="0" algn="just" fontAlgn="auto">
              <a:spcAft>
                <a:spcPts val="0"/>
              </a:spcAft>
              <a:buNone/>
            </a:pPr>
            <a:r>
              <a:rPr lang="en-US" altLang="en-US" sz="1000" i="1" dirty="0">
                <a:solidFill>
                  <a:schemeClr val="bg1">
                    <a:lumMod val="50000"/>
                  </a:schemeClr>
                </a:solidFill>
              </a:rPr>
              <a:t>NAC 645A.260</a:t>
            </a:r>
          </a:p>
          <a:p>
            <a:pPr marL="0" indent="0" algn="just" fontAlgn="auto">
              <a:spcAft>
                <a:spcPts val="0"/>
              </a:spcAft>
              <a:buNone/>
            </a:pPr>
            <a:endParaRPr lang="en-US" altLang="en-US" sz="1000" dirty="0" smtClean="0"/>
          </a:p>
          <a:p>
            <a:pPr marL="0" indent="0" algn="just" fontAlgn="auto">
              <a:spcAft>
                <a:spcPts val="0"/>
              </a:spcAft>
              <a:buFont typeface="Arial" panose="020B0604020202020204" pitchFamily="34" charset="0"/>
              <a:buNone/>
            </a:pPr>
            <a:endParaRPr lang="en-US" altLang="en-US" sz="2000" dirty="0" smtClean="0"/>
          </a:p>
          <a:p>
            <a:pPr marL="0" indent="0" algn="just" fontAlgn="auto">
              <a:spcAft>
                <a:spcPts val="0"/>
              </a:spcAft>
              <a:buFont typeface="Arial" panose="020B0604020202020204" pitchFamily="34" charset="0"/>
              <a:buNone/>
            </a:pPr>
            <a:endParaRPr lang="en-US" altLang="en-US" sz="20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043857"/>
            <a:ext cx="2667000" cy="1600200"/>
          </a:xfrm>
          <a:prstGeom prst="rect">
            <a:avLst/>
          </a:prstGeom>
        </p:spPr>
      </p:pic>
    </p:spTree>
    <p:extLst>
      <p:ext uri="{BB962C8B-B14F-4D97-AF65-F5344CB8AC3E}">
        <p14:creationId xmlns:p14="http://schemas.microsoft.com/office/powerpoint/2010/main" val="14131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471488" y="1447800"/>
            <a:ext cx="5915025" cy="7027336"/>
          </a:xfrm>
        </p:spPr>
        <p:txBody>
          <a:bodyPr>
            <a:normAutofit fontScale="92500" lnSpcReduction="10000"/>
          </a:bodyPr>
          <a:lstStyle/>
          <a:p>
            <a:pPr marL="0" indent="0" algn="just" eaLnBrk="1" hangingPunct="1">
              <a:buNone/>
            </a:pPr>
            <a:r>
              <a:rPr lang="en-US" altLang="en-US" sz="2000" dirty="0" smtClean="0"/>
              <a:t>An Escrow Agency must submit a financial statement to the Commissioner no later than 120 days after the last day of the Escrow Agency’s fiscal year.</a:t>
            </a:r>
          </a:p>
          <a:p>
            <a:pPr algn="just" eaLnBrk="1" hangingPunct="1"/>
            <a:r>
              <a:rPr lang="en-US" altLang="en-US" sz="2000" dirty="0" smtClean="0"/>
              <a:t>The statements must be prepared by an independent certified public accountant who holds a valid permit to practice in Nevada or in any other state.</a:t>
            </a:r>
          </a:p>
          <a:p>
            <a:pPr algn="just" eaLnBrk="1" hangingPunct="1"/>
            <a:r>
              <a:rPr lang="en-US" altLang="en-US" sz="2000" dirty="0" smtClean="0"/>
              <a:t>The financial statement cannot be dated earlier than the last day of the fiscal year of the Escrow Agency.</a:t>
            </a:r>
          </a:p>
          <a:p>
            <a:pPr marL="171450" lvl="1" algn="just">
              <a:spcBef>
                <a:spcPts val="750"/>
              </a:spcBef>
            </a:pPr>
            <a:r>
              <a:rPr lang="en-US" altLang="en-US" sz="2000" dirty="0" smtClean="0"/>
              <a:t>If the Escrow Agency maintains a trust account pursuant to NRS 645A.160 and the average monthly balance of the trust account is:</a:t>
            </a:r>
          </a:p>
          <a:p>
            <a:pPr marL="514350" lvl="2" algn="just">
              <a:spcBef>
                <a:spcPts val="750"/>
              </a:spcBef>
            </a:pPr>
            <a:r>
              <a:rPr lang="en-US" altLang="en-US" sz="1700" dirty="0" smtClean="0">
                <a:solidFill>
                  <a:prstClr val="black"/>
                </a:solidFill>
              </a:rPr>
              <a:t>$250.000 or less, the financial statement must be reviewed by an independent public accountant before it is submitted to the Commissioner.  The review must be consistent with the standards set out in sections 400 to 408, inclusive, of the </a:t>
            </a:r>
            <a:r>
              <a:rPr lang="en-US" altLang="en-US" sz="1700" i="1" dirty="0" smtClean="0">
                <a:solidFill>
                  <a:prstClr val="black"/>
                </a:solidFill>
              </a:rPr>
              <a:t>Statements on Standards for Accounting and Review Services </a:t>
            </a:r>
            <a:r>
              <a:rPr lang="en-US" altLang="en-US" sz="1700" dirty="0" smtClean="0">
                <a:solidFill>
                  <a:prstClr val="black"/>
                </a:solidFill>
              </a:rPr>
              <a:t>published by the American Institute of CPAs</a:t>
            </a:r>
          </a:p>
          <a:p>
            <a:pPr marL="514350" lvl="2" algn="just">
              <a:spcBef>
                <a:spcPts val="750"/>
              </a:spcBef>
            </a:pPr>
            <a:r>
              <a:rPr lang="en-US" altLang="en-US" sz="1700" dirty="0" smtClean="0">
                <a:solidFill>
                  <a:prstClr val="black"/>
                </a:solidFill>
              </a:rPr>
              <a:t>More than $250,000, the financial statement must be audited before it is submitted to the Commissioner.  The Escrow Agency is required to ensure that the public accountant who prepares the report of an audit submits a copy of the report to the Commissioner and the Escrow Agency at the same time.</a:t>
            </a:r>
          </a:p>
          <a:p>
            <a:pPr marL="0" lvl="1" indent="0" algn="just">
              <a:spcBef>
                <a:spcPts val="750"/>
              </a:spcBef>
              <a:buNone/>
            </a:pPr>
            <a:endParaRPr lang="en-US" altLang="en-US" sz="2000" dirty="0" smtClean="0">
              <a:solidFill>
                <a:prstClr val="black"/>
              </a:solidFill>
            </a:endParaRPr>
          </a:p>
          <a:p>
            <a:pPr marL="0" lvl="1" indent="0" algn="just">
              <a:spcBef>
                <a:spcPts val="750"/>
              </a:spcBef>
              <a:buNone/>
            </a:pPr>
            <a:endParaRPr lang="en-US" altLang="en-US" sz="2000" dirty="0">
              <a:solidFill>
                <a:prstClr val="black"/>
              </a:solidFill>
            </a:endParaRPr>
          </a:p>
          <a:p>
            <a:pPr marL="0" lvl="1" indent="0" algn="just">
              <a:spcBef>
                <a:spcPts val="750"/>
              </a:spcBef>
              <a:buNone/>
            </a:pPr>
            <a:endParaRPr lang="en-US" altLang="en-US" sz="2000" dirty="0" smtClean="0">
              <a:solidFill>
                <a:prstClr val="black"/>
              </a:solidFill>
            </a:endParaRPr>
          </a:p>
          <a:p>
            <a:pPr marL="0" lvl="1" indent="0" algn="just">
              <a:spcBef>
                <a:spcPts val="750"/>
              </a:spcBef>
              <a:buNone/>
            </a:pPr>
            <a:endParaRPr lang="en-US" altLang="en-US" sz="2000" dirty="0">
              <a:solidFill>
                <a:prstClr val="black"/>
              </a:solidFill>
            </a:endParaRPr>
          </a:p>
          <a:p>
            <a:pPr marL="0" lvl="1" indent="0" algn="just">
              <a:spcBef>
                <a:spcPts val="750"/>
              </a:spcBef>
              <a:buNone/>
            </a:pPr>
            <a:r>
              <a:rPr lang="en-US" altLang="en-US" sz="1000" i="1" dirty="0" smtClean="0">
                <a:solidFill>
                  <a:schemeClr val="bg1">
                    <a:lumMod val="50000"/>
                  </a:schemeClr>
                </a:solidFill>
              </a:rPr>
              <a:t>NAC 645A.310</a:t>
            </a:r>
          </a:p>
          <a:p>
            <a:pPr marL="0" lvl="1" indent="0" algn="just">
              <a:spcBef>
                <a:spcPts val="750"/>
              </a:spcBef>
              <a:buNone/>
            </a:pPr>
            <a:endParaRPr lang="en-US" altLang="en-US" sz="2000" dirty="0">
              <a:solidFill>
                <a:prstClr val="black"/>
              </a:solidFill>
            </a:endParaRPr>
          </a:p>
          <a:p>
            <a:pPr marL="0" lvl="1" indent="0" algn="just">
              <a:spcBef>
                <a:spcPts val="750"/>
              </a:spcBef>
              <a:buNone/>
            </a:pPr>
            <a:endParaRPr lang="en-US" altLang="en-US" sz="2000" dirty="0" smtClean="0">
              <a:solidFill>
                <a:prstClr val="black"/>
              </a:solidFill>
            </a:endParaRPr>
          </a:p>
          <a:p>
            <a:pPr marL="0" lvl="1" indent="0" algn="just">
              <a:spcBef>
                <a:spcPts val="750"/>
              </a:spcBef>
              <a:buNone/>
            </a:pPr>
            <a:endParaRPr lang="en-US" altLang="en-US" sz="2000" dirty="0">
              <a:solidFill>
                <a:prstClr val="black"/>
              </a:solidFill>
            </a:endParaRPr>
          </a:p>
          <a:p>
            <a:pPr marL="0" lvl="1" indent="0" algn="just">
              <a:spcBef>
                <a:spcPts val="750"/>
              </a:spcBef>
              <a:buNone/>
            </a:pPr>
            <a:endParaRPr lang="en-US" altLang="en-US" sz="2000" dirty="0">
              <a:solidFill>
                <a:prstClr val="black"/>
              </a:solidFill>
            </a:endParaRPr>
          </a:p>
          <a:p>
            <a:pPr marL="0" indent="0" algn="just" eaLnBrk="1" hangingPunct="1">
              <a:buNone/>
            </a:pPr>
            <a:endParaRPr lang="en-US" altLang="en-US" sz="2000" dirty="0" smtClean="0"/>
          </a:p>
          <a:p>
            <a:pPr marL="342900" lvl="1" indent="0" algn="just">
              <a:buNone/>
            </a:pPr>
            <a:endParaRPr lang="en-US" altLang="en-US" sz="1700" dirty="0" smtClean="0"/>
          </a:p>
        </p:txBody>
      </p:sp>
      <p:sp>
        <p:nvSpPr>
          <p:cNvPr id="47106"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36A81E9-700B-40F7-A729-0DE30677A748}" type="slidenum">
              <a:rPr lang="en-US" altLang="en-US">
                <a:latin typeface="Arial" panose="020B0604020202020204" pitchFamily="34" charset="0"/>
              </a:rPr>
              <a:pPr algn="r"/>
              <a:t>14</a:t>
            </a:fld>
            <a:endParaRPr lang="en-US" altLang="en-US">
              <a:latin typeface="Arial" panose="020B0604020202020204" pitchFamily="34" charset="0"/>
            </a:endParaRPr>
          </a:p>
        </p:txBody>
      </p:sp>
      <p:sp>
        <p:nvSpPr>
          <p:cNvPr id="6"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Yearly Financial Statements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7010400"/>
            <a:ext cx="1989029" cy="990600"/>
          </a:xfrm>
          <a:prstGeom prst="rect">
            <a:avLst/>
          </a:prstGeom>
          <a:effectLst>
            <a:glow rad="76200">
              <a:srgbClr val="002060"/>
            </a:glo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15</a:t>
            </a:fld>
            <a:endParaRPr lang="en-US" altLang="en-US"/>
          </a:p>
        </p:txBody>
      </p:sp>
      <p:sp>
        <p:nvSpPr>
          <p:cNvPr id="3" name="Rectangle 2"/>
          <p:cNvSpPr txBox="1">
            <a:spLocks noChangeArrowheads="1"/>
          </p:cNvSpPr>
          <p:nvPr/>
        </p:nvSpPr>
        <p:spPr>
          <a:xfrm>
            <a:off x="1066800" y="685800"/>
            <a:ext cx="4724400" cy="838200"/>
          </a:xfrm>
          <a:prstGeom prst="rect">
            <a:avLst/>
          </a:prstGeom>
          <a:ln w="38100">
            <a:solidFill>
              <a:schemeClr val="tx1"/>
            </a:solidFill>
          </a:ln>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Engaging in </a:t>
            </a:r>
          </a:p>
          <a:p>
            <a:pPr algn="ctr" fontAlgn="auto">
              <a:spcAft>
                <a:spcPts val="0"/>
              </a:spcAft>
            </a:pPr>
            <a:r>
              <a:rPr lang="en-US" altLang="en-US" sz="3200" b="1" dirty="0" smtClean="0">
                <a:solidFill>
                  <a:srgbClr val="0070C0"/>
                </a:solidFill>
              </a:rPr>
              <a:t>Construction Control?</a:t>
            </a:r>
          </a:p>
        </p:txBody>
      </p:sp>
      <p:sp>
        <p:nvSpPr>
          <p:cNvPr id="4" name="TextBox 3"/>
          <p:cNvSpPr txBox="1"/>
          <p:nvPr/>
        </p:nvSpPr>
        <p:spPr>
          <a:xfrm>
            <a:off x="380999" y="1828800"/>
            <a:ext cx="6005513" cy="6494085"/>
          </a:xfrm>
          <a:prstGeom prst="rect">
            <a:avLst/>
          </a:prstGeom>
          <a:noFill/>
        </p:spPr>
        <p:txBody>
          <a:bodyPr wrap="square" rtlCol="0">
            <a:spAutoFit/>
          </a:bodyPr>
          <a:lstStyle/>
          <a:p>
            <a:r>
              <a:rPr lang="en-US" sz="2000" dirty="0" smtClean="0">
                <a:latin typeface="+mn-lt"/>
              </a:rPr>
              <a:t>Any person that engages in the control or disbursement of any funds payable or paid to laborers, materialmen, material suppliers, contractors, subcontractors, architects, engineers, or others, for the purpose of satisfying bills incurred in construction, repair, alteration, or improvement of any premise is engaging in Construction Control; or</a:t>
            </a:r>
          </a:p>
          <a:p>
            <a:endParaRPr lang="en-US" sz="2000" i="1" dirty="0">
              <a:latin typeface="+mn-lt"/>
            </a:endParaRPr>
          </a:p>
          <a:p>
            <a:r>
              <a:rPr lang="en-US" sz="2000" dirty="0" smtClean="0">
                <a:latin typeface="+mn-lt"/>
              </a:rPr>
              <a:t>Any person that engages in the processing or approval of any mechanic’s lien release, voucher or authorization for payment of a labor bill, or material bill where such bill is incurred in the construction, repair, alteration, or improvement of any premises is engaging in Construction Control.</a:t>
            </a: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r>
              <a:rPr lang="en-US" sz="1000" i="1" dirty="0" smtClean="0">
                <a:solidFill>
                  <a:schemeClr val="bg1">
                    <a:lumMod val="50000"/>
                  </a:schemeClr>
                </a:solidFill>
                <a:latin typeface="+mn-lt"/>
              </a:rPr>
              <a:t>NRS 645A.010; NRS 627.050</a:t>
            </a:r>
            <a:endParaRPr lang="en-US" sz="1000" i="1" dirty="0">
              <a:solidFill>
                <a:schemeClr val="bg1">
                  <a:lumMod val="50000"/>
                </a:schemeClr>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6324600"/>
            <a:ext cx="2514600" cy="1414463"/>
          </a:xfrm>
          <a:prstGeom prst="rect">
            <a:avLst/>
          </a:prstGeom>
        </p:spPr>
      </p:pic>
    </p:spTree>
    <p:extLst>
      <p:ext uri="{BB962C8B-B14F-4D97-AF65-F5344CB8AC3E}">
        <p14:creationId xmlns:p14="http://schemas.microsoft.com/office/powerpoint/2010/main" val="244842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16</a:t>
            </a:fld>
            <a:endParaRPr lang="en-US" altLang="en-US"/>
          </a:p>
        </p:txBody>
      </p:sp>
      <p:sp>
        <p:nvSpPr>
          <p:cNvPr id="3" name="Rectangle 2"/>
          <p:cNvSpPr txBox="1">
            <a:spLocks noChangeArrowheads="1"/>
          </p:cNvSpPr>
          <p:nvPr/>
        </p:nvSpPr>
        <p:spPr>
          <a:xfrm>
            <a:off x="1066800" y="685800"/>
            <a:ext cx="4724400" cy="838200"/>
          </a:xfrm>
          <a:prstGeom prst="rect">
            <a:avLst/>
          </a:prstGeom>
          <a:ln w="38100">
            <a:solidFill>
              <a:schemeClr val="tx1"/>
            </a:solidFill>
          </a:ln>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Requirements for Engaging in Construction Control</a:t>
            </a:r>
          </a:p>
        </p:txBody>
      </p:sp>
      <p:sp>
        <p:nvSpPr>
          <p:cNvPr id="4" name="TextBox 3"/>
          <p:cNvSpPr txBox="1"/>
          <p:nvPr/>
        </p:nvSpPr>
        <p:spPr>
          <a:xfrm>
            <a:off x="381000" y="1905000"/>
            <a:ext cx="5929313" cy="6801862"/>
          </a:xfrm>
          <a:prstGeom prst="rect">
            <a:avLst/>
          </a:prstGeom>
          <a:noFill/>
        </p:spPr>
        <p:txBody>
          <a:bodyPr wrap="square" rtlCol="0">
            <a:spAutoFit/>
          </a:bodyPr>
          <a:lstStyle/>
          <a:p>
            <a:r>
              <a:rPr lang="en-US" sz="2000" u="sng" dirty="0">
                <a:latin typeface="+mn-lt"/>
              </a:rPr>
              <a:t>I</a:t>
            </a:r>
            <a:r>
              <a:rPr lang="en-US" sz="2000" u="sng" dirty="0" smtClean="0">
                <a:latin typeface="+mn-lt"/>
              </a:rPr>
              <a:t>f engaging in Construction Control:</a:t>
            </a:r>
          </a:p>
          <a:p>
            <a:endParaRPr lang="en-US" sz="800" dirty="0" smtClean="0">
              <a:latin typeface="+mn-lt"/>
            </a:endParaRPr>
          </a:p>
          <a:p>
            <a:pPr marL="342900" indent="-342900">
              <a:buFont typeface="Arial" panose="020B0604020202020204" pitchFamily="34" charset="0"/>
              <a:buChar char="•"/>
            </a:pPr>
            <a:r>
              <a:rPr lang="en-US" sz="2000" dirty="0" smtClean="0">
                <a:latin typeface="+mn-lt"/>
              </a:rPr>
              <a:t>a written assent of the borrower, specifying by name the Escrow Agency to be used as a Construction Control, must be given to the lender.</a:t>
            </a:r>
          </a:p>
          <a:p>
            <a:pPr marL="342900" indent="-342900">
              <a:buFont typeface="Arial" panose="020B0604020202020204" pitchFamily="34" charset="0"/>
              <a:buChar char="•"/>
            </a:pPr>
            <a:r>
              <a:rPr lang="en-US" sz="2000" dirty="0" smtClean="0">
                <a:latin typeface="+mn-lt"/>
              </a:rPr>
              <a:t>a surety bond or a substitute form of security needs to be deposited and kept in full force with the State Contractor’s Board.</a:t>
            </a:r>
          </a:p>
          <a:p>
            <a:endParaRPr lang="en-US" sz="2000" dirty="0" smtClean="0">
              <a:latin typeface="+mn-lt"/>
            </a:endParaRPr>
          </a:p>
          <a:p>
            <a:r>
              <a:rPr lang="en-US" sz="2000" u="sng" dirty="0" smtClean="0">
                <a:latin typeface="+mn-lt"/>
              </a:rPr>
              <a:t>The Escrow Agency/Construction Control needs to</a:t>
            </a:r>
          </a:p>
          <a:p>
            <a:endParaRPr lang="en-US" sz="800" dirty="0" smtClean="0">
              <a:latin typeface="+mn-lt"/>
            </a:endParaRPr>
          </a:p>
          <a:p>
            <a:pPr marL="342900" indent="-342900">
              <a:buFont typeface="Arial" panose="020B0604020202020204" pitchFamily="34" charset="0"/>
              <a:buChar char="•"/>
            </a:pPr>
            <a:r>
              <a:rPr lang="en-US" sz="2000" dirty="0">
                <a:latin typeface="+mn-lt"/>
              </a:rPr>
              <a:t>o</a:t>
            </a:r>
            <a:r>
              <a:rPr lang="en-US" sz="2000" dirty="0" smtClean="0">
                <a:latin typeface="+mn-lt"/>
              </a:rPr>
              <a:t>btain a true certified copy of the complete plans and specifications to be used.</a:t>
            </a:r>
          </a:p>
          <a:p>
            <a:pPr marL="342900" indent="-342900">
              <a:buFont typeface="Arial" panose="020B0604020202020204" pitchFamily="34" charset="0"/>
              <a:buChar char="•"/>
            </a:pPr>
            <a:r>
              <a:rPr lang="en-US" sz="2000" dirty="0">
                <a:latin typeface="+mn-lt"/>
              </a:rPr>
              <a:t>o</a:t>
            </a:r>
            <a:r>
              <a:rPr lang="en-US" sz="2000" dirty="0" smtClean="0">
                <a:latin typeface="+mn-lt"/>
              </a:rPr>
              <a:t>btain from the lender a written statement of the total net amount of money, credits, or loan proceeds that will be available for disbursement.</a:t>
            </a:r>
          </a:p>
          <a:p>
            <a:pPr marL="342900" indent="-342900">
              <a:buFont typeface="Arial" panose="020B0604020202020204" pitchFamily="34" charset="0"/>
              <a:buChar char="•"/>
            </a:pPr>
            <a:r>
              <a:rPr lang="en-US" sz="2000" dirty="0" smtClean="0">
                <a:latin typeface="+mn-lt"/>
              </a:rPr>
              <a:t>obtain a true copy of the general contract of construction or all owner-contractor contracts signed by all parties.</a:t>
            </a:r>
          </a:p>
          <a:p>
            <a:pPr marL="342900" indent="-342900">
              <a:buFont typeface="Arial" panose="020B0604020202020204" pitchFamily="34" charset="0"/>
              <a:buChar char="•"/>
            </a:pPr>
            <a:r>
              <a:rPr lang="en-US" sz="2000" dirty="0" smtClean="0">
                <a:latin typeface="+mn-lt"/>
              </a:rPr>
              <a:t>Obtain a true copy of all the subcontracts entered into with a contractor that is signed by all parties.</a:t>
            </a:r>
          </a:p>
          <a:p>
            <a:endParaRPr lang="en-US" sz="1000" dirty="0">
              <a:latin typeface="+mn-lt"/>
            </a:endParaRPr>
          </a:p>
          <a:p>
            <a:r>
              <a:rPr lang="en-US" sz="1000" i="1" dirty="0" smtClean="0">
                <a:solidFill>
                  <a:schemeClr val="bg1">
                    <a:lumMod val="50000"/>
                  </a:schemeClr>
                </a:solidFill>
                <a:latin typeface="+mn-lt"/>
              </a:rPr>
              <a:t>NRS 627.190; NRS 627.200</a:t>
            </a:r>
          </a:p>
          <a:p>
            <a:endParaRPr lang="en-US" sz="2000" dirty="0">
              <a:latin typeface="+mn-lt"/>
            </a:endParaRPr>
          </a:p>
        </p:txBody>
      </p:sp>
    </p:spTree>
    <p:extLst>
      <p:ext uri="{BB962C8B-B14F-4D97-AF65-F5344CB8AC3E}">
        <p14:creationId xmlns:p14="http://schemas.microsoft.com/office/powerpoint/2010/main" val="14655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1000"/>
                                        <p:tgtEl>
                                          <p:spTgt spid="4">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wipe(down)">
                                      <p:cBhvr>
                                        <p:cTn id="20" dur="10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ipe(down)">
                                      <p:cBhvr>
                                        <p:cTn id="25" dur="10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wipe(down)">
                                      <p:cBhvr>
                                        <p:cTn id="30" dur="1000"/>
                                        <p:tgtEl>
                                          <p:spTgt spid="4">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wipe(down)">
                                      <p:cBhvr>
                                        <p:cTn id="35" dur="1000"/>
                                        <p:tgtEl>
                                          <p:spTgt spid="4">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wipe(down)">
                                      <p:cBhvr>
                                        <p:cTn id="40"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17</a:t>
            </a:fld>
            <a:endParaRPr lang="en-US" altLang="en-US"/>
          </a:p>
        </p:txBody>
      </p:sp>
      <p:sp>
        <p:nvSpPr>
          <p:cNvPr id="3" name="Rectangle 2"/>
          <p:cNvSpPr txBox="1">
            <a:spLocks noChangeArrowheads="1"/>
          </p:cNvSpPr>
          <p:nvPr/>
        </p:nvSpPr>
        <p:spPr>
          <a:xfrm>
            <a:off x="1066800" y="685800"/>
            <a:ext cx="4724400" cy="838200"/>
          </a:xfrm>
          <a:prstGeom prst="rect">
            <a:avLst/>
          </a:prstGeom>
          <a:ln w="38100">
            <a:solidFill>
              <a:schemeClr val="tx1"/>
            </a:solidFill>
          </a:ln>
        </p:spPr>
        <p:txBody>
          <a:bodyPr>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Requirements for Engaging in Construction Control continued</a:t>
            </a:r>
          </a:p>
        </p:txBody>
      </p:sp>
      <p:sp>
        <p:nvSpPr>
          <p:cNvPr id="4" name="TextBox 3"/>
          <p:cNvSpPr txBox="1"/>
          <p:nvPr/>
        </p:nvSpPr>
        <p:spPr>
          <a:xfrm>
            <a:off x="457200" y="1524000"/>
            <a:ext cx="5929313" cy="7355860"/>
          </a:xfrm>
          <a:prstGeom prst="rect">
            <a:avLst/>
          </a:prstGeom>
          <a:noFill/>
        </p:spPr>
        <p:txBody>
          <a:bodyPr wrap="square" rtlCol="0">
            <a:spAutoFit/>
          </a:bodyPr>
          <a:lstStyle/>
          <a:p>
            <a:pPr lvl="0"/>
            <a:r>
              <a:rPr lang="en-US" sz="2000" u="sng" dirty="0">
                <a:solidFill>
                  <a:prstClr val="black"/>
                </a:solidFill>
                <a:latin typeface="Calibri" panose="020F0502020204030204"/>
              </a:rPr>
              <a:t>The Escrow Agency/Construction Control needs to</a:t>
            </a:r>
          </a:p>
          <a:p>
            <a:pPr lvl="0"/>
            <a:endParaRPr lang="en-US" sz="800" dirty="0">
              <a:solidFill>
                <a:prstClr val="black"/>
              </a:solidFill>
              <a:latin typeface="Calibri" panose="020F0502020204030204"/>
            </a:endParaRPr>
          </a:p>
          <a:p>
            <a:pPr marL="342900" lvl="0" indent="-342900">
              <a:buFont typeface="Arial" panose="020B0604020202020204" pitchFamily="34" charset="0"/>
              <a:buChar char="•"/>
            </a:pPr>
            <a:r>
              <a:rPr lang="en-US" dirty="0">
                <a:solidFill>
                  <a:prstClr val="black"/>
                </a:solidFill>
                <a:latin typeface="Calibri" panose="020F0502020204030204"/>
              </a:rPr>
              <a:t>c</a:t>
            </a:r>
            <a:r>
              <a:rPr lang="en-US" dirty="0" smtClean="0">
                <a:solidFill>
                  <a:prstClr val="black"/>
                </a:solidFill>
                <a:latin typeface="Calibri" panose="020F0502020204030204"/>
              </a:rPr>
              <a:t>ompare the total amounts of all subcontracts to be paid along with the payables to the general contractor to the total net loans proceeds available for disbursement as construction loan funds</a:t>
            </a:r>
          </a:p>
          <a:p>
            <a:pPr marL="342900" lvl="0" indent="-342900">
              <a:buFont typeface="Arial" panose="020B0604020202020204" pitchFamily="34" charset="0"/>
              <a:buChar char="•"/>
            </a:pPr>
            <a:r>
              <a:rPr lang="en-US" dirty="0">
                <a:solidFill>
                  <a:prstClr val="black"/>
                </a:solidFill>
                <a:latin typeface="Calibri" panose="020F0502020204030204"/>
              </a:rPr>
              <a:t>c</a:t>
            </a:r>
            <a:r>
              <a:rPr lang="en-US" dirty="0" smtClean="0">
                <a:solidFill>
                  <a:prstClr val="black"/>
                </a:solidFill>
                <a:latin typeface="Calibri" panose="020F0502020204030204"/>
              </a:rPr>
              <a:t>ompare the total amounts to be paid to all owner-contractor contracts with the total net loan proceeds available for disbursement as construction loan funds.</a:t>
            </a:r>
          </a:p>
          <a:p>
            <a:pPr marL="342900" lvl="0" indent="-342900">
              <a:buFont typeface="Arial" panose="020B0604020202020204" pitchFamily="34" charset="0"/>
              <a:buChar char="•"/>
            </a:pPr>
            <a:r>
              <a:rPr lang="en-US" dirty="0">
                <a:solidFill>
                  <a:prstClr val="black"/>
                </a:solidFill>
                <a:latin typeface="Calibri" panose="020F0502020204030204"/>
              </a:rPr>
              <a:t>e</a:t>
            </a:r>
            <a:r>
              <a:rPr lang="en-US" dirty="0" smtClean="0">
                <a:solidFill>
                  <a:prstClr val="black"/>
                </a:solidFill>
                <a:latin typeface="Calibri" panose="020F0502020204030204"/>
              </a:rPr>
              <a:t>stablish, in writing, the categories of disbursement and the amounts of money apportioned to each category for disbursement.</a:t>
            </a:r>
          </a:p>
          <a:p>
            <a:pPr marL="342900" lvl="0" indent="-342900">
              <a:buFont typeface="Arial" panose="020B0604020202020204" pitchFamily="34" charset="0"/>
              <a:buChar char="•"/>
            </a:pPr>
            <a:r>
              <a:rPr lang="en-US" dirty="0" smtClean="0">
                <a:solidFill>
                  <a:prstClr val="black"/>
                </a:solidFill>
                <a:latin typeface="Calibri" panose="020F0502020204030204"/>
              </a:rPr>
              <a:t>obtain from the oblige a mechanic’s lien release covering all work, labor, and materials performed or supplied to the time specified in the lien release and for the amount payable pursuant to the terms of the release before the disbursement of any money for payment of such bills.</a:t>
            </a:r>
          </a:p>
          <a:p>
            <a:pPr marL="342900" lvl="0" indent="-342900">
              <a:buFont typeface="Arial" panose="020B0604020202020204" pitchFamily="34" charset="0"/>
              <a:buChar char="•"/>
            </a:pPr>
            <a:r>
              <a:rPr lang="en-US" dirty="0" smtClean="0">
                <a:solidFill>
                  <a:prstClr val="black"/>
                </a:solidFill>
                <a:latin typeface="Calibri" panose="020F0502020204030204"/>
              </a:rPr>
              <a:t>Receive an increase of funds for any categories for which a written change order was received requiring expenditures of extra money.  The funds must be received  before the disbursement of additional funds from the category.</a:t>
            </a:r>
          </a:p>
          <a:p>
            <a:pPr marL="342900" lvl="0" indent="-342900">
              <a:buFont typeface="Arial" panose="020B0604020202020204" pitchFamily="34" charset="0"/>
              <a:buChar char="•"/>
            </a:pPr>
            <a:r>
              <a:rPr lang="en-US" dirty="0" smtClean="0">
                <a:solidFill>
                  <a:prstClr val="black"/>
                </a:solidFill>
                <a:latin typeface="Calibri" panose="020F0502020204030204"/>
              </a:rPr>
              <a:t>Obtain a true copy of a bill from a subcontractor in which the category was based upon a proposal or bid and not upon a firm contract.</a:t>
            </a:r>
          </a:p>
          <a:p>
            <a:pPr lvl="0"/>
            <a:endParaRPr lang="en-US" sz="1000" dirty="0">
              <a:solidFill>
                <a:prstClr val="black"/>
              </a:solidFill>
              <a:latin typeface="Calibri" panose="020F0502020204030204"/>
            </a:endParaRPr>
          </a:p>
          <a:p>
            <a:r>
              <a:rPr lang="en-US" sz="1000" i="1" dirty="0">
                <a:solidFill>
                  <a:schemeClr val="bg1">
                    <a:lumMod val="50000"/>
                  </a:schemeClr>
                </a:solidFill>
              </a:rPr>
              <a:t>NRS </a:t>
            </a:r>
            <a:r>
              <a:rPr lang="en-US" sz="1000" i="1" dirty="0" smtClean="0">
                <a:solidFill>
                  <a:schemeClr val="bg1">
                    <a:lumMod val="50000"/>
                  </a:schemeClr>
                </a:solidFill>
              </a:rPr>
              <a:t>627.190</a:t>
            </a:r>
            <a:endParaRPr lang="en-US" sz="1000" i="1" dirty="0">
              <a:solidFill>
                <a:schemeClr val="bg1">
                  <a:lumMod val="50000"/>
                </a:schemeClr>
              </a:solidFill>
            </a:endParaRPr>
          </a:p>
          <a:p>
            <a:pPr lvl="0"/>
            <a:endParaRPr lang="en-US" sz="1000" dirty="0"/>
          </a:p>
        </p:txBody>
      </p:sp>
    </p:spTree>
    <p:extLst>
      <p:ext uri="{BB962C8B-B14F-4D97-AF65-F5344CB8AC3E}">
        <p14:creationId xmlns:p14="http://schemas.microsoft.com/office/powerpoint/2010/main" val="29157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1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down)">
                                      <p:cBhvr>
                                        <p:cTn id="12" dur="1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1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1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10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18</a:t>
            </a:fld>
            <a:endParaRPr lang="en-US" altLang="en-US"/>
          </a:p>
        </p:txBody>
      </p:sp>
      <p:sp>
        <p:nvSpPr>
          <p:cNvPr id="3" name="Rectangle 2"/>
          <p:cNvSpPr txBox="1">
            <a:spLocks noChangeArrowheads="1"/>
          </p:cNvSpPr>
          <p:nvPr/>
        </p:nvSpPr>
        <p:spPr>
          <a:xfrm>
            <a:off x="881444" y="716253"/>
            <a:ext cx="4724400" cy="8382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Surety Bond</a:t>
            </a:r>
          </a:p>
        </p:txBody>
      </p:sp>
      <p:sp>
        <p:nvSpPr>
          <p:cNvPr id="4" name="TextBox 3"/>
          <p:cNvSpPr txBox="1"/>
          <p:nvPr/>
        </p:nvSpPr>
        <p:spPr>
          <a:xfrm>
            <a:off x="381000" y="1828800"/>
            <a:ext cx="6096000" cy="1923604"/>
          </a:xfrm>
          <a:prstGeom prst="rect">
            <a:avLst/>
          </a:prstGeom>
          <a:noFill/>
        </p:spPr>
        <p:txBody>
          <a:bodyPr wrap="square" rtlCol="0">
            <a:spAutoFit/>
          </a:bodyPr>
          <a:lstStyle/>
          <a:p>
            <a:r>
              <a:rPr lang="en-US" sz="1700" dirty="0" smtClean="0">
                <a:latin typeface="+mn-lt"/>
              </a:rPr>
              <a:t>Escrow Agencies must have a surety bond deposited with the Commissioner naming as principals the Escrow Agency and Escrow Agents employed by and associated with the Escrow Agency.</a:t>
            </a:r>
          </a:p>
          <a:p>
            <a:endParaRPr lang="en-US" sz="1700" dirty="0">
              <a:latin typeface="+mn-lt"/>
            </a:endParaRPr>
          </a:p>
          <a:p>
            <a:r>
              <a:rPr lang="en-US" sz="1700" dirty="0" smtClean="0">
                <a:latin typeface="+mn-lt"/>
              </a:rPr>
              <a:t>The amount of the corporate surety bond is based upon the average monthly balance of the trust account or escrow account maintained by the Escrow Agency.</a:t>
            </a:r>
          </a:p>
        </p:txBody>
      </p:sp>
      <p:graphicFrame>
        <p:nvGraphicFramePr>
          <p:cNvPr id="5" name="Table 4"/>
          <p:cNvGraphicFramePr>
            <a:graphicFrameLocks noGrp="1"/>
          </p:cNvGraphicFramePr>
          <p:nvPr>
            <p:extLst>
              <p:ext uri="{D42A27DB-BD31-4B8C-83A1-F6EECF244321}">
                <p14:modId xmlns:p14="http://schemas.microsoft.com/office/powerpoint/2010/main" val="1822810912"/>
              </p:ext>
            </p:extLst>
          </p:nvPr>
        </p:nvGraphicFramePr>
        <p:xfrm>
          <a:off x="453675" y="3993223"/>
          <a:ext cx="5662614" cy="2882293"/>
        </p:xfrm>
        <a:graphic>
          <a:graphicData uri="http://schemas.openxmlformats.org/drawingml/2006/table">
            <a:tbl>
              <a:tblPr firstRow="1" bandRow="1">
                <a:tableStyleId>{1E171933-4619-4E11-9A3F-F7608DF75F80}</a:tableStyleId>
              </a:tblPr>
              <a:tblGrid>
                <a:gridCol w="3987757"/>
                <a:gridCol w="1674857"/>
              </a:tblGrid>
              <a:tr h="531373">
                <a:tc>
                  <a:txBody>
                    <a:bodyPr/>
                    <a:lstStyle/>
                    <a:p>
                      <a:pPr algn="ctr"/>
                      <a:r>
                        <a:rPr lang="en-US" dirty="0" smtClean="0"/>
                        <a:t>Average Monthly Balance</a:t>
                      </a:r>
                      <a:endParaRPr lang="en-US" dirty="0"/>
                    </a:p>
                  </a:txBody>
                  <a:tcPr/>
                </a:tc>
                <a:tc>
                  <a:txBody>
                    <a:bodyPr/>
                    <a:lstStyle/>
                    <a:p>
                      <a:pPr algn="ctr"/>
                      <a:r>
                        <a:rPr lang="en-US" dirty="0" smtClean="0"/>
                        <a:t>Amount of Bond or Security Required</a:t>
                      </a:r>
                      <a:endParaRPr lang="en-US" dirty="0"/>
                    </a:p>
                  </a:txBody>
                  <a:tcPr/>
                </a:tc>
              </a:tr>
              <a:tr h="391820">
                <a:tc>
                  <a:txBody>
                    <a:bodyPr/>
                    <a:lstStyle/>
                    <a:p>
                      <a:r>
                        <a:rPr lang="en-US" dirty="0" smtClean="0"/>
                        <a:t>$50,000 or less</a:t>
                      </a:r>
                      <a:endParaRPr lang="en-US" dirty="0"/>
                    </a:p>
                  </a:txBody>
                  <a:tcPr/>
                </a:tc>
                <a:tc>
                  <a:txBody>
                    <a:bodyPr/>
                    <a:lstStyle/>
                    <a:p>
                      <a:pPr algn="ctr"/>
                      <a:r>
                        <a:rPr lang="en-US" dirty="0" smtClean="0"/>
                        <a:t>$  20,000</a:t>
                      </a:r>
                      <a:endParaRPr lang="en-US" dirty="0"/>
                    </a:p>
                  </a:txBody>
                  <a:tcPr/>
                </a:tc>
              </a:tr>
              <a:tr h="391820">
                <a:tc>
                  <a:txBody>
                    <a:bodyPr/>
                    <a:lstStyle/>
                    <a:p>
                      <a:r>
                        <a:rPr lang="en-US" dirty="0" smtClean="0"/>
                        <a:t>More than $50,000 but not more than $250,000</a:t>
                      </a:r>
                      <a:endParaRPr lang="en-US" dirty="0"/>
                    </a:p>
                  </a:txBody>
                  <a:tcPr/>
                </a:tc>
                <a:tc>
                  <a:txBody>
                    <a:bodyPr/>
                    <a:lstStyle/>
                    <a:p>
                      <a:pPr algn="ctr"/>
                      <a:r>
                        <a:rPr lang="en-US" dirty="0" smtClean="0"/>
                        <a:t>$  50,000</a:t>
                      </a:r>
                      <a:endParaRPr lang="en-US" dirty="0"/>
                    </a:p>
                  </a:txBody>
                  <a:tcPr/>
                </a:tc>
              </a:tr>
              <a:tr h="391820">
                <a:tc>
                  <a:txBody>
                    <a:bodyPr/>
                    <a:lstStyle/>
                    <a:p>
                      <a:r>
                        <a:rPr lang="en-US" dirty="0" smtClean="0"/>
                        <a:t>More than $250,000 but not more than $500,000</a:t>
                      </a:r>
                      <a:endParaRPr lang="en-US" dirty="0"/>
                    </a:p>
                  </a:txBody>
                  <a:tcPr/>
                </a:tc>
                <a:tc>
                  <a:txBody>
                    <a:bodyPr/>
                    <a:lstStyle/>
                    <a:p>
                      <a:pPr algn="ctr"/>
                      <a:r>
                        <a:rPr lang="en-US" dirty="0" smtClean="0"/>
                        <a:t>$100,000</a:t>
                      </a:r>
                      <a:endParaRPr lang="en-US" dirty="0"/>
                    </a:p>
                  </a:txBody>
                  <a:tcPr/>
                </a:tc>
              </a:tr>
              <a:tr h="391820">
                <a:tc>
                  <a:txBody>
                    <a:bodyPr/>
                    <a:lstStyle/>
                    <a:p>
                      <a:r>
                        <a:rPr lang="en-US" dirty="0" smtClean="0"/>
                        <a:t>More than $500,000 but not more than $750,000</a:t>
                      </a:r>
                      <a:endParaRPr lang="en-US" dirty="0"/>
                    </a:p>
                  </a:txBody>
                  <a:tcPr/>
                </a:tc>
                <a:tc>
                  <a:txBody>
                    <a:bodyPr/>
                    <a:lstStyle/>
                    <a:p>
                      <a:pPr algn="ctr"/>
                      <a:r>
                        <a:rPr lang="en-US" dirty="0" smtClean="0"/>
                        <a:t>$150,000</a:t>
                      </a:r>
                      <a:endParaRPr lang="en-US" dirty="0"/>
                    </a:p>
                  </a:txBody>
                  <a:tcPr/>
                </a:tc>
              </a:tr>
              <a:tr h="391820">
                <a:tc>
                  <a:txBody>
                    <a:bodyPr/>
                    <a:lstStyle/>
                    <a:p>
                      <a:r>
                        <a:rPr lang="en-US" dirty="0" smtClean="0"/>
                        <a:t>More than $750,000 but not more than $1,000,000</a:t>
                      </a:r>
                      <a:endParaRPr lang="en-US" dirty="0"/>
                    </a:p>
                  </a:txBody>
                  <a:tcPr/>
                </a:tc>
                <a:tc>
                  <a:txBody>
                    <a:bodyPr/>
                    <a:lstStyle/>
                    <a:p>
                      <a:pPr algn="ctr"/>
                      <a:r>
                        <a:rPr lang="en-US" dirty="0" smtClean="0"/>
                        <a:t>$200,000</a:t>
                      </a:r>
                      <a:endParaRPr lang="en-US" dirty="0"/>
                    </a:p>
                  </a:txBody>
                  <a:tcPr/>
                </a:tc>
              </a:tr>
              <a:tr h="391820">
                <a:tc>
                  <a:txBody>
                    <a:bodyPr/>
                    <a:lstStyle/>
                    <a:p>
                      <a:r>
                        <a:rPr lang="en-US" dirty="0" smtClean="0"/>
                        <a:t>More than $1,000,000</a:t>
                      </a:r>
                      <a:endParaRPr lang="en-US" dirty="0"/>
                    </a:p>
                  </a:txBody>
                  <a:tcPr/>
                </a:tc>
                <a:tc>
                  <a:txBody>
                    <a:bodyPr/>
                    <a:lstStyle/>
                    <a:p>
                      <a:pPr algn="ctr"/>
                      <a:r>
                        <a:rPr lang="en-US" dirty="0" smtClean="0"/>
                        <a:t>$250,000</a:t>
                      </a:r>
                      <a:endParaRPr lang="en-US" dirty="0"/>
                    </a:p>
                  </a:txBody>
                  <a:tcPr/>
                </a:tc>
              </a:tr>
            </a:tbl>
          </a:graphicData>
        </a:graphic>
      </p:graphicFrame>
      <p:sp>
        <p:nvSpPr>
          <p:cNvPr id="6" name="TextBox 5"/>
          <p:cNvSpPr txBox="1"/>
          <p:nvPr/>
        </p:nvSpPr>
        <p:spPr>
          <a:xfrm>
            <a:off x="426243" y="7116335"/>
            <a:ext cx="6005513" cy="1184940"/>
          </a:xfrm>
          <a:prstGeom prst="rect">
            <a:avLst/>
          </a:prstGeom>
          <a:noFill/>
        </p:spPr>
        <p:txBody>
          <a:bodyPr wrap="square" rtlCol="0">
            <a:spAutoFit/>
          </a:bodyPr>
          <a:lstStyle/>
          <a:p>
            <a:r>
              <a:rPr lang="en-US" sz="1700" dirty="0" smtClean="0">
                <a:latin typeface="+mn-lt"/>
              </a:rPr>
              <a:t>If the surety bond has a deductible, the Escrow Agency needs to deposit a surety bond or substitute for of security satisfactory to the Commissioner in the amount of the deductible.</a:t>
            </a:r>
          </a:p>
          <a:p>
            <a:endParaRPr lang="en-US" sz="1000" dirty="0">
              <a:latin typeface="+mn-lt"/>
            </a:endParaRPr>
          </a:p>
          <a:p>
            <a:r>
              <a:rPr lang="en-US" sz="1000" i="1" dirty="0" smtClean="0">
                <a:solidFill>
                  <a:schemeClr val="bg1">
                    <a:lumMod val="50000"/>
                  </a:schemeClr>
                </a:solidFill>
                <a:latin typeface="+mn-lt"/>
              </a:rPr>
              <a:t>NRS 645A.041;  NAC 645A.210</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4269856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a:xfrm>
            <a:off x="498920" y="1828800"/>
            <a:ext cx="5915025" cy="6646336"/>
          </a:xfrm>
        </p:spPr>
        <p:txBody>
          <a:bodyPr>
            <a:normAutofit/>
          </a:bodyPr>
          <a:lstStyle/>
          <a:p>
            <a:pPr algn="just" eaLnBrk="1" hangingPunct="1">
              <a:lnSpc>
                <a:spcPct val="80000"/>
              </a:lnSpc>
            </a:pPr>
            <a:r>
              <a:rPr lang="en-US" altLang="en-US" sz="2000" dirty="0" smtClean="0"/>
              <a:t>Each Escrow Agency shall pay the assessment levied pursuant to NRS 645F.180.</a:t>
            </a:r>
          </a:p>
          <a:p>
            <a:pPr algn="just" eaLnBrk="1" hangingPunct="1">
              <a:lnSpc>
                <a:spcPct val="80000"/>
              </a:lnSpc>
            </a:pPr>
            <a:r>
              <a:rPr lang="en-US" altLang="en-US" sz="2000" dirty="0" smtClean="0"/>
              <a:t>Pursuant to NRS 645F.180 the Commissioner may employ or contract with a certified public account to review and conduct independent audits and examinations of escrow agencies, mortgage brokers, and mortgage bankers.  The Commissioner shall levy an assessment upon each licensed escrow agency, mortgage broker, and mortgage banker to cover all the costs related to the employment of or the contract with the certified public accountant and the performance of the audits and examinations.</a:t>
            </a:r>
          </a:p>
          <a:p>
            <a:pPr algn="just" eaLnBrk="1" hangingPunct="1">
              <a:lnSpc>
                <a:spcPct val="80000"/>
              </a:lnSpc>
            </a:pPr>
            <a:r>
              <a:rPr lang="en-US" altLang="en-US" sz="2000" dirty="0" smtClean="0"/>
              <a:t>Pursuant to NRS 645F.290 the Commissioner shall collect an assessment pursuant to this section from each licensee that is supervised pursuant to chapter 645A of NRS. </a:t>
            </a:r>
          </a:p>
          <a:p>
            <a:pPr algn="just" eaLnBrk="1" hangingPunct="1">
              <a:lnSpc>
                <a:spcPct val="80000"/>
              </a:lnSpc>
            </a:pPr>
            <a:r>
              <a:rPr lang="en-US" altLang="en-US" sz="2000" dirty="0" smtClean="0"/>
              <a:t>The amount assessed must not exceed the amount necessary to recover the cost of legal services provided by the Attorney General.</a:t>
            </a:r>
          </a:p>
          <a:p>
            <a:pPr marL="0" indent="0" eaLnBrk="1" hangingPunct="1">
              <a:lnSpc>
                <a:spcPct val="80000"/>
              </a:lnSpc>
              <a:buNone/>
            </a:pPr>
            <a:endParaRPr lang="en-US" altLang="en-US" sz="1000" i="1" dirty="0" smtClean="0">
              <a:solidFill>
                <a:schemeClr val="bg1">
                  <a:lumMod val="50000"/>
                </a:schemeClr>
              </a:solidFill>
            </a:endParaRPr>
          </a:p>
          <a:p>
            <a:pPr marL="0" indent="0" eaLnBrk="1" hangingPunct="1">
              <a:lnSpc>
                <a:spcPct val="80000"/>
              </a:lnSpc>
              <a:buNone/>
            </a:pPr>
            <a:endParaRPr lang="en-US" altLang="en-US" sz="1000" i="1" dirty="0">
              <a:solidFill>
                <a:schemeClr val="bg1">
                  <a:lumMod val="50000"/>
                </a:schemeClr>
              </a:solidFill>
            </a:endParaRPr>
          </a:p>
          <a:p>
            <a:pPr marL="0" indent="0" eaLnBrk="1" hangingPunct="1">
              <a:lnSpc>
                <a:spcPct val="80000"/>
              </a:lnSpc>
              <a:buNone/>
            </a:pPr>
            <a:endParaRPr lang="en-US" altLang="en-US" sz="1000" i="1" dirty="0" smtClean="0">
              <a:solidFill>
                <a:schemeClr val="bg1">
                  <a:lumMod val="50000"/>
                </a:schemeClr>
              </a:solidFill>
            </a:endParaRPr>
          </a:p>
          <a:p>
            <a:pPr marL="0" indent="0" eaLnBrk="1" hangingPunct="1">
              <a:lnSpc>
                <a:spcPct val="80000"/>
              </a:lnSpc>
              <a:buNone/>
            </a:pPr>
            <a:endParaRPr lang="en-US" altLang="en-US" sz="1000" i="1" dirty="0">
              <a:solidFill>
                <a:schemeClr val="bg1">
                  <a:lumMod val="50000"/>
                </a:schemeClr>
              </a:solidFill>
            </a:endParaRPr>
          </a:p>
          <a:p>
            <a:pPr marL="0" indent="0" eaLnBrk="1" hangingPunct="1">
              <a:lnSpc>
                <a:spcPct val="80000"/>
              </a:lnSpc>
              <a:buNone/>
            </a:pPr>
            <a:r>
              <a:rPr lang="en-US" altLang="en-US" sz="1000" i="1" dirty="0" smtClean="0">
                <a:solidFill>
                  <a:schemeClr val="bg1">
                    <a:lumMod val="50000"/>
                  </a:schemeClr>
                </a:solidFill>
              </a:rPr>
              <a:t>NRS 645A.067</a:t>
            </a:r>
            <a:endParaRPr lang="en-US" altLang="en-US" sz="1000" dirty="0" smtClean="0"/>
          </a:p>
        </p:txBody>
      </p:sp>
      <p:sp>
        <p:nvSpPr>
          <p:cNvPr id="49154"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2650C0D-DDDB-48BB-AD63-5B353011ACB7}" type="slidenum">
              <a:rPr lang="en-US" altLang="en-US">
                <a:latin typeface="Arial" panose="020B0604020202020204" pitchFamily="34" charset="0"/>
              </a:rPr>
              <a:pPr algn="r"/>
              <a:t>19</a:t>
            </a:fld>
            <a:endParaRPr lang="en-US" altLang="en-US">
              <a:latin typeface="Arial" panose="020B0604020202020204" pitchFamily="34" charset="0"/>
            </a:endParaRPr>
          </a:p>
        </p:txBody>
      </p:sp>
      <p:sp>
        <p:nvSpPr>
          <p:cNvPr id="5"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CPA and AG Assessments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616744" y="1757097"/>
            <a:ext cx="5762624" cy="1898362"/>
          </a:xfrm>
        </p:spPr>
        <p:txBody>
          <a:bodyPr>
            <a:normAutofit/>
          </a:bodyPr>
          <a:lstStyle/>
          <a:p>
            <a:pPr marL="0" indent="0" algn="just" eaLnBrk="1" hangingPunct="1">
              <a:buNone/>
            </a:pPr>
            <a:r>
              <a:rPr lang="en-US" altLang="en-US" sz="2000" dirty="0" smtClean="0"/>
              <a:t>The Division of Mortgage Lending has the general duty to regulate and exercise supervision over the activities of mortgage brokers, mortgage bankers, mortgage agents, escrow agencies, escrow agents, covered service providers and their agents, and mortgage servicers in the State of Nevada.</a:t>
            </a:r>
          </a:p>
        </p:txBody>
      </p:sp>
      <p:sp>
        <p:nvSpPr>
          <p:cNvPr id="14338"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F9BE1FA0-8897-418E-A626-59A5E2B6AAFD}" type="slidenum">
              <a:rPr lang="en-US" altLang="en-US">
                <a:latin typeface="Arial" panose="020B0604020202020204" pitchFamily="34" charset="0"/>
              </a:rPr>
              <a:pPr algn="r"/>
              <a:t>2</a:t>
            </a:fld>
            <a:endParaRPr lang="en-US" altLang="en-US" dirty="0">
              <a:latin typeface="Arial" panose="020B0604020202020204" pitchFamily="34" charset="0"/>
            </a:endParaRPr>
          </a:p>
        </p:txBody>
      </p:sp>
      <p:sp>
        <p:nvSpPr>
          <p:cNvPr id="6" name="Rectangle 2"/>
          <p:cNvSpPr>
            <a:spLocks noGrp="1" noChangeArrowheads="1"/>
          </p:cNvSpPr>
          <p:nvPr>
            <p:ph type="title"/>
          </p:nvPr>
        </p:nvSpPr>
        <p:spPr>
          <a:xfrm>
            <a:off x="762000" y="685800"/>
            <a:ext cx="5472112" cy="884764"/>
          </a:xfrm>
          <a:ln w="38100">
            <a:solidFill>
              <a:schemeClr val="tx1"/>
            </a:solidFill>
          </a:ln>
        </p:spPr>
        <p:txBody>
          <a:bodyPr>
            <a:normAutofit fontScale="90000"/>
          </a:bodyPr>
          <a:lstStyle/>
          <a:p>
            <a:pPr algn="ctr" eaLnBrk="1" hangingPunct="1"/>
            <a:r>
              <a:rPr lang="en-US" altLang="en-US" sz="3200" b="1" dirty="0" smtClean="0">
                <a:solidFill>
                  <a:srgbClr val="0070C0"/>
                </a:solidFill>
              </a:rPr>
              <a:t>The Division of Mortgage Lending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087" y="3797300"/>
            <a:ext cx="3309937" cy="2309259"/>
          </a:xfrm>
          <a:prstGeom prst="rect">
            <a:avLst/>
          </a:prstGeom>
        </p:spPr>
      </p:pic>
      <p:sp>
        <p:nvSpPr>
          <p:cNvPr id="2" name="TextBox 1"/>
          <p:cNvSpPr txBox="1"/>
          <p:nvPr/>
        </p:nvSpPr>
        <p:spPr>
          <a:xfrm>
            <a:off x="623889" y="6248400"/>
            <a:ext cx="5762624" cy="2308324"/>
          </a:xfrm>
          <a:prstGeom prst="rect">
            <a:avLst/>
          </a:prstGeom>
          <a:solidFill>
            <a:srgbClr val="A7B8BF"/>
          </a:solidFill>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latin typeface="+mn-lt"/>
              </a:rPr>
              <a:t>Our mission is to promote and grow Nevada’s non-depository mortgage lending and related industries through reasonable and firm, but fair, implementation and enforcement of our laws; to protect industry and consumer interests and safeguard the public trust by creating a regulatory climate that fosters a competitive level playing field and advances professionalism, education, compliance, and ethics in the mortgage lending and related industries and to provide a thorough and fair consumer complaint resolution process.</a:t>
            </a:r>
            <a:endParaRPr lang="en-US"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ppt_w</p:attrName>
                                        </p:attrNameLst>
                                      </p:cBhvr>
                                      <p:tavLst>
                                        <p:tav tm="0" fmla="#ppt_w*sin(2.5*pi*$)">
                                          <p:val>
                                            <p:fltVal val="0"/>
                                          </p:val>
                                        </p:tav>
                                        <p:tav tm="100000">
                                          <p:val>
                                            <p:fltVal val="1"/>
                                          </p:val>
                                        </p:tav>
                                      </p:tavLst>
                                    </p:anim>
                                    <p:anim calcmode="lin" valueType="num">
                                      <p:cBhvr>
                                        <p:cTn id="9"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solidFill>
                  <a:schemeClr val="tx1"/>
                </a:solidFill>
                <a:latin typeface="Arial" panose="020B0604020202020204" pitchFamily="34" charset="0"/>
                <a:cs typeface="Arial" panose="020B0604020202020204" pitchFamily="34" charset="0"/>
              </a:rPr>
              <a:pPr>
                <a:defRPr/>
              </a:pPr>
              <a:t>20</a:t>
            </a:fld>
            <a:endParaRPr lang="en-US" altLang="en-US"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Examination Ratings</a:t>
            </a:r>
          </a:p>
        </p:txBody>
      </p:sp>
      <p:sp>
        <p:nvSpPr>
          <p:cNvPr id="4" name="TextBox 3"/>
          <p:cNvSpPr txBox="1"/>
          <p:nvPr/>
        </p:nvSpPr>
        <p:spPr>
          <a:xfrm>
            <a:off x="1006564" y="1396568"/>
            <a:ext cx="5334000" cy="584775"/>
          </a:xfrm>
          <a:prstGeom prst="rect">
            <a:avLst/>
          </a:prstGeom>
          <a:noFill/>
        </p:spPr>
        <p:txBody>
          <a:bodyPr wrap="square" rtlCol="0">
            <a:spAutoFit/>
          </a:bodyPr>
          <a:lstStyle/>
          <a:p>
            <a:r>
              <a:rPr lang="en-US" sz="1600" dirty="0" smtClean="0">
                <a:latin typeface="+mn-lt"/>
              </a:rPr>
              <a:t>Upon completion of an examination of an Escrow Agency, the examiner will rate the Agency on a scale of 1 to 5, as follows:</a:t>
            </a:r>
            <a:endParaRPr lang="en-US" sz="1600" dirty="0">
              <a:latin typeface="+mn-lt"/>
            </a:endParaRPr>
          </a:p>
        </p:txBody>
      </p:sp>
      <p:sp>
        <p:nvSpPr>
          <p:cNvPr id="12" name="TextBox 11"/>
          <p:cNvSpPr txBox="1"/>
          <p:nvPr/>
        </p:nvSpPr>
        <p:spPr>
          <a:xfrm>
            <a:off x="1527048" y="2087750"/>
            <a:ext cx="4838129" cy="1923604"/>
          </a:xfrm>
          <a:prstGeom prst="rect">
            <a:avLst/>
          </a:prstGeom>
          <a:noFill/>
        </p:spPr>
        <p:txBody>
          <a:bodyPr wrap="square" rtlCol="0">
            <a:spAutoFit/>
          </a:bodyPr>
          <a:lstStyle/>
          <a:p>
            <a:r>
              <a:rPr lang="en-US" sz="1500" dirty="0" smtClean="0">
                <a:latin typeface="+mn-lt"/>
              </a:rPr>
              <a:t>The Escrow Agency and the Management of the Escrow Agency have demonstrated a high degree of compliance with applicable laws and regulations.  A rating of “1” may be given if there is a minor violation or deficiency but only if the Escrow Agency acted to correct the violation or deficiency immediately and the remedial action taken is likely to prevent future violations or deficiencies.</a:t>
            </a:r>
          </a:p>
          <a:p>
            <a:endParaRPr lang="en-US" sz="1400" dirty="0">
              <a:latin typeface="+mn-lt"/>
            </a:endParaRPr>
          </a:p>
        </p:txBody>
      </p:sp>
      <p:sp>
        <p:nvSpPr>
          <p:cNvPr id="13" name="Rectangle 12"/>
          <p:cNvSpPr/>
          <p:nvPr/>
        </p:nvSpPr>
        <p:spPr>
          <a:xfrm>
            <a:off x="798938" y="2475287"/>
            <a:ext cx="535724" cy="923330"/>
          </a:xfrm>
          <a:prstGeom prst="rect">
            <a:avLst/>
          </a:prstGeom>
          <a:noFill/>
        </p:spPr>
        <p:txBody>
          <a:bodyPr wrap="squar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n-lt"/>
              </a:rPr>
              <a:t>1</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Rectangle 13"/>
          <p:cNvSpPr/>
          <p:nvPr/>
        </p:nvSpPr>
        <p:spPr>
          <a:xfrm>
            <a:off x="798938" y="4736057"/>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2</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5" name="Rectangle 14"/>
          <p:cNvSpPr/>
          <p:nvPr/>
        </p:nvSpPr>
        <p:spPr>
          <a:xfrm>
            <a:off x="798938" y="7044254"/>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3</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8" name="TextBox 17"/>
          <p:cNvSpPr txBox="1"/>
          <p:nvPr/>
        </p:nvSpPr>
        <p:spPr>
          <a:xfrm>
            <a:off x="1526686" y="3956743"/>
            <a:ext cx="4777893" cy="2631490"/>
          </a:xfrm>
          <a:prstGeom prst="rect">
            <a:avLst/>
          </a:prstGeom>
          <a:noFill/>
        </p:spPr>
        <p:txBody>
          <a:bodyPr wrap="square" rtlCol="0">
            <a:spAutoFit/>
          </a:bodyPr>
          <a:lstStyle/>
          <a:p>
            <a:r>
              <a:rPr lang="en-US" sz="1500" dirty="0" smtClean="0">
                <a:latin typeface="+mn-lt"/>
              </a:rPr>
              <a:t>The Escrow Agency and the Management of the Escrow Agency have demonstrated substantial compliance with applicable laws and regulations and that the Escrow Agency can correct any violations or deficiencies noted in the report made by the examiner with a minimum of regulatory supervision.  A rating of “2” may be given if there is more than one minor violation or deficiency but only if the Escrow Agency acted to correct the violations or deficiencies immediately and the action taken by the Escrow Agency is likely to prevent future violations or deficiencies.</a:t>
            </a:r>
            <a:endParaRPr lang="en-US" sz="1500" dirty="0">
              <a:latin typeface="+mn-lt"/>
            </a:endParaRPr>
          </a:p>
        </p:txBody>
      </p:sp>
      <p:sp>
        <p:nvSpPr>
          <p:cNvPr id="20" name="TextBox 19"/>
          <p:cNvSpPr txBox="1"/>
          <p:nvPr/>
        </p:nvSpPr>
        <p:spPr>
          <a:xfrm>
            <a:off x="1526686" y="6793020"/>
            <a:ext cx="4645876" cy="1477328"/>
          </a:xfrm>
          <a:prstGeom prst="rect">
            <a:avLst/>
          </a:prstGeom>
          <a:noFill/>
        </p:spPr>
        <p:txBody>
          <a:bodyPr wrap="square" rtlCol="0">
            <a:spAutoFit/>
          </a:bodyPr>
          <a:lstStyle/>
          <a:p>
            <a:r>
              <a:rPr lang="en-US" sz="1500" dirty="0" smtClean="0">
                <a:latin typeface="+mn-lt"/>
              </a:rPr>
              <a:t>The Escrow Agency and the Management of the Escrow Agency have demonstrated less than satisfactory compliance with applicable laws and regulations.  A rating of “3” may be given if there were minor violations or deficiencies from a previous examination that were not corrected.</a:t>
            </a:r>
            <a:endParaRPr lang="en-US" sz="1500" dirty="0">
              <a:latin typeface="+mn-lt"/>
            </a:endParaRPr>
          </a:p>
        </p:txBody>
      </p:sp>
      <p:sp>
        <p:nvSpPr>
          <p:cNvPr id="5" name="TextBox 4"/>
          <p:cNvSpPr txBox="1"/>
          <p:nvPr/>
        </p:nvSpPr>
        <p:spPr>
          <a:xfrm>
            <a:off x="798938" y="8270348"/>
            <a:ext cx="5297062" cy="246221"/>
          </a:xfrm>
          <a:prstGeom prst="rect">
            <a:avLst/>
          </a:prstGeom>
          <a:noFill/>
        </p:spPr>
        <p:txBody>
          <a:bodyPr wrap="square" rtlCol="0">
            <a:spAutoFit/>
          </a:bodyPr>
          <a:lstStyle/>
          <a:p>
            <a:r>
              <a:rPr lang="en-US" sz="1000" i="1" dirty="0" smtClean="0">
                <a:solidFill>
                  <a:schemeClr val="bg1">
                    <a:lumMod val="50000"/>
                  </a:schemeClr>
                </a:solidFill>
                <a:latin typeface="+mn-lt"/>
              </a:rPr>
              <a:t>NAC 645A.305</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39861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solidFill>
                  <a:schemeClr val="tx1"/>
                </a:solidFill>
                <a:latin typeface="Arial" panose="020B0604020202020204" pitchFamily="34" charset="0"/>
                <a:cs typeface="Arial" panose="020B0604020202020204" pitchFamily="34" charset="0"/>
              </a:rPr>
              <a:pPr>
                <a:defRPr/>
              </a:pPr>
              <a:t>21</a:t>
            </a:fld>
            <a:endParaRPr lang="en-US" altLang="en-US"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1066800" y="685800"/>
            <a:ext cx="4724400" cy="838200"/>
          </a:xfrm>
          <a:prstGeom prst="rect">
            <a:avLst/>
          </a:prstGeom>
          <a:ln w="38100">
            <a:solidFill>
              <a:schemeClr val="tx1"/>
            </a:solidFill>
          </a:ln>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Examination Ratings </a:t>
            </a:r>
            <a:r>
              <a:rPr lang="en-US" altLang="en-US" sz="2600" b="1" dirty="0" smtClean="0">
                <a:solidFill>
                  <a:srgbClr val="0070C0"/>
                </a:solidFill>
              </a:rPr>
              <a:t>(continued)</a:t>
            </a:r>
          </a:p>
        </p:txBody>
      </p:sp>
      <p:sp>
        <p:nvSpPr>
          <p:cNvPr id="4" name="Rectangle 3"/>
          <p:cNvSpPr/>
          <p:nvPr/>
        </p:nvSpPr>
        <p:spPr>
          <a:xfrm>
            <a:off x="798938" y="2826097"/>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4</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angle 4"/>
          <p:cNvSpPr/>
          <p:nvPr/>
        </p:nvSpPr>
        <p:spPr>
          <a:xfrm>
            <a:off x="798938" y="5463014"/>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5</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TextBox 5"/>
          <p:cNvSpPr txBox="1"/>
          <p:nvPr/>
        </p:nvSpPr>
        <p:spPr>
          <a:xfrm>
            <a:off x="1547660" y="2133600"/>
            <a:ext cx="4700740" cy="2308324"/>
          </a:xfrm>
          <a:prstGeom prst="rect">
            <a:avLst/>
          </a:prstGeom>
          <a:noFill/>
        </p:spPr>
        <p:txBody>
          <a:bodyPr wrap="square" rtlCol="0">
            <a:spAutoFit/>
          </a:bodyPr>
          <a:lstStyle/>
          <a:p>
            <a:r>
              <a:rPr lang="en-US" sz="1600" dirty="0" smtClean="0">
                <a:latin typeface="+mn-lt"/>
              </a:rPr>
              <a:t>The Escrow Agency and the Management of the Escrow Agency have demonstrated a substantial lack of compliance with applicable laws and regulations and that immediate remedial action is required for the correction of the </a:t>
            </a:r>
            <a:r>
              <a:rPr lang="en-US" sz="1600" dirty="0">
                <a:latin typeface="+mn-lt"/>
              </a:rPr>
              <a:t>v</a:t>
            </a:r>
            <a:r>
              <a:rPr lang="en-US" sz="1600" dirty="0" smtClean="0">
                <a:latin typeface="+mn-lt"/>
              </a:rPr>
              <a:t>iolations and deficiencies noted in the report made by the examiner.  A rating of “4” may result in the Escrow Agency being subject to </a:t>
            </a:r>
            <a:r>
              <a:rPr lang="en-US" sz="1600" dirty="0">
                <a:latin typeface="+mn-lt"/>
              </a:rPr>
              <a:t>c</a:t>
            </a:r>
            <a:r>
              <a:rPr lang="en-US" sz="1600" dirty="0" smtClean="0">
                <a:latin typeface="+mn-lt"/>
              </a:rPr>
              <a:t>lose regulatory supervision.  Disciplinary action may be warranted to cause remedial action.</a:t>
            </a:r>
          </a:p>
        </p:txBody>
      </p:sp>
      <p:sp>
        <p:nvSpPr>
          <p:cNvPr id="8" name="TextBox 7"/>
          <p:cNvSpPr txBox="1"/>
          <p:nvPr/>
        </p:nvSpPr>
        <p:spPr>
          <a:xfrm>
            <a:off x="1547660" y="4876800"/>
            <a:ext cx="4700740" cy="2800767"/>
          </a:xfrm>
          <a:prstGeom prst="rect">
            <a:avLst/>
          </a:prstGeom>
          <a:noFill/>
        </p:spPr>
        <p:txBody>
          <a:bodyPr wrap="square" rtlCol="0">
            <a:spAutoFit/>
          </a:bodyPr>
          <a:lstStyle/>
          <a:p>
            <a:r>
              <a:rPr lang="en-US" sz="1600" dirty="0" smtClean="0">
                <a:latin typeface="+mn-lt"/>
              </a:rPr>
              <a:t>The Escrow Agency and the Management of the Escrow Agency have demonstrated a serious and material lack of compliance with applicable laws and regulations.  A rating of “5” may result in immediate remedial action for the correction of the violations and deficiencies noted in the report made by the examiner.  Remedies may include the following:</a:t>
            </a:r>
          </a:p>
          <a:p>
            <a:pPr marL="285750" indent="-285750">
              <a:buFont typeface="Arial" panose="020B0604020202020204" pitchFamily="34" charset="0"/>
              <a:buChar char="•"/>
            </a:pPr>
            <a:r>
              <a:rPr lang="en-US" sz="1600" dirty="0" smtClean="0">
                <a:latin typeface="+mn-lt"/>
              </a:rPr>
              <a:t>Action by the Commissioner to take possession of the property, business, and assets of the Escrow Agency; and</a:t>
            </a:r>
          </a:p>
          <a:p>
            <a:pPr marL="285750" indent="-285750">
              <a:buFont typeface="Arial" panose="020B0604020202020204" pitchFamily="34" charset="0"/>
              <a:buChar char="•"/>
            </a:pPr>
            <a:r>
              <a:rPr lang="en-US" sz="1600" dirty="0" smtClean="0">
                <a:latin typeface="+mn-lt"/>
              </a:rPr>
              <a:t>Disciplinary action</a:t>
            </a:r>
            <a:endParaRPr lang="en-US" sz="1600" dirty="0">
              <a:latin typeface="+mn-lt"/>
            </a:endParaRPr>
          </a:p>
        </p:txBody>
      </p:sp>
      <p:sp>
        <p:nvSpPr>
          <p:cNvPr id="9" name="TextBox 8"/>
          <p:cNvSpPr txBox="1"/>
          <p:nvPr/>
        </p:nvSpPr>
        <p:spPr>
          <a:xfrm>
            <a:off x="798938" y="8270348"/>
            <a:ext cx="5297062" cy="246221"/>
          </a:xfrm>
          <a:prstGeom prst="rect">
            <a:avLst/>
          </a:prstGeom>
          <a:noFill/>
        </p:spPr>
        <p:txBody>
          <a:bodyPr wrap="square" rtlCol="0">
            <a:spAutoFit/>
          </a:bodyPr>
          <a:lstStyle/>
          <a:p>
            <a:r>
              <a:rPr lang="en-US" sz="1000" i="1" dirty="0" smtClean="0">
                <a:solidFill>
                  <a:schemeClr val="bg1">
                    <a:lumMod val="50000"/>
                  </a:schemeClr>
                </a:solidFill>
                <a:latin typeface="+mn-lt"/>
              </a:rPr>
              <a:t>NAC 645A.305</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30513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idx="1"/>
          </p:nvPr>
        </p:nvSpPr>
        <p:spPr>
          <a:xfrm>
            <a:off x="471487" y="1524000"/>
            <a:ext cx="5915025" cy="6629400"/>
          </a:xfrm>
        </p:spPr>
        <p:txBody>
          <a:bodyPr>
            <a:normAutofit fontScale="92500" lnSpcReduction="20000"/>
          </a:bodyPr>
          <a:lstStyle/>
          <a:p>
            <a:pPr algn="just"/>
            <a:r>
              <a:rPr lang="en-US" altLang="en-US" sz="2000" dirty="0" smtClean="0"/>
              <a:t>Avoid administrative actions by diligently following all requirements, statutes, and regulations.  Again, the MLD website is a terrific resource for information, forms, statutes &amp; regulations, and updates.  </a:t>
            </a:r>
            <a:endParaRPr lang="en-US" altLang="en-US" sz="2000" dirty="0"/>
          </a:p>
          <a:p>
            <a:pPr algn="just"/>
            <a:r>
              <a:rPr lang="en-US" altLang="en-US" sz="2000" dirty="0" smtClean="0"/>
              <a:t>Be aware that </a:t>
            </a:r>
            <a:r>
              <a:rPr lang="en-US" altLang="en-US" sz="2000" u="sng" dirty="0" smtClean="0"/>
              <a:t>for each violation</a:t>
            </a:r>
            <a:r>
              <a:rPr lang="en-US" altLang="en-US" sz="2000" dirty="0" smtClean="0"/>
              <a:t> committed by a Escrow Agent or Agency:</a:t>
            </a:r>
          </a:p>
          <a:p>
            <a:pPr algn="just"/>
            <a:endParaRPr lang="en-US" altLang="en-US" sz="800" dirty="0" smtClean="0"/>
          </a:p>
          <a:p>
            <a:pPr lvl="1" algn="just"/>
            <a:r>
              <a:rPr lang="en-US" altLang="en-US" sz="2000" dirty="0" smtClean="0"/>
              <a:t>The Commissioner may suspend, revoke or place conditions upon any license or impose a fine on any person of not more than $25,000 for each violation.</a:t>
            </a:r>
          </a:p>
          <a:p>
            <a:pPr marL="342900" lvl="1" indent="0" algn="just">
              <a:buNone/>
            </a:pPr>
            <a:endParaRPr lang="en-US" altLang="en-US" sz="2000" dirty="0" smtClean="0"/>
          </a:p>
          <a:p>
            <a:pPr marL="342900" lvl="1" indent="0" algn="just">
              <a:buNone/>
            </a:pPr>
            <a:endParaRPr lang="en-US" altLang="en-US" sz="2000" dirty="0"/>
          </a:p>
          <a:p>
            <a:pPr marL="342900" lvl="1" indent="0" algn="just">
              <a:buNone/>
            </a:pPr>
            <a:endParaRPr lang="en-US" altLang="en-US" sz="2000" dirty="0" smtClean="0"/>
          </a:p>
          <a:p>
            <a:pPr marL="342900" lvl="1" indent="0" algn="just">
              <a:buNone/>
            </a:pPr>
            <a:endParaRPr lang="en-US" altLang="en-US" sz="2000" dirty="0"/>
          </a:p>
          <a:p>
            <a:pPr marL="342900" lvl="1" indent="0" algn="just">
              <a:buNone/>
            </a:pPr>
            <a:endParaRPr lang="en-US" altLang="en-US" sz="2000" dirty="0"/>
          </a:p>
          <a:p>
            <a:pPr algn="just"/>
            <a:r>
              <a:rPr lang="en-US" altLang="en-US" sz="2000" dirty="0" smtClean="0"/>
              <a:t>If a person offers or provides any of the services of an Escrow Agent or Escrow Agency or otherwise engages in, carries on, or holds himself or herself out as engaging in or carrying on the business of an Escrow </a:t>
            </a:r>
            <a:r>
              <a:rPr lang="en-US" altLang="en-US" sz="2000" dirty="0"/>
              <a:t>A</a:t>
            </a:r>
            <a:r>
              <a:rPr lang="en-US" altLang="en-US" sz="2000" dirty="0" smtClean="0"/>
              <a:t>gent or </a:t>
            </a:r>
            <a:r>
              <a:rPr lang="en-US" altLang="en-US" sz="2000" dirty="0"/>
              <a:t>E</a:t>
            </a:r>
            <a:r>
              <a:rPr lang="en-US" altLang="en-US" sz="2000" dirty="0" smtClean="0"/>
              <a:t>scrow Agency and, at the time:</a:t>
            </a:r>
          </a:p>
          <a:p>
            <a:pPr lvl="1" algn="just">
              <a:buFont typeface="Courier New" panose="02070309020205020404" pitchFamily="49" charset="0"/>
              <a:buChar char="o"/>
            </a:pPr>
            <a:r>
              <a:rPr lang="en-US" altLang="en-US" sz="1700" dirty="0" smtClean="0"/>
              <a:t>The person was required to have a license and did not have such license; or</a:t>
            </a:r>
          </a:p>
          <a:p>
            <a:pPr lvl="1" algn="just">
              <a:buFont typeface="Courier New" panose="02070309020205020404" pitchFamily="49" charset="0"/>
              <a:buChar char="o"/>
            </a:pPr>
            <a:r>
              <a:rPr lang="en-US" altLang="en-US" sz="1700" dirty="0" smtClean="0"/>
              <a:t>The person’s license was suspended or revoked </a:t>
            </a:r>
          </a:p>
          <a:p>
            <a:pPr algn="just"/>
            <a:r>
              <a:rPr lang="en-US" altLang="en-US" sz="2000" dirty="0" smtClean="0"/>
              <a:t>The Commissioner will impose upon the person an administrative fine of not more than $25,000 for each violation and, if the person has a license, the Commissioner may suspend or revoke it.</a:t>
            </a:r>
          </a:p>
          <a:p>
            <a:pPr marL="0" indent="0" algn="just">
              <a:buNone/>
            </a:pPr>
            <a:endParaRPr lang="en-US" altLang="en-US" sz="1000" dirty="0"/>
          </a:p>
          <a:p>
            <a:pPr marL="0" indent="0" algn="just">
              <a:buNone/>
            </a:pPr>
            <a:r>
              <a:rPr lang="en-US" altLang="en-US" sz="1100" i="1" dirty="0" smtClean="0">
                <a:solidFill>
                  <a:schemeClr val="bg1">
                    <a:lumMod val="50000"/>
                  </a:schemeClr>
                </a:solidFill>
              </a:rPr>
              <a:t>NRS 645A.086; NRS 645A.090</a:t>
            </a:r>
          </a:p>
          <a:p>
            <a:pPr lvl="1" algn="just"/>
            <a:endParaRPr lang="en-US" altLang="en-US" sz="2000" dirty="0"/>
          </a:p>
          <a:p>
            <a:pPr marL="342900" lvl="1" indent="0" algn="just">
              <a:buNone/>
            </a:pPr>
            <a:endParaRPr lang="en-US" altLang="en-US" sz="2000" dirty="0" smtClean="0"/>
          </a:p>
        </p:txBody>
      </p:sp>
      <p:sp>
        <p:nvSpPr>
          <p:cNvPr id="65538"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BAC36A05-5A30-4BCB-9542-35478A0EDC37}" type="slidenum">
              <a:rPr lang="en-US" altLang="en-US">
                <a:latin typeface="Arial" panose="020B0604020202020204" pitchFamily="34" charset="0"/>
              </a:rPr>
              <a:pPr algn="r"/>
              <a:t>22</a:t>
            </a:fld>
            <a:endParaRPr lang="en-US" altLang="en-US">
              <a:latin typeface="Arial" panose="020B0604020202020204" pitchFamily="34" charset="0"/>
            </a:endParaRPr>
          </a:p>
        </p:txBody>
      </p:sp>
      <p:sp>
        <p:nvSpPr>
          <p:cNvPr id="6"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Administrative Actions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924300"/>
            <a:ext cx="1300480" cy="914400"/>
          </a:xfrm>
          <a:prstGeom prst="rect">
            <a:avLst/>
          </a:prstGeom>
          <a:ln w="12700">
            <a:solidFill>
              <a:schemeClr val="accent4">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a:xfrm>
            <a:off x="471488" y="1905000"/>
            <a:ext cx="5915025" cy="6330951"/>
          </a:xfrm>
        </p:spPr>
        <p:txBody>
          <a:bodyPr>
            <a:normAutofit/>
          </a:bodyPr>
          <a:lstStyle/>
          <a:p>
            <a:pPr algn="just" eaLnBrk="1" hangingPunct="1">
              <a:lnSpc>
                <a:spcPct val="90000"/>
              </a:lnSpc>
            </a:pPr>
            <a:r>
              <a:rPr lang="en-US" altLang="en-US" sz="2000" dirty="0" smtClean="0"/>
              <a:t>An Escrow Agency or Escrow Agent license expires annually on July 1</a:t>
            </a:r>
            <a:r>
              <a:rPr lang="en-US" altLang="en-US" sz="2000" baseline="30000" dirty="0" smtClean="0"/>
              <a:t>st</a:t>
            </a:r>
            <a:r>
              <a:rPr lang="en-US" altLang="en-US" sz="2000" dirty="0" smtClean="0"/>
              <a:t> unless it is renewed.</a:t>
            </a:r>
          </a:p>
          <a:p>
            <a:pPr algn="just" eaLnBrk="1" hangingPunct="1">
              <a:lnSpc>
                <a:spcPct val="90000"/>
              </a:lnSpc>
            </a:pPr>
            <a:r>
              <a:rPr lang="en-US" altLang="en-US" sz="2000" dirty="0" smtClean="0"/>
              <a:t>When applying for a license renewal, some of the items the Escrow Agency or Escrow Agent will need to provide include:</a:t>
            </a:r>
          </a:p>
          <a:p>
            <a:pPr lvl="1" algn="just"/>
            <a:r>
              <a:rPr lang="en-US" altLang="en-US" sz="1700" dirty="0" smtClean="0"/>
              <a:t>An application for renewal</a:t>
            </a:r>
          </a:p>
          <a:p>
            <a:pPr lvl="1" algn="just"/>
            <a:r>
              <a:rPr lang="en-US" altLang="en-US" sz="1700" dirty="0" smtClean="0"/>
              <a:t>The fee required to renew the license</a:t>
            </a:r>
          </a:p>
          <a:p>
            <a:pPr lvl="1" algn="just"/>
            <a:r>
              <a:rPr lang="en-US" altLang="en-US" sz="1700" dirty="0" smtClean="0"/>
              <a:t>Proof that he or she has met all continuing education requirements</a:t>
            </a:r>
          </a:p>
          <a:p>
            <a:pPr lvl="1" algn="just"/>
            <a:r>
              <a:rPr lang="en-US" altLang="en-US" sz="1700" dirty="0" smtClean="0"/>
              <a:t>All other information required by the Commissioner or, if required, by the Registry</a:t>
            </a:r>
          </a:p>
          <a:p>
            <a:pPr marL="342900" lvl="1" indent="0" algn="just">
              <a:buNone/>
            </a:pPr>
            <a:endParaRPr lang="en-US" altLang="en-US" sz="2000" dirty="0" smtClean="0"/>
          </a:p>
          <a:p>
            <a:pPr marL="0" indent="0" algn="ctr" eaLnBrk="1" hangingPunct="1">
              <a:lnSpc>
                <a:spcPct val="90000"/>
              </a:lnSpc>
              <a:buNone/>
            </a:pPr>
            <a:r>
              <a:rPr lang="en-US" altLang="en-US" sz="2000" dirty="0" smtClean="0"/>
              <a:t>Renewal applications can be found on the MLD website (MLD Form No. 103 and MLD Form No. 160)</a:t>
            </a:r>
          </a:p>
          <a:p>
            <a:pPr marL="0" indent="0" algn="ctr" eaLnBrk="1" hangingPunct="1">
              <a:lnSpc>
                <a:spcPct val="90000"/>
              </a:lnSpc>
              <a:buNone/>
            </a:pPr>
            <a:endParaRPr lang="en-US" altLang="en-US" sz="2000" b="1" dirty="0">
              <a:solidFill>
                <a:srgbClr val="FF0000"/>
              </a:solidFill>
              <a:effectLst>
                <a:outerShdw blurRad="38100" dist="38100" dir="2700000" algn="tl">
                  <a:srgbClr val="000000">
                    <a:alpha val="43137"/>
                  </a:srgbClr>
                </a:outerShdw>
              </a:effectLst>
            </a:endParaRPr>
          </a:p>
          <a:p>
            <a:pPr marL="0" indent="0" algn="ctr" eaLnBrk="1" hangingPunct="1">
              <a:lnSpc>
                <a:spcPct val="90000"/>
              </a:lnSpc>
              <a:buNone/>
            </a:pPr>
            <a:r>
              <a:rPr lang="en-US" altLang="en-US" sz="2000" b="1" dirty="0" smtClean="0">
                <a:solidFill>
                  <a:srgbClr val="FF0000"/>
                </a:solidFill>
                <a:effectLst>
                  <a:outerShdw blurRad="38100" dist="38100" dir="2700000" algn="tl">
                    <a:srgbClr val="000000">
                      <a:alpha val="43137"/>
                    </a:srgbClr>
                  </a:outerShdw>
                </a:effectLst>
              </a:rPr>
              <a:t>Remember that the principal office and each branch office require a separate license.  </a:t>
            </a:r>
          </a:p>
          <a:p>
            <a:pPr marL="0" indent="0" algn="just" eaLnBrk="1" hangingPunct="1">
              <a:lnSpc>
                <a:spcPct val="90000"/>
              </a:lnSpc>
              <a:buNone/>
            </a:pPr>
            <a:endParaRPr lang="en-US" altLang="en-US" sz="1000" dirty="0" smtClean="0"/>
          </a:p>
          <a:p>
            <a:pPr marL="0" indent="0" algn="just" eaLnBrk="1" hangingPunct="1">
              <a:lnSpc>
                <a:spcPct val="90000"/>
              </a:lnSpc>
              <a:buNone/>
            </a:pPr>
            <a:endParaRPr lang="en-US" altLang="en-US" sz="1000" dirty="0"/>
          </a:p>
          <a:p>
            <a:pPr marL="0" indent="0" algn="just" eaLnBrk="1" hangingPunct="1">
              <a:lnSpc>
                <a:spcPct val="90000"/>
              </a:lnSpc>
              <a:buNone/>
            </a:pPr>
            <a:endParaRPr lang="en-US" altLang="en-US" sz="1000" dirty="0" smtClean="0"/>
          </a:p>
          <a:p>
            <a:pPr marL="0" indent="0" algn="just" eaLnBrk="1" hangingPunct="1">
              <a:lnSpc>
                <a:spcPct val="90000"/>
              </a:lnSpc>
              <a:buNone/>
            </a:pPr>
            <a:r>
              <a:rPr lang="en-US" altLang="en-US" sz="1000" i="1" dirty="0" smtClean="0">
                <a:solidFill>
                  <a:schemeClr val="bg1">
                    <a:lumMod val="50000"/>
                  </a:schemeClr>
                </a:solidFill>
              </a:rPr>
              <a:t>NRS 645A.020</a:t>
            </a:r>
          </a:p>
        </p:txBody>
      </p:sp>
      <p:sp>
        <p:nvSpPr>
          <p:cNvPr id="30722"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BAA1D6D2-EA6D-4429-93AB-084AEEFC3B22}" type="slidenum">
              <a:rPr lang="en-US" altLang="en-US" smtClean="0">
                <a:latin typeface="Arial" panose="020B0604020202020204" pitchFamily="34" charset="0"/>
              </a:rPr>
              <a:pPr algn="r"/>
              <a:t>23</a:t>
            </a:fld>
            <a:endParaRPr lang="en-US" altLang="en-US">
              <a:latin typeface="Arial" panose="020B0604020202020204" pitchFamily="34" charset="0"/>
            </a:endParaRPr>
          </a:p>
        </p:txBody>
      </p:sp>
      <p:sp>
        <p:nvSpPr>
          <p:cNvPr id="5" name="Rectangle 2"/>
          <p:cNvSpPr>
            <a:spLocks noGrp="1" noChangeArrowheads="1"/>
          </p:cNvSpPr>
          <p:nvPr>
            <p:ph type="title"/>
          </p:nvPr>
        </p:nvSpPr>
        <p:spPr>
          <a:xfrm>
            <a:off x="762000" y="685800"/>
            <a:ext cx="5472112" cy="884764"/>
          </a:xfrm>
          <a:ln w="38100">
            <a:solidFill>
              <a:schemeClr val="tx1"/>
            </a:solidFill>
          </a:ln>
        </p:spPr>
        <p:txBody>
          <a:bodyPr>
            <a:normAutofit fontScale="90000"/>
          </a:bodyPr>
          <a:lstStyle/>
          <a:p>
            <a:pPr algn="ctr" eaLnBrk="1" hangingPunct="1"/>
            <a:r>
              <a:rPr lang="en-US" altLang="en-US" sz="3200" b="1" dirty="0" smtClean="0">
                <a:solidFill>
                  <a:srgbClr val="0070C0"/>
                </a:solidFill>
              </a:rPr>
              <a:t>Renewing an Escrow Agency or Escrow Agent License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idx="1"/>
          </p:nvPr>
        </p:nvSpPr>
        <p:spPr>
          <a:xfrm>
            <a:off x="486728" y="1600199"/>
            <a:ext cx="5915025" cy="6938611"/>
          </a:xfrm>
        </p:spPr>
        <p:txBody>
          <a:bodyPr>
            <a:normAutofit lnSpcReduction="10000"/>
          </a:bodyPr>
          <a:lstStyle/>
          <a:p>
            <a:pPr marL="0" indent="0" algn="just" eaLnBrk="1" hangingPunct="1">
              <a:buNone/>
            </a:pPr>
            <a:r>
              <a:rPr lang="en-US" altLang="en-US" sz="1800" dirty="0" smtClean="0"/>
              <a:t>To renew a license as an Escrow Agent, a licensee must submit to the Commissioner satisfactory proof that he or she attended at least ten (10) hours of approved courses of continuing education during the twelve months immediately preceding the date on which the license expires.</a:t>
            </a:r>
          </a:p>
          <a:p>
            <a:pPr marL="0" indent="0" algn="just" eaLnBrk="1" hangingPunct="1">
              <a:buNone/>
            </a:pPr>
            <a:endParaRPr lang="en-US" altLang="en-US" sz="1000" dirty="0" smtClean="0"/>
          </a:p>
          <a:p>
            <a:pPr marL="342900" lvl="1" indent="0" algn="just">
              <a:buNone/>
            </a:pPr>
            <a:r>
              <a:rPr lang="en-US" altLang="en-US" sz="1600" u="sng" dirty="0" smtClean="0"/>
              <a:t>The ten hours of approved courses must be comprised of</a:t>
            </a:r>
          </a:p>
          <a:p>
            <a:pPr lvl="3" algn="just"/>
            <a:r>
              <a:rPr lang="en-US" altLang="en-US" sz="1600" dirty="0" smtClean="0"/>
              <a:t>Two hours of professional ethics, which must include instruction on fraud and consumer protection</a:t>
            </a:r>
          </a:p>
          <a:p>
            <a:pPr lvl="3" algn="just"/>
            <a:r>
              <a:rPr lang="en-US" altLang="en-US" sz="1600" dirty="0" smtClean="0"/>
              <a:t>Two hours of federal law and regulations</a:t>
            </a:r>
          </a:p>
          <a:p>
            <a:pPr lvl="3" algn="just"/>
            <a:r>
              <a:rPr lang="en-US" altLang="en-US" sz="1600" dirty="0" smtClean="0"/>
              <a:t>Two hours of Nevada law and regulations relating to NRS 645A or other Nevada laws and regulations relating to mortgages</a:t>
            </a:r>
          </a:p>
          <a:p>
            <a:pPr lvl="3" algn="just"/>
            <a:r>
              <a:rPr lang="en-US" altLang="en-US" sz="1600" dirty="0" smtClean="0"/>
              <a:t>Four hours of electives, which may include instruction appropriate to a specialized area of practice.</a:t>
            </a:r>
          </a:p>
          <a:p>
            <a:pPr marL="1028700" lvl="3" indent="0" algn="just">
              <a:buNone/>
            </a:pPr>
            <a:endParaRPr lang="en-US" altLang="en-US" sz="1000" dirty="0" smtClean="0"/>
          </a:p>
          <a:p>
            <a:pPr lvl="1" algn="just"/>
            <a:r>
              <a:rPr lang="en-US" altLang="en-US" dirty="0" smtClean="0"/>
              <a:t>Visit the MLD website for the list of approved escrow education courses.</a:t>
            </a:r>
          </a:p>
          <a:p>
            <a:pPr marL="342900" lvl="1" indent="0" algn="just">
              <a:buNone/>
            </a:pPr>
            <a:endParaRPr lang="en-US" altLang="en-US" sz="1000" dirty="0" smtClean="0"/>
          </a:p>
          <a:p>
            <a:pPr lvl="1" algn="just"/>
            <a:r>
              <a:rPr lang="en-US" altLang="en-US" dirty="0" smtClean="0"/>
              <a:t>An “approved course” means a course of education that has been approved by the Commissioner as a course for initial licensure or continuing education.</a:t>
            </a:r>
            <a:endParaRPr lang="en-US" altLang="en-US" dirty="0"/>
          </a:p>
          <a:p>
            <a:pPr lvl="1" algn="just"/>
            <a:endParaRPr lang="en-US" altLang="en-US" dirty="0" smtClean="0"/>
          </a:p>
          <a:p>
            <a:pPr lvl="1" algn="just"/>
            <a:endParaRPr lang="en-US" altLang="en-US" dirty="0"/>
          </a:p>
          <a:p>
            <a:pPr lvl="1" algn="just"/>
            <a:endParaRPr lang="en-US" altLang="en-US" dirty="0" smtClean="0"/>
          </a:p>
          <a:p>
            <a:pPr lvl="1" algn="just"/>
            <a:endParaRPr lang="en-US" altLang="en-US" dirty="0"/>
          </a:p>
          <a:p>
            <a:pPr lvl="1" algn="just"/>
            <a:endParaRPr lang="en-US" altLang="en-US" dirty="0" smtClean="0"/>
          </a:p>
          <a:p>
            <a:pPr marL="0" indent="0" algn="just">
              <a:buNone/>
            </a:pPr>
            <a:r>
              <a:rPr lang="en-US" altLang="en-US" sz="1000" i="1" dirty="0" smtClean="0">
                <a:solidFill>
                  <a:schemeClr val="bg1">
                    <a:lumMod val="50000"/>
                  </a:schemeClr>
                </a:solidFill>
              </a:rPr>
              <a:t>NAC 645A.075</a:t>
            </a:r>
            <a:endParaRPr lang="en-US" altLang="en-US" sz="1000" i="1" dirty="0">
              <a:solidFill>
                <a:schemeClr val="bg1">
                  <a:lumMod val="50000"/>
                </a:schemeClr>
              </a:solidFill>
            </a:endParaRPr>
          </a:p>
        </p:txBody>
      </p:sp>
      <p:sp>
        <p:nvSpPr>
          <p:cNvPr id="53250"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14B88495-EB56-4949-BAC6-223FF4E37E17}" type="slidenum">
              <a:rPr lang="en-US" altLang="en-US">
                <a:latin typeface="Arial" panose="020B0604020202020204" pitchFamily="34" charset="0"/>
              </a:rPr>
              <a:pPr algn="r"/>
              <a:t>24</a:t>
            </a:fld>
            <a:endParaRPr lang="en-US" altLang="en-US" dirty="0">
              <a:latin typeface="Arial" panose="020B0604020202020204" pitchFamily="34" charset="0"/>
            </a:endParaRPr>
          </a:p>
        </p:txBody>
      </p:sp>
      <p:sp>
        <p:nvSpPr>
          <p:cNvPr id="6"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Education Requirements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271" y="6788230"/>
            <a:ext cx="2628192" cy="175058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idx="1"/>
          </p:nvPr>
        </p:nvSpPr>
        <p:spPr>
          <a:xfrm>
            <a:off x="471488" y="2067985"/>
            <a:ext cx="5915025" cy="6407151"/>
          </a:xfrm>
        </p:spPr>
        <p:txBody>
          <a:bodyPr/>
          <a:lstStyle/>
          <a:p>
            <a:pPr algn="ctr" eaLnBrk="1" hangingPunct="1">
              <a:buFont typeface="Wingdings" panose="05000000000000000000" pitchFamily="2" charset="2"/>
              <a:buNone/>
            </a:pPr>
            <a:r>
              <a:rPr lang="en-US" altLang="en-US" sz="2000" b="1" dirty="0" smtClean="0">
                <a:solidFill>
                  <a:schemeClr val="accent4">
                    <a:lumMod val="75000"/>
                  </a:schemeClr>
                </a:solidFill>
              </a:rPr>
              <a:t>Office of the Commissioner</a:t>
            </a:r>
          </a:p>
          <a:p>
            <a:pPr algn="ctr" eaLnBrk="1" hangingPunct="1">
              <a:buFont typeface="Wingdings" panose="05000000000000000000" pitchFamily="2" charset="2"/>
              <a:buNone/>
            </a:pPr>
            <a:r>
              <a:rPr lang="en-US" altLang="en-US" sz="2000" dirty="0" smtClean="0"/>
              <a:t>7220 Bermuda Road, Suite A</a:t>
            </a:r>
          </a:p>
          <a:p>
            <a:pPr algn="ctr" eaLnBrk="1" hangingPunct="1">
              <a:buFont typeface="Wingdings" panose="05000000000000000000" pitchFamily="2" charset="2"/>
              <a:buNone/>
            </a:pPr>
            <a:r>
              <a:rPr lang="en-US" altLang="en-US" sz="2000" dirty="0" smtClean="0"/>
              <a:t>Las Vegas, NV 89119</a:t>
            </a:r>
          </a:p>
          <a:p>
            <a:pPr algn="ctr" eaLnBrk="1" hangingPunct="1">
              <a:buFont typeface="Wingdings" panose="05000000000000000000" pitchFamily="2" charset="2"/>
              <a:buNone/>
            </a:pPr>
            <a:r>
              <a:rPr lang="en-US" altLang="en-US" sz="2000" dirty="0" smtClean="0"/>
              <a:t>(702) 486-0782</a:t>
            </a:r>
          </a:p>
          <a:p>
            <a:pPr algn="ctr" eaLnBrk="1" hangingPunct="1">
              <a:buFont typeface="Wingdings" panose="05000000000000000000" pitchFamily="2" charset="2"/>
              <a:buNone/>
            </a:pPr>
            <a:r>
              <a:rPr lang="en-US" altLang="en-US" sz="2000" dirty="0" smtClean="0"/>
              <a:t>(702) 486-0785 (fax)</a:t>
            </a:r>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r>
              <a:rPr lang="en-US" altLang="en-US" sz="2000" b="1" dirty="0" smtClean="0">
                <a:solidFill>
                  <a:schemeClr val="accent4">
                    <a:lumMod val="75000"/>
                  </a:schemeClr>
                </a:solidFill>
              </a:rPr>
              <a:t>Carson City Office</a:t>
            </a:r>
          </a:p>
          <a:p>
            <a:pPr algn="ctr" eaLnBrk="1" hangingPunct="1">
              <a:buFont typeface="Wingdings" panose="05000000000000000000" pitchFamily="2" charset="2"/>
              <a:buNone/>
            </a:pPr>
            <a:r>
              <a:rPr lang="en-US" altLang="en-US" sz="2000" dirty="0" smtClean="0"/>
              <a:t>1830 College Parkway, Suite 100</a:t>
            </a:r>
          </a:p>
          <a:p>
            <a:pPr algn="ctr" eaLnBrk="1" hangingPunct="1">
              <a:buFont typeface="Wingdings" panose="05000000000000000000" pitchFamily="2" charset="2"/>
              <a:buNone/>
            </a:pPr>
            <a:r>
              <a:rPr lang="en-US" altLang="en-US" sz="2000" dirty="0" smtClean="0"/>
              <a:t>Carson City, NV 89706</a:t>
            </a:r>
          </a:p>
          <a:p>
            <a:pPr algn="ctr" eaLnBrk="1" hangingPunct="1">
              <a:buFont typeface="Wingdings" panose="05000000000000000000" pitchFamily="2" charset="2"/>
              <a:buNone/>
            </a:pPr>
            <a:r>
              <a:rPr lang="en-US" altLang="en-US" sz="2000" dirty="0" smtClean="0"/>
              <a:t>(775) 684-7060</a:t>
            </a:r>
          </a:p>
          <a:p>
            <a:pPr algn="ctr" eaLnBrk="1" hangingPunct="1">
              <a:buFont typeface="Wingdings" panose="05000000000000000000" pitchFamily="2" charset="2"/>
              <a:buNone/>
            </a:pPr>
            <a:r>
              <a:rPr lang="en-US" altLang="en-US" sz="2000" dirty="0" smtClean="0"/>
              <a:t>(772) 684-7061 (fax)</a:t>
            </a:r>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r>
              <a:rPr lang="en-US" altLang="en-US" sz="2000" b="1" dirty="0" smtClean="0">
                <a:solidFill>
                  <a:schemeClr val="accent4">
                    <a:lumMod val="75000"/>
                  </a:schemeClr>
                </a:solidFill>
              </a:rPr>
              <a:t>Division’s Website</a:t>
            </a:r>
            <a:r>
              <a:rPr lang="en-US" altLang="en-US" sz="2000" b="1" dirty="0" smtClean="0"/>
              <a:t>			</a:t>
            </a:r>
            <a:r>
              <a:rPr lang="en-US" altLang="en-US" sz="2000" b="1" dirty="0" smtClean="0">
                <a:solidFill>
                  <a:schemeClr val="accent4">
                    <a:lumMod val="75000"/>
                  </a:schemeClr>
                </a:solidFill>
              </a:rPr>
              <a:t>Division’s email</a:t>
            </a:r>
          </a:p>
          <a:p>
            <a:pPr eaLnBrk="1" hangingPunct="1">
              <a:buFont typeface="Wingdings" panose="05000000000000000000" pitchFamily="2" charset="2"/>
              <a:buNone/>
            </a:pPr>
            <a:r>
              <a:rPr lang="en-US" altLang="en-US" sz="2000" dirty="0" smtClean="0"/>
              <a:t>		   mld.nv.gov			mldinfo@mld.nv.gov</a:t>
            </a:r>
          </a:p>
          <a:p>
            <a:pPr algn="ctr" eaLnBrk="1" hangingPunct="1">
              <a:buFont typeface="Wingdings" panose="05000000000000000000" pitchFamily="2" charset="2"/>
              <a:buNone/>
            </a:pPr>
            <a:endParaRPr lang="en-US" altLang="en-US" sz="2000" dirty="0" smtClean="0"/>
          </a:p>
        </p:txBody>
      </p:sp>
      <p:sp>
        <p:nvSpPr>
          <p:cNvPr id="67586"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BC0B28A-936E-4C69-A00B-B29D39536C08}" type="slidenum">
              <a:rPr lang="en-US" altLang="en-US">
                <a:latin typeface="Arial" panose="020B0604020202020204" pitchFamily="34" charset="0"/>
              </a:rPr>
              <a:pPr algn="r"/>
              <a:t>25</a:t>
            </a:fld>
            <a:endParaRPr lang="en-US" altLang="en-US">
              <a:latin typeface="Arial" panose="020B0604020202020204" pitchFamily="34" charset="0"/>
            </a:endParaRPr>
          </a:p>
        </p:txBody>
      </p:sp>
      <p:sp>
        <p:nvSpPr>
          <p:cNvPr id="6" name="Rectangle 2"/>
          <p:cNvSpPr>
            <a:spLocks noGrp="1" noChangeArrowheads="1"/>
          </p:cNvSpPr>
          <p:nvPr>
            <p:ph type="title"/>
          </p:nvPr>
        </p:nvSpPr>
        <p:spPr>
          <a:xfrm>
            <a:off x="762000" y="685800"/>
            <a:ext cx="5472112" cy="884764"/>
          </a:xfrm>
          <a:ln w="38100">
            <a:solidFill>
              <a:schemeClr val="tx1"/>
            </a:solidFill>
          </a:ln>
        </p:spPr>
        <p:txBody>
          <a:bodyPr>
            <a:normAutofit fontScale="90000"/>
          </a:bodyPr>
          <a:lstStyle/>
          <a:p>
            <a:pPr algn="ctr" eaLnBrk="1" hangingPunct="1"/>
            <a:r>
              <a:rPr lang="en-US" altLang="en-US" sz="3200" b="1" dirty="0" smtClean="0">
                <a:solidFill>
                  <a:srgbClr val="0070C0"/>
                </a:solidFill>
              </a:rPr>
              <a:t>Division of Mortgage Lending</a:t>
            </a:r>
            <a:br>
              <a:rPr lang="en-US" altLang="en-US" sz="3200" b="1" dirty="0" smtClean="0">
                <a:solidFill>
                  <a:srgbClr val="0070C0"/>
                </a:solidFill>
              </a:rPr>
            </a:br>
            <a:r>
              <a:rPr lang="en-US" altLang="en-US" sz="3200" b="1" dirty="0" smtClean="0">
                <a:solidFill>
                  <a:srgbClr val="0070C0"/>
                </a:solidFill>
              </a:rPr>
              <a:t>Contact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solidFill>
                  <a:schemeClr val="tx1"/>
                </a:solidFill>
                <a:latin typeface="Arial" panose="020B0604020202020204" pitchFamily="34" charset="0"/>
                <a:cs typeface="Arial" panose="020B0604020202020204" pitchFamily="34" charset="0"/>
              </a:rPr>
              <a:pPr>
                <a:defRPr/>
              </a:pPr>
              <a:t>3</a:t>
            </a:fld>
            <a:endParaRPr lang="en-US" altLang="en-US"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762000" y="685800"/>
            <a:ext cx="5472112" cy="1066800"/>
          </a:xfrm>
          <a:prstGeom prst="rect">
            <a:avLst/>
          </a:prstGeom>
          <a:ln w="38100">
            <a:solidFill>
              <a:schemeClr val="tx1"/>
            </a:solidFill>
          </a:ln>
        </p:spPr>
        <p:txBody>
          <a:bodyP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Become Familiar with the </a:t>
            </a:r>
          </a:p>
          <a:p>
            <a:pPr algn="ctr" fontAlgn="auto">
              <a:spcAft>
                <a:spcPts val="0"/>
              </a:spcAft>
            </a:pPr>
            <a:r>
              <a:rPr lang="en-US" altLang="en-US" sz="3200" b="1" dirty="0" smtClean="0">
                <a:solidFill>
                  <a:srgbClr val="0070C0"/>
                </a:solidFill>
              </a:rPr>
              <a:t>MLD Website</a:t>
            </a:r>
          </a:p>
          <a:p>
            <a:pPr algn="ctr" fontAlgn="auto">
              <a:spcAft>
                <a:spcPts val="0"/>
              </a:spcAft>
            </a:pPr>
            <a:r>
              <a:rPr lang="en-US" altLang="en-US" sz="3200" b="1" dirty="0" smtClean="0">
                <a:solidFill>
                  <a:srgbClr val="0070C0"/>
                </a:solidFill>
              </a:rPr>
              <a:t>www.mld.nv.gov </a:t>
            </a:r>
          </a:p>
        </p:txBody>
      </p:sp>
      <p:sp>
        <p:nvSpPr>
          <p:cNvPr id="5" name="TextBox 4"/>
          <p:cNvSpPr txBox="1"/>
          <p:nvPr/>
        </p:nvSpPr>
        <p:spPr>
          <a:xfrm>
            <a:off x="609600" y="4047056"/>
            <a:ext cx="5472112" cy="4524315"/>
          </a:xfrm>
          <a:prstGeom prst="rect">
            <a:avLst/>
          </a:prstGeom>
          <a:noFill/>
        </p:spPr>
        <p:txBody>
          <a:bodyPr wrap="square" rtlCol="0">
            <a:spAutoFit/>
          </a:bodyPr>
          <a:lstStyle/>
          <a:p>
            <a:r>
              <a:rPr lang="en-US" dirty="0" smtClean="0">
                <a:latin typeface="+mn-lt"/>
              </a:rPr>
              <a:t>On our website, you will find:</a:t>
            </a:r>
          </a:p>
          <a:p>
            <a:pPr marL="342900" indent="-342900">
              <a:buFont typeface="Wingdings" panose="05000000000000000000" pitchFamily="2" charset="2"/>
              <a:buChar char="§"/>
            </a:pPr>
            <a:r>
              <a:rPr lang="en-US" dirty="0" smtClean="0">
                <a:latin typeface="+mn-lt"/>
              </a:rPr>
              <a:t>MLD Updates</a:t>
            </a:r>
          </a:p>
          <a:p>
            <a:pPr marL="342900" indent="-342900">
              <a:buFont typeface="Wingdings" panose="05000000000000000000" pitchFamily="2" charset="2"/>
              <a:buChar char="§"/>
            </a:pPr>
            <a:r>
              <a:rPr lang="en-US" dirty="0" smtClean="0">
                <a:latin typeface="+mn-lt"/>
              </a:rPr>
              <a:t>Press Releases</a:t>
            </a:r>
          </a:p>
          <a:p>
            <a:pPr marL="342900" indent="-342900">
              <a:buFont typeface="Wingdings" panose="05000000000000000000" pitchFamily="2" charset="2"/>
              <a:buChar char="§"/>
            </a:pPr>
            <a:r>
              <a:rPr lang="en-US" dirty="0" smtClean="0">
                <a:latin typeface="+mn-lt"/>
              </a:rPr>
              <a:t>Many valuable resources for Escrow Agencies and Escrow Agents such as forms, instructions, and informational brochures</a:t>
            </a:r>
          </a:p>
          <a:p>
            <a:pPr marL="342900" indent="-342900">
              <a:buFont typeface="Wingdings" panose="05000000000000000000" pitchFamily="2" charset="2"/>
              <a:buChar char="§"/>
            </a:pPr>
            <a:r>
              <a:rPr lang="en-US" dirty="0" smtClean="0">
                <a:latin typeface="+mn-lt"/>
              </a:rPr>
              <a:t>Fee Schedules</a:t>
            </a:r>
          </a:p>
          <a:p>
            <a:pPr marL="342900" indent="-342900">
              <a:buFont typeface="Wingdings" panose="05000000000000000000" pitchFamily="2" charset="2"/>
              <a:buChar char="§"/>
            </a:pPr>
            <a:r>
              <a:rPr lang="en-US" dirty="0" smtClean="0">
                <a:latin typeface="+mn-lt"/>
              </a:rPr>
              <a:t>Education Information</a:t>
            </a:r>
          </a:p>
          <a:p>
            <a:pPr marL="342900" indent="-342900">
              <a:buFont typeface="Wingdings" panose="05000000000000000000" pitchFamily="2" charset="2"/>
              <a:buChar char="§"/>
            </a:pPr>
            <a:r>
              <a:rPr lang="en-US" dirty="0" smtClean="0">
                <a:latin typeface="+mn-lt"/>
              </a:rPr>
              <a:t>Enforcement Information</a:t>
            </a:r>
          </a:p>
          <a:p>
            <a:pPr marL="342900" indent="-342900">
              <a:buFont typeface="Wingdings" panose="05000000000000000000" pitchFamily="2" charset="2"/>
              <a:buChar char="§"/>
            </a:pPr>
            <a:r>
              <a:rPr lang="en-US" dirty="0">
                <a:latin typeface="+mn-lt"/>
                <a:cs typeface="Vani" panose="020B0502040204020203" pitchFamily="34" charset="0"/>
              </a:rPr>
              <a:t>Links to </a:t>
            </a:r>
            <a:endParaRPr lang="en-US" dirty="0" smtClean="0">
              <a:latin typeface="+mn-lt"/>
              <a:cs typeface="Vani" panose="020B0502040204020203" pitchFamily="34" charset="0"/>
            </a:endParaRPr>
          </a:p>
          <a:p>
            <a:pPr marL="800100" lvl="1" indent="-342900">
              <a:buFont typeface="Wingdings" panose="05000000000000000000" pitchFamily="2" charset="2"/>
              <a:buChar char="§"/>
            </a:pPr>
            <a:r>
              <a:rPr lang="en-US" dirty="0" smtClean="0">
                <a:latin typeface="+mn-lt"/>
                <a:cs typeface="Vani" panose="020B0502040204020203" pitchFamily="34" charset="0"/>
              </a:rPr>
              <a:t>NMLS</a:t>
            </a:r>
            <a:endParaRPr lang="en-US" dirty="0">
              <a:latin typeface="+mn-lt"/>
              <a:cs typeface="Vani" panose="020B0502040204020203" pitchFamily="34" charset="0"/>
            </a:endParaRPr>
          </a:p>
          <a:p>
            <a:pPr marL="800100" lvl="1" indent="-342900">
              <a:buFont typeface="Wingdings" panose="05000000000000000000" pitchFamily="2" charset="2"/>
              <a:buChar char="§"/>
            </a:pPr>
            <a:r>
              <a:rPr lang="en-US" dirty="0">
                <a:latin typeface="+mn-lt"/>
                <a:cs typeface="Vani" panose="020B0502040204020203" pitchFamily="34" charset="0"/>
              </a:rPr>
              <a:t>Statutes and </a:t>
            </a:r>
            <a:r>
              <a:rPr lang="en-US" dirty="0" smtClean="0">
                <a:latin typeface="+mn-lt"/>
                <a:cs typeface="Vani" panose="020B0502040204020203" pitchFamily="34" charset="0"/>
              </a:rPr>
              <a:t>Regulations</a:t>
            </a:r>
          </a:p>
          <a:p>
            <a:pPr marL="800100" lvl="1" indent="-342900">
              <a:buFont typeface="Wingdings" panose="05000000000000000000" pitchFamily="2" charset="2"/>
              <a:buChar char="§"/>
            </a:pPr>
            <a:r>
              <a:rPr lang="en-US" dirty="0" smtClean="0">
                <a:latin typeface="+mn-lt"/>
                <a:cs typeface="Vani" panose="020B0502040204020203" pitchFamily="34" charset="0"/>
              </a:rPr>
              <a:t>Licensees</a:t>
            </a:r>
          </a:p>
          <a:p>
            <a:pPr marL="800100" lvl="1" indent="-342900">
              <a:buFont typeface="Wingdings" panose="05000000000000000000" pitchFamily="2" charset="2"/>
              <a:buChar char="§"/>
            </a:pPr>
            <a:r>
              <a:rPr lang="en-US" dirty="0" smtClean="0">
                <a:latin typeface="+mn-lt"/>
                <a:cs typeface="Vani" panose="020B0502040204020203" pitchFamily="34" charset="0"/>
              </a:rPr>
              <a:t>Secretary of State (SOS) Filings</a:t>
            </a:r>
          </a:p>
          <a:p>
            <a:pPr marL="800100" lvl="1" indent="-342900">
              <a:buFont typeface="Wingdings" panose="05000000000000000000" pitchFamily="2" charset="2"/>
              <a:buChar char="§"/>
            </a:pPr>
            <a:r>
              <a:rPr lang="en-US" dirty="0" smtClean="0">
                <a:latin typeface="+mn-lt"/>
                <a:cs typeface="Vani" panose="020B0502040204020203" pitchFamily="34" charset="0"/>
              </a:rPr>
              <a:t>Our email address</a:t>
            </a:r>
            <a:endParaRPr lang="en-US" dirty="0" smtClean="0">
              <a:latin typeface="+mn-lt"/>
            </a:endParaRPr>
          </a:p>
          <a:p>
            <a:pPr marL="342900" indent="-342900">
              <a:buFont typeface="Wingdings" panose="05000000000000000000" pitchFamily="2" charset="2"/>
              <a:buChar char="§"/>
            </a:pPr>
            <a:r>
              <a:rPr lang="en-US" dirty="0" smtClean="0">
                <a:latin typeface="+mn-lt"/>
              </a:rPr>
              <a:t>FAQ</a:t>
            </a:r>
          </a:p>
        </p:txBody>
      </p:sp>
      <p:pic>
        <p:nvPicPr>
          <p:cNvPr id="7" name="Picture 6" descr="MLD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286000"/>
            <a:ext cx="3657600" cy="1761056"/>
          </a:xfrm>
          <a:prstGeom prst="rect">
            <a:avLst/>
          </a:prstGeom>
        </p:spPr>
      </p:pic>
      <p:sp>
        <p:nvSpPr>
          <p:cNvPr id="8" name="TextBox 7"/>
          <p:cNvSpPr txBox="1"/>
          <p:nvPr/>
        </p:nvSpPr>
        <p:spPr>
          <a:xfrm>
            <a:off x="609600" y="1827892"/>
            <a:ext cx="5472112" cy="400110"/>
          </a:xfrm>
          <a:prstGeom prst="rect">
            <a:avLst/>
          </a:prstGeom>
          <a:noFill/>
        </p:spPr>
        <p:txBody>
          <a:bodyPr wrap="square" rtlCol="0">
            <a:spAutoFit/>
          </a:bodyPr>
          <a:lstStyle/>
          <a:p>
            <a:r>
              <a:rPr lang="en-US" sz="2000" dirty="0">
                <a:latin typeface="+mn-lt"/>
              </a:rPr>
              <a:t>Our website is a great resource tool!</a:t>
            </a:r>
          </a:p>
        </p:txBody>
      </p:sp>
    </p:spTree>
    <p:extLst>
      <p:ext uri="{BB962C8B-B14F-4D97-AF65-F5344CB8AC3E}">
        <p14:creationId xmlns:p14="http://schemas.microsoft.com/office/powerpoint/2010/main" val="91352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solidFill>
                  <a:schemeClr val="tx1"/>
                </a:solidFill>
                <a:latin typeface="Arial" panose="020B0604020202020204" pitchFamily="34" charset="0"/>
                <a:cs typeface="Arial" panose="020B0604020202020204" pitchFamily="34" charset="0"/>
              </a:rPr>
              <a:pPr>
                <a:defRPr/>
              </a:pPr>
              <a:t>4</a:t>
            </a:fld>
            <a:endParaRPr lang="en-US" altLang="en-US"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762000" y="685800"/>
            <a:ext cx="5105400" cy="609600"/>
          </a:xfrm>
          <a:prstGeom prst="rect">
            <a:avLst/>
          </a:prstGeom>
          <a:ln w="38100">
            <a:solidFill>
              <a:schemeClr val="tx1"/>
            </a:solidFill>
          </a:ln>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Communications with MLD</a:t>
            </a:r>
          </a:p>
        </p:txBody>
      </p:sp>
      <p:sp>
        <p:nvSpPr>
          <p:cNvPr id="4" name="TextBox 3"/>
          <p:cNvSpPr txBox="1"/>
          <p:nvPr/>
        </p:nvSpPr>
        <p:spPr>
          <a:xfrm>
            <a:off x="609600" y="1752600"/>
            <a:ext cx="5638800" cy="1323439"/>
          </a:xfrm>
          <a:prstGeom prst="rect">
            <a:avLst/>
          </a:prstGeom>
          <a:noFill/>
        </p:spPr>
        <p:txBody>
          <a:bodyPr wrap="square" rtlCol="0">
            <a:spAutoFit/>
          </a:bodyPr>
          <a:lstStyle/>
          <a:p>
            <a:r>
              <a:rPr lang="en-US" sz="2000" dirty="0" smtClean="0">
                <a:latin typeface="+mn-lt"/>
              </a:rPr>
              <a:t>The MLD website provides important updates as they become available.  Be sure to visit the website frequently to stay informed of recent changes or activity.</a:t>
            </a:r>
            <a:endParaRPr lang="en-US" sz="2000" dirty="0">
              <a:latin typeface="+mn-lt"/>
            </a:endParaRPr>
          </a:p>
        </p:txBody>
      </p:sp>
      <p:sp>
        <p:nvSpPr>
          <p:cNvPr id="5" name="TextBox 4"/>
          <p:cNvSpPr txBox="1"/>
          <p:nvPr/>
        </p:nvSpPr>
        <p:spPr>
          <a:xfrm>
            <a:off x="1132332" y="3023350"/>
            <a:ext cx="4364736" cy="584775"/>
          </a:xfrm>
          <a:prstGeom prst="rect">
            <a:avLst/>
          </a:prstGeom>
          <a:noFill/>
        </p:spPr>
        <p:txBody>
          <a:bodyPr wrap="square" rtlCol="0">
            <a:spAutoFit/>
          </a:bodyPr>
          <a:lstStyle/>
          <a:p>
            <a:pPr algn="ctr"/>
            <a:r>
              <a:rPr lang="en-US" sz="3200" b="1" i="1" dirty="0" smtClean="0">
                <a:solidFill>
                  <a:srgbClr val="0070C0"/>
                </a:solidFill>
                <a:latin typeface="+mn-lt"/>
              </a:rPr>
              <a:t>Still have questions…?</a:t>
            </a:r>
            <a:endParaRPr lang="en-US" sz="3200" b="1" i="1" dirty="0">
              <a:solidFill>
                <a:srgbClr val="0070C0"/>
              </a:solidFill>
              <a:latin typeface="+mn-lt"/>
            </a:endParaRPr>
          </a:p>
        </p:txBody>
      </p:sp>
      <p:sp>
        <p:nvSpPr>
          <p:cNvPr id="6" name="TextBox 5"/>
          <p:cNvSpPr txBox="1"/>
          <p:nvPr/>
        </p:nvSpPr>
        <p:spPr>
          <a:xfrm>
            <a:off x="881825" y="5176317"/>
            <a:ext cx="5486400" cy="3785652"/>
          </a:xfrm>
          <a:prstGeom prst="rect">
            <a:avLst/>
          </a:prstGeom>
          <a:noFill/>
        </p:spPr>
        <p:txBody>
          <a:bodyPr wrap="square" rtlCol="0">
            <a:spAutoFit/>
          </a:bodyPr>
          <a:lstStyle/>
          <a:p>
            <a:pPr algn="ctr"/>
            <a:r>
              <a:rPr lang="en-US" sz="2000" dirty="0" smtClean="0">
                <a:latin typeface="+mn-lt"/>
              </a:rPr>
              <a:t> Escrow Agents should seek guidance from a Qualified Employee. </a:t>
            </a:r>
          </a:p>
          <a:p>
            <a:pPr algn="ctr"/>
            <a:r>
              <a:rPr lang="en-US" sz="2000" dirty="0" smtClean="0">
                <a:latin typeface="+mn-lt"/>
              </a:rPr>
              <a:t>----------</a:t>
            </a:r>
          </a:p>
          <a:p>
            <a:pPr algn="ctr"/>
            <a:r>
              <a:rPr lang="en-US" sz="2000" dirty="0" smtClean="0">
                <a:latin typeface="+mn-lt"/>
              </a:rPr>
              <a:t>Qualified Employees should seek help from corporate compliance.</a:t>
            </a:r>
          </a:p>
          <a:p>
            <a:pPr algn="ctr"/>
            <a:r>
              <a:rPr lang="en-US" sz="2000" dirty="0" smtClean="0">
                <a:latin typeface="+mn-lt"/>
              </a:rPr>
              <a:t>----------</a:t>
            </a:r>
            <a:endParaRPr lang="en-US" sz="2000" dirty="0">
              <a:latin typeface="+mn-lt"/>
            </a:endParaRPr>
          </a:p>
          <a:p>
            <a:pPr algn="ctr"/>
            <a:endParaRPr lang="en-US" sz="2000" dirty="0" smtClean="0">
              <a:latin typeface="+mn-lt"/>
            </a:endParaRPr>
          </a:p>
          <a:p>
            <a:pPr algn="ctr"/>
            <a:r>
              <a:rPr lang="en-US" sz="2000" dirty="0" smtClean="0">
                <a:latin typeface="+mn-lt"/>
              </a:rPr>
              <a:t>Any questions for the Division of Mortgage Lending must be submitted in </a:t>
            </a:r>
            <a:r>
              <a:rPr lang="en-US" sz="2000" dirty="0">
                <a:latin typeface="+mn-lt"/>
              </a:rPr>
              <a:t>writing to our MLD Information email address:</a:t>
            </a:r>
          </a:p>
          <a:p>
            <a:pPr algn="ctr"/>
            <a:r>
              <a:rPr lang="en-US" sz="2000" b="1" dirty="0">
                <a:solidFill>
                  <a:srgbClr val="0070C0"/>
                </a:solidFill>
                <a:latin typeface="+mn-lt"/>
              </a:rPr>
              <a:t>MLDInfo@mld.nv.gov</a:t>
            </a:r>
          </a:p>
          <a:p>
            <a:pPr algn="ctr"/>
            <a:endParaRPr lang="en-US" sz="2000" dirty="0" smtClean="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205" y="3608125"/>
            <a:ext cx="1145590" cy="1145590"/>
          </a:xfrm>
          <a:prstGeom prst="rect">
            <a:avLst/>
          </a:prstGeom>
        </p:spPr>
      </p:pic>
    </p:spTree>
    <p:extLst>
      <p:ext uri="{BB962C8B-B14F-4D97-AF65-F5344CB8AC3E}">
        <p14:creationId xmlns:p14="http://schemas.microsoft.com/office/powerpoint/2010/main" val="13912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45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1450"/>
                            </p:stCondLst>
                            <p:childTnLst>
                              <p:par>
                                <p:cTn id="13" presetID="42"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540543" y="2111454"/>
            <a:ext cx="5915025" cy="4122291"/>
          </a:xfrm>
        </p:spPr>
        <p:txBody>
          <a:bodyPr>
            <a:normAutofit lnSpcReduction="10000"/>
          </a:bodyPr>
          <a:lstStyle/>
          <a:p>
            <a:pPr eaLnBrk="1" hangingPunct="1"/>
            <a:r>
              <a:rPr lang="en-US" altLang="en-US" sz="2000" dirty="0" smtClean="0"/>
              <a:t>The license of each Escrow Agent must be kept in the custody and control of the Escrow Agency with whom he or she is associated.</a:t>
            </a:r>
          </a:p>
          <a:p>
            <a:pPr eaLnBrk="1" hangingPunct="1"/>
            <a:r>
              <a:rPr lang="en-US" altLang="en-US" sz="2000" dirty="0" smtClean="0"/>
              <a:t>The license of each Escrow Agency and of each Escrow Agent associated with that Agency must be displayed conspicuously in the Agency’s place of business.</a:t>
            </a:r>
          </a:p>
          <a:p>
            <a:pPr eaLnBrk="1" hangingPunct="1"/>
            <a:r>
              <a:rPr lang="en-US" altLang="en-US" sz="2000" dirty="0" smtClean="0"/>
              <a:t>If an Escrow Agency maintains more than one place of business within the State, an additional license must be issued to and conspicuously displayed in each branch office.</a:t>
            </a:r>
          </a:p>
          <a:p>
            <a:pPr eaLnBrk="1" hangingPunct="1"/>
            <a:r>
              <a:rPr lang="en-US" altLang="en-US" sz="2000" dirty="0" smtClean="0"/>
              <a:t>The business address on the license must match the business address of the Agency.</a:t>
            </a:r>
          </a:p>
          <a:p>
            <a:pPr marL="0" indent="0" eaLnBrk="1" hangingPunct="1">
              <a:buNone/>
            </a:pPr>
            <a:endParaRPr lang="en-US" altLang="en-US" sz="1000" dirty="0"/>
          </a:p>
          <a:p>
            <a:pPr marL="0" indent="0" eaLnBrk="1" hangingPunct="1">
              <a:buNone/>
            </a:pPr>
            <a:r>
              <a:rPr lang="en-US" altLang="en-US" sz="1000" i="1" dirty="0" smtClean="0">
                <a:solidFill>
                  <a:schemeClr val="bg1">
                    <a:lumMod val="50000"/>
                  </a:schemeClr>
                </a:solidFill>
              </a:rPr>
              <a:t>NRS 645A.034;  NRS 645A.036</a:t>
            </a:r>
          </a:p>
          <a:p>
            <a:pPr eaLnBrk="1" hangingPunct="1"/>
            <a:endParaRPr lang="en-US" altLang="en-US" sz="2000" dirty="0" smtClean="0"/>
          </a:p>
        </p:txBody>
      </p:sp>
      <p:sp>
        <p:nvSpPr>
          <p:cNvPr id="24578"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A2C4D615-2CA6-4C60-B08F-DF058E1AD8E0}" type="slidenum">
              <a:rPr lang="en-US" altLang="en-US">
                <a:latin typeface="Arial" panose="020B0604020202020204" pitchFamily="34" charset="0"/>
              </a:rPr>
              <a:pPr algn="r"/>
              <a:t>5</a:t>
            </a:fld>
            <a:endParaRPr lang="en-US" altLang="en-US">
              <a:latin typeface="Arial" panose="020B0604020202020204" pitchFamily="34" charset="0"/>
            </a:endParaRPr>
          </a:p>
        </p:txBody>
      </p:sp>
      <p:sp>
        <p:nvSpPr>
          <p:cNvPr id="5" name="Rectangle 2"/>
          <p:cNvSpPr>
            <a:spLocks noGrp="1" noChangeArrowheads="1"/>
          </p:cNvSpPr>
          <p:nvPr>
            <p:ph type="title"/>
          </p:nvPr>
        </p:nvSpPr>
        <p:spPr>
          <a:xfrm>
            <a:off x="762000" y="685800"/>
            <a:ext cx="5472112" cy="884764"/>
          </a:xfrm>
          <a:ln w="38100">
            <a:solidFill>
              <a:schemeClr val="tx1"/>
            </a:solidFill>
          </a:ln>
        </p:spPr>
        <p:txBody>
          <a:bodyPr>
            <a:normAutofit fontScale="90000"/>
          </a:bodyPr>
          <a:lstStyle/>
          <a:p>
            <a:pPr algn="ctr" eaLnBrk="1" hangingPunct="1"/>
            <a:r>
              <a:rPr lang="en-US" altLang="en-US" sz="3200" b="1" dirty="0" smtClean="0">
                <a:solidFill>
                  <a:srgbClr val="0070C0"/>
                </a:solidFill>
              </a:rPr>
              <a:t>Possession and Display of Licenses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6233746"/>
            <a:ext cx="2395537" cy="18826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6</a:t>
            </a:fld>
            <a:endParaRPr lang="en-US" altLang="en-US"/>
          </a:p>
        </p:txBody>
      </p:sp>
      <p:sp>
        <p:nvSpPr>
          <p:cNvPr id="3" name="Rectangle 2"/>
          <p:cNvSpPr txBox="1">
            <a:spLocks noChangeArrowheads="1"/>
          </p:cNvSpPr>
          <p:nvPr/>
        </p:nvSpPr>
        <p:spPr>
          <a:xfrm>
            <a:off x="762000" y="685800"/>
            <a:ext cx="5472112" cy="884764"/>
          </a:xfrm>
          <a:prstGeom prst="rect">
            <a:avLst/>
          </a:prstGeom>
          <a:ln w="38100">
            <a:solidFill>
              <a:schemeClr val="tx1"/>
            </a:solidFill>
          </a:ln>
        </p:spPr>
        <p:txBody>
          <a:bodyP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Handling an Escrow Agent’s Employment Termination</a:t>
            </a:r>
          </a:p>
        </p:txBody>
      </p:sp>
      <p:sp>
        <p:nvSpPr>
          <p:cNvPr id="4" name="TextBox 3"/>
          <p:cNvSpPr txBox="1"/>
          <p:nvPr/>
        </p:nvSpPr>
        <p:spPr>
          <a:xfrm>
            <a:off x="685800" y="2133600"/>
            <a:ext cx="5700713" cy="3416320"/>
          </a:xfrm>
          <a:prstGeom prst="rect">
            <a:avLst/>
          </a:prstGeom>
          <a:noFill/>
        </p:spPr>
        <p:txBody>
          <a:bodyPr wrap="square" rtlCol="0">
            <a:spAutoFit/>
          </a:bodyPr>
          <a:lstStyle/>
          <a:p>
            <a:r>
              <a:rPr lang="en-US" dirty="0" smtClean="0">
                <a:latin typeface="+mn-lt"/>
              </a:rPr>
              <a:t>If an Escrow Agent’s employment is terminated, the </a:t>
            </a:r>
            <a:r>
              <a:rPr lang="en-US" b="1" dirty="0" smtClean="0">
                <a:latin typeface="+mn-lt"/>
              </a:rPr>
              <a:t>Escrow Agency is responsible for</a:t>
            </a:r>
            <a:r>
              <a:rPr lang="en-US" dirty="0" smtClean="0">
                <a:latin typeface="+mn-lt"/>
              </a:rPr>
              <a:t>:</a:t>
            </a:r>
          </a:p>
          <a:p>
            <a:pPr marL="285750" indent="-285750">
              <a:buFont typeface="Wingdings" panose="05000000000000000000" pitchFamily="2" charset="2"/>
              <a:buChar char="Ø"/>
            </a:pPr>
            <a:r>
              <a:rPr lang="en-US" dirty="0" smtClean="0">
                <a:latin typeface="+mn-lt"/>
              </a:rPr>
              <a:t>Addressing a communication to the last known residence address of the Escrow Agent advising him or her that the license is being delivered or mailed to the Division.</a:t>
            </a:r>
          </a:p>
          <a:p>
            <a:pPr marL="285750" indent="-285750">
              <a:buFont typeface="Wingdings" panose="05000000000000000000" pitchFamily="2" charset="2"/>
              <a:buChar char="Ø"/>
            </a:pPr>
            <a:r>
              <a:rPr lang="en-US" dirty="0" smtClean="0">
                <a:latin typeface="+mn-lt"/>
              </a:rPr>
              <a:t>Delivering or sending by certified mail to the Division the Escrow Agent’s license with a written statement of the circumstances surrounding the termination and a copy of the notification to the Agent that the license is being returned to the Division.</a:t>
            </a:r>
          </a:p>
          <a:p>
            <a:endParaRPr lang="en-US" dirty="0">
              <a:latin typeface="+mn-lt"/>
            </a:endParaRPr>
          </a:p>
        </p:txBody>
      </p:sp>
      <p:sp>
        <p:nvSpPr>
          <p:cNvPr id="5" name="TextBox 4"/>
          <p:cNvSpPr txBox="1"/>
          <p:nvPr/>
        </p:nvSpPr>
        <p:spPr>
          <a:xfrm>
            <a:off x="762000" y="5638800"/>
            <a:ext cx="5624513" cy="2616101"/>
          </a:xfrm>
          <a:prstGeom prst="rect">
            <a:avLst/>
          </a:prstGeom>
          <a:noFill/>
        </p:spPr>
        <p:txBody>
          <a:bodyPr wrap="square" rtlCol="0">
            <a:spAutoFit/>
          </a:bodyPr>
          <a:lstStyle/>
          <a:p>
            <a:pPr lvl="0"/>
            <a:r>
              <a:rPr lang="en-US" dirty="0">
                <a:solidFill>
                  <a:prstClr val="black"/>
                </a:solidFill>
                <a:latin typeface="Calibri" panose="020F0502020204030204"/>
              </a:rPr>
              <a:t>If an Escrow Agent’s employment is terminated, the </a:t>
            </a:r>
            <a:r>
              <a:rPr lang="en-US" b="1" dirty="0">
                <a:solidFill>
                  <a:prstClr val="black"/>
                </a:solidFill>
                <a:latin typeface="Calibri" panose="020F0502020204030204"/>
              </a:rPr>
              <a:t>Escrow </a:t>
            </a:r>
            <a:r>
              <a:rPr lang="en-US" b="1" dirty="0" smtClean="0">
                <a:solidFill>
                  <a:prstClr val="black"/>
                </a:solidFill>
                <a:latin typeface="Calibri" panose="020F0502020204030204"/>
              </a:rPr>
              <a:t>Agent </a:t>
            </a:r>
            <a:r>
              <a:rPr lang="en-US" b="1" dirty="0">
                <a:solidFill>
                  <a:prstClr val="black"/>
                </a:solidFill>
                <a:latin typeface="Calibri" panose="020F0502020204030204"/>
              </a:rPr>
              <a:t>is responsible </a:t>
            </a:r>
            <a:r>
              <a:rPr lang="en-US" b="1" dirty="0" smtClean="0">
                <a:solidFill>
                  <a:prstClr val="black"/>
                </a:solidFill>
                <a:latin typeface="Calibri" panose="020F0502020204030204"/>
              </a:rPr>
              <a:t>for</a:t>
            </a:r>
            <a:r>
              <a:rPr lang="en-US" dirty="0" smtClean="0">
                <a:solidFill>
                  <a:prstClr val="black"/>
                </a:solidFill>
                <a:latin typeface="Calibri" panose="020F0502020204030204"/>
              </a:rPr>
              <a:t> ceasing all acts for which a license is required.</a:t>
            </a:r>
          </a:p>
          <a:p>
            <a:pPr lvl="0"/>
            <a:endParaRPr lang="en-US" sz="1000" i="1" dirty="0" smtClean="0">
              <a:solidFill>
                <a:prstClr val="black"/>
              </a:solidFill>
              <a:latin typeface="Calibri" panose="020F0502020204030204"/>
            </a:endParaRPr>
          </a:p>
          <a:p>
            <a:pPr lvl="0"/>
            <a:endParaRPr lang="en-US" sz="1000" i="1" dirty="0">
              <a:solidFill>
                <a:prstClr val="black"/>
              </a:solidFill>
              <a:latin typeface="Calibri" panose="020F0502020204030204"/>
            </a:endParaRPr>
          </a:p>
          <a:p>
            <a:pPr lvl="0"/>
            <a:endParaRPr lang="en-US" sz="1000" i="1" dirty="0" smtClean="0">
              <a:solidFill>
                <a:prstClr val="black"/>
              </a:solidFill>
              <a:latin typeface="Calibri" panose="020F0502020204030204"/>
            </a:endParaRPr>
          </a:p>
          <a:p>
            <a:pPr lvl="0"/>
            <a:endParaRPr lang="en-US" sz="1000" i="1" dirty="0">
              <a:solidFill>
                <a:prstClr val="black"/>
              </a:solidFill>
              <a:latin typeface="Calibri" panose="020F0502020204030204"/>
            </a:endParaRPr>
          </a:p>
          <a:p>
            <a:pPr lvl="0"/>
            <a:endParaRPr lang="en-US" sz="1000" i="1" dirty="0" smtClean="0">
              <a:solidFill>
                <a:prstClr val="black"/>
              </a:solidFill>
              <a:latin typeface="Calibri" panose="020F0502020204030204"/>
            </a:endParaRPr>
          </a:p>
          <a:p>
            <a:pPr lvl="0"/>
            <a:endParaRPr lang="en-US" sz="1000" i="1" dirty="0">
              <a:solidFill>
                <a:prstClr val="black"/>
              </a:solidFill>
              <a:latin typeface="Calibri" panose="020F0502020204030204"/>
            </a:endParaRPr>
          </a:p>
          <a:p>
            <a:pPr lvl="0"/>
            <a:endParaRPr lang="en-US" sz="1000" i="1" dirty="0" smtClean="0">
              <a:solidFill>
                <a:prstClr val="black"/>
              </a:solidFill>
              <a:latin typeface="Calibri" panose="020F0502020204030204"/>
            </a:endParaRPr>
          </a:p>
          <a:p>
            <a:pPr lvl="0"/>
            <a:endParaRPr lang="en-US" sz="1000" i="1" dirty="0">
              <a:solidFill>
                <a:prstClr val="black"/>
              </a:solidFill>
              <a:latin typeface="Calibri" panose="020F0502020204030204"/>
            </a:endParaRPr>
          </a:p>
          <a:p>
            <a:pPr lvl="0"/>
            <a:endParaRPr lang="en-US" sz="1000" i="1" dirty="0" smtClean="0">
              <a:solidFill>
                <a:prstClr val="black"/>
              </a:solidFill>
              <a:latin typeface="Calibri" panose="020F0502020204030204"/>
            </a:endParaRPr>
          </a:p>
          <a:p>
            <a:pPr lvl="0"/>
            <a:endParaRPr lang="en-US" sz="1000" i="1" dirty="0">
              <a:solidFill>
                <a:prstClr val="black"/>
              </a:solidFill>
              <a:latin typeface="Calibri" panose="020F0502020204030204"/>
            </a:endParaRPr>
          </a:p>
          <a:p>
            <a:pPr lvl="0"/>
            <a:r>
              <a:rPr lang="en-US" sz="1000" i="1" dirty="0" smtClean="0">
                <a:solidFill>
                  <a:schemeClr val="bg1">
                    <a:lumMod val="50000"/>
                  </a:schemeClr>
                </a:solidFill>
                <a:latin typeface="Calibri" panose="020F0502020204030204"/>
              </a:rPr>
              <a:t>NRS 645A.196</a:t>
            </a:r>
            <a:endParaRPr lang="en-US" sz="1000" i="1" dirty="0">
              <a:solidFill>
                <a:schemeClr val="bg1">
                  <a:lumMod val="50000"/>
                </a:schemeClr>
              </a:solidFill>
              <a:latin typeface="Calibri" panose="020F050202020403020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656" y="6629400"/>
            <a:ext cx="1066800" cy="1066800"/>
          </a:xfrm>
          <a:prstGeom prst="rect">
            <a:avLst/>
          </a:prstGeom>
        </p:spPr>
      </p:pic>
    </p:spTree>
    <p:extLst>
      <p:ext uri="{BB962C8B-B14F-4D97-AF65-F5344CB8AC3E}">
        <p14:creationId xmlns:p14="http://schemas.microsoft.com/office/powerpoint/2010/main" val="18982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71488" y="1524000"/>
            <a:ext cx="5915025" cy="6095999"/>
          </a:xfrm>
        </p:spPr>
        <p:txBody>
          <a:bodyPr>
            <a:noAutofit/>
          </a:bodyPr>
          <a:lstStyle/>
          <a:p>
            <a:pPr algn="just" eaLnBrk="1" hangingPunct="1">
              <a:lnSpc>
                <a:spcPct val="90000"/>
              </a:lnSpc>
            </a:pPr>
            <a:r>
              <a:rPr lang="en-US" altLang="en-US" sz="1800" dirty="0" smtClean="0"/>
              <a:t>If a change in ownership of five percent or more of outstanding voting stock is made, the Commissioner must be notified immediately.</a:t>
            </a:r>
          </a:p>
          <a:p>
            <a:pPr algn="just" eaLnBrk="1" hangingPunct="1">
              <a:lnSpc>
                <a:spcPct val="90000"/>
              </a:lnSpc>
            </a:pPr>
            <a:endParaRPr lang="en-US" altLang="en-US" sz="1800" dirty="0" smtClean="0"/>
          </a:p>
          <a:p>
            <a:pPr algn="just" eaLnBrk="1" hangingPunct="1">
              <a:lnSpc>
                <a:spcPct val="90000"/>
              </a:lnSpc>
            </a:pPr>
            <a:r>
              <a:rPr lang="en-US" altLang="en-US" sz="1800" dirty="0" smtClean="0"/>
              <a:t>An application must be submitted to the Commissioner by a person who acquires:</a:t>
            </a:r>
          </a:p>
          <a:p>
            <a:pPr lvl="1" algn="just"/>
            <a:r>
              <a:rPr lang="en-US" altLang="en-US" sz="1600" dirty="0" smtClean="0"/>
              <a:t>At least 25 percent of the outstanding voting stock of an Escrow Agency; or</a:t>
            </a:r>
          </a:p>
          <a:p>
            <a:pPr lvl="1" algn="just"/>
            <a:r>
              <a:rPr lang="en-US" altLang="en-US" sz="1600" dirty="0" smtClean="0"/>
              <a:t>Any outstanding voting stock of an Escrow Agency if the change will result in a change in the control of the Agency.</a:t>
            </a:r>
          </a:p>
          <a:p>
            <a:pPr algn="just"/>
            <a:endParaRPr lang="en-US" altLang="en-US" sz="1800" dirty="0" smtClean="0"/>
          </a:p>
          <a:p>
            <a:pPr algn="just"/>
            <a:r>
              <a:rPr lang="en-US" altLang="en-US" sz="1800" dirty="0" smtClean="0"/>
              <a:t>The Escrow Agency with which the applicant is affiliated must pay the cost of an investigation as the Commissioner requires.</a:t>
            </a:r>
          </a:p>
          <a:p>
            <a:pPr marL="342900" lvl="1" indent="0" algn="just">
              <a:buNone/>
            </a:pPr>
            <a:endParaRPr lang="en-US" altLang="en-US" dirty="0" smtClean="0"/>
          </a:p>
          <a:p>
            <a:pPr algn="just" eaLnBrk="1" hangingPunct="1">
              <a:lnSpc>
                <a:spcPct val="90000"/>
              </a:lnSpc>
            </a:pPr>
            <a:r>
              <a:rPr lang="en-US" altLang="en-US" sz="1800" dirty="0" smtClean="0"/>
              <a:t>The </a:t>
            </a:r>
            <a:r>
              <a:rPr lang="en-US" altLang="en-US" sz="1800" b="1" dirty="0" smtClean="0"/>
              <a:t>Application for Change of Control</a:t>
            </a:r>
            <a:r>
              <a:rPr lang="en-US" altLang="en-US" sz="1800" dirty="0" smtClean="0"/>
              <a:t> form is on the MLD website along with additional forms that need to be completed in this process.</a:t>
            </a:r>
          </a:p>
          <a:p>
            <a:pPr marL="0" indent="0" algn="just" eaLnBrk="1" hangingPunct="1">
              <a:lnSpc>
                <a:spcPct val="90000"/>
              </a:lnSpc>
              <a:buNone/>
            </a:pPr>
            <a:endParaRPr lang="en-US" altLang="en-US" sz="1000" dirty="0" smtClean="0"/>
          </a:p>
          <a:p>
            <a:pPr marL="0" indent="0" algn="just" eaLnBrk="1" hangingPunct="1">
              <a:lnSpc>
                <a:spcPct val="90000"/>
              </a:lnSpc>
              <a:buNone/>
            </a:pPr>
            <a:r>
              <a:rPr lang="en-US" altLang="en-US" sz="1000" i="1" dirty="0" smtClean="0">
                <a:solidFill>
                  <a:schemeClr val="bg1">
                    <a:lumMod val="50000"/>
                  </a:schemeClr>
                </a:solidFill>
              </a:rPr>
              <a:t>NRS 645A.085</a:t>
            </a:r>
          </a:p>
        </p:txBody>
      </p:sp>
      <p:sp>
        <p:nvSpPr>
          <p:cNvPr id="51202"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C4A1D9D4-8EAC-434B-A4EF-FC1072B4DF52}" type="slidenum">
              <a:rPr lang="en-US" altLang="en-US">
                <a:latin typeface="Arial" panose="020B0604020202020204" pitchFamily="34" charset="0"/>
              </a:rPr>
              <a:pPr algn="r"/>
              <a:t>7</a:t>
            </a:fld>
            <a:endParaRPr lang="en-US" altLang="en-US">
              <a:latin typeface="Arial" panose="020B0604020202020204" pitchFamily="34" charset="0"/>
            </a:endParaRPr>
          </a:p>
        </p:txBody>
      </p:sp>
      <p:sp>
        <p:nvSpPr>
          <p:cNvPr id="6"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Change of Control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8</a:t>
            </a:fld>
            <a:endParaRPr lang="en-US" altLang="en-US"/>
          </a:p>
        </p:txBody>
      </p:sp>
      <p:sp>
        <p:nvSpPr>
          <p:cNvPr id="3" name="Rectangle 2"/>
          <p:cNvSpPr txBox="1">
            <a:spLocks noChangeArrowheads="1"/>
          </p:cNvSpPr>
          <p:nvPr/>
        </p:nvSpPr>
        <p:spPr>
          <a:xfrm>
            <a:off x="762000" y="685800"/>
            <a:ext cx="5472112" cy="884764"/>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Office Closure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209800"/>
            <a:ext cx="1794668" cy="1504950"/>
          </a:xfrm>
          <a:prstGeom prst="rect">
            <a:avLst/>
          </a:prstGeom>
        </p:spPr>
      </p:pic>
      <p:sp>
        <p:nvSpPr>
          <p:cNvPr id="5" name="TextBox 4"/>
          <p:cNvSpPr txBox="1"/>
          <p:nvPr/>
        </p:nvSpPr>
        <p:spPr>
          <a:xfrm>
            <a:off x="609600" y="1710409"/>
            <a:ext cx="5776913" cy="584775"/>
          </a:xfrm>
          <a:prstGeom prst="rect">
            <a:avLst/>
          </a:prstGeom>
          <a:noFill/>
        </p:spPr>
        <p:txBody>
          <a:bodyPr wrap="square" rtlCol="0">
            <a:spAutoFit/>
          </a:bodyPr>
          <a:lstStyle/>
          <a:p>
            <a:r>
              <a:rPr lang="en-US" sz="1600" dirty="0" smtClean="0">
                <a:latin typeface="+mn-lt"/>
              </a:rPr>
              <a:t>An Escrow Agency may not close its principal office or a branch office until:</a:t>
            </a:r>
            <a:endParaRPr lang="en-US" sz="1600" dirty="0">
              <a:latin typeface="+mn-lt"/>
            </a:endParaRPr>
          </a:p>
        </p:txBody>
      </p:sp>
      <p:sp>
        <p:nvSpPr>
          <p:cNvPr id="6" name="TextBox 5"/>
          <p:cNvSpPr txBox="1"/>
          <p:nvPr/>
        </p:nvSpPr>
        <p:spPr>
          <a:xfrm>
            <a:off x="620038" y="2259604"/>
            <a:ext cx="341856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t</a:t>
            </a:r>
            <a:r>
              <a:rPr lang="en-US" sz="1600" dirty="0" smtClean="0">
                <a:latin typeface="+mn-lt"/>
              </a:rPr>
              <a:t>he Escrow Agency has returned its original license; and</a:t>
            </a:r>
          </a:p>
          <a:p>
            <a:pPr marL="285750" indent="-285750">
              <a:buFont typeface="Arial" panose="020B0604020202020204" pitchFamily="34" charset="0"/>
              <a:buChar char="•"/>
            </a:pPr>
            <a:r>
              <a:rPr lang="en-US" sz="1600" dirty="0">
                <a:latin typeface="+mn-lt"/>
              </a:rPr>
              <a:t>t</a:t>
            </a:r>
            <a:r>
              <a:rPr lang="en-US" sz="1600" dirty="0" smtClean="0">
                <a:latin typeface="+mn-lt"/>
              </a:rPr>
              <a:t>he Escrow Agency has submitted a request to close the office and the Commissioner has approved the closure.</a:t>
            </a:r>
            <a:endParaRPr lang="en-US" sz="1600" dirty="0">
              <a:latin typeface="+mn-lt"/>
            </a:endParaRPr>
          </a:p>
        </p:txBody>
      </p:sp>
      <p:sp>
        <p:nvSpPr>
          <p:cNvPr id="7" name="TextBox 6"/>
          <p:cNvSpPr txBox="1"/>
          <p:nvPr/>
        </p:nvSpPr>
        <p:spPr>
          <a:xfrm>
            <a:off x="629182" y="3772947"/>
            <a:ext cx="5776913" cy="4816703"/>
          </a:xfrm>
          <a:prstGeom prst="rect">
            <a:avLst/>
          </a:prstGeom>
          <a:noFill/>
        </p:spPr>
        <p:txBody>
          <a:bodyPr wrap="square" rtlCol="0">
            <a:spAutoFit/>
          </a:bodyPr>
          <a:lstStyle/>
          <a:p>
            <a:r>
              <a:rPr lang="en-US" sz="1600" dirty="0" smtClean="0">
                <a:latin typeface="+mn-lt"/>
              </a:rPr>
              <a:t>The request for approval of the closure of the principal office or a branch office of an Escrow Agency must contain the following information:</a:t>
            </a:r>
          </a:p>
          <a:p>
            <a:endParaRPr lang="en-US" sz="1600" dirty="0" smtClean="0">
              <a:latin typeface="+mn-lt"/>
            </a:endParaRPr>
          </a:p>
          <a:p>
            <a:pPr marL="285750" indent="-285750">
              <a:buFont typeface="Arial" panose="020B0604020202020204" pitchFamily="34" charset="0"/>
              <a:buChar char="•"/>
            </a:pPr>
            <a:r>
              <a:rPr lang="en-US" sz="1600" dirty="0" smtClean="0">
                <a:latin typeface="+mn-lt"/>
              </a:rPr>
              <a:t>The status of any incomplete escrow contracts and the manner in which they will be finalized;</a:t>
            </a:r>
          </a:p>
          <a:p>
            <a:pPr marL="285750" indent="-285750">
              <a:buFont typeface="Arial" panose="020B0604020202020204" pitchFamily="34" charset="0"/>
              <a:buChar char="•"/>
            </a:pPr>
            <a:r>
              <a:rPr lang="en-US" sz="1600" dirty="0" smtClean="0">
                <a:latin typeface="+mn-lt"/>
              </a:rPr>
              <a:t>An accounting and reconciliation of any trust account maintained by the Escrow Agency and the plan for distribution of money in the account;</a:t>
            </a:r>
          </a:p>
          <a:p>
            <a:pPr marL="285750" indent="-285750">
              <a:buFont typeface="Arial" panose="020B0604020202020204" pitchFamily="34" charset="0"/>
              <a:buChar char="•"/>
            </a:pPr>
            <a:r>
              <a:rPr lang="en-US" sz="1600" dirty="0" smtClean="0">
                <a:latin typeface="+mn-lt"/>
              </a:rPr>
              <a:t>If any Escrow Agent employed by or otherwise associated with the Escrow Agency has been terminated, notice of the termination; and</a:t>
            </a:r>
          </a:p>
          <a:p>
            <a:pPr marL="285750" indent="-285750">
              <a:buFont typeface="Arial" panose="020B0604020202020204" pitchFamily="34" charset="0"/>
              <a:buChar char="•"/>
            </a:pPr>
            <a:r>
              <a:rPr lang="en-US" sz="1600" dirty="0" smtClean="0">
                <a:latin typeface="+mn-lt"/>
              </a:rPr>
              <a:t>The location where records of the licensee will be maintained and the name, telephone number, and mailing address of the custodian responsible for the records.</a:t>
            </a:r>
          </a:p>
          <a:p>
            <a:endParaRPr lang="en-US" sz="800" dirty="0" smtClean="0">
              <a:latin typeface="+mn-lt"/>
            </a:endParaRPr>
          </a:p>
          <a:p>
            <a:r>
              <a:rPr lang="en-US" sz="1000" i="1" dirty="0" smtClean="0">
                <a:solidFill>
                  <a:schemeClr val="bg1">
                    <a:lumMod val="50000"/>
                  </a:schemeClr>
                </a:solidFill>
                <a:latin typeface="+mn-lt"/>
              </a:rPr>
              <a:t>NAC 645A.___ (LCB File No. </a:t>
            </a:r>
            <a:r>
              <a:rPr lang="en-US" sz="1000" i="1" smtClean="0">
                <a:solidFill>
                  <a:schemeClr val="bg1">
                    <a:lumMod val="50000"/>
                  </a:schemeClr>
                </a:solidFill>
                <a:latin typeface="+mn-lt"/>
              </a:rPr>
              <a:t>R070.16)</a:t>
            </a:r>
            <a:endParaRPr lang="en-US" sz="1000" i="1" dirty="0" smtClean="0">
              <a:solidFill>
                <a:schemeClr val="bg1">
                  <a:lumMod val="50000"/>
                </a:schemeClr>
              </a:solidFill>
              <a:latin typeface="+mn-lt"/>
            </a:endParaRPr>
          </a:p>
          <a:p>
            <a:endParaRPr lang="en-US" sz="800" i="1" dirty="0" smtClean="0">
              <a:latin typeface="+mn-lt"/>
            </a:endParaRPr>
          </a:p>
          <a:p>
            <a:pPr algn="ctr"/>
            <a:r>
              <a:rPr lang="en-US" sz="1600" b="1" dirty="0" smtClean="0">
                <a:effectLst>
                  <a:outerShdw blurRad="38100" dist="38100" dir="2700000" algn="tl">
                    <a:srgbClr val="000000">
                      <a:alpha val="43137"/>
                    </a:srgbClr>
                  </a:outerShdw>
                </a:effectLst>
                <a:latin typeface="+mn-lt"/>
              </a:rPr>
              <a:t>The Request for Approval to Close Office/Surrender License form can be found on the Division’s Website:  www.mld.nv.gov </a:t>
            </a:r>
            <a:endParaRPr lang="en-US" sz="1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577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9</a:t>
            </a:fld>
            <a:endParaRPr lang="en-US" altLang="en-US"/>
          </a:p>
        </p:txBody>
      </p:sp>
      <p:sp>
        <p:nvSpPr>
          <p:cNvPr id="3"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Money Deposited in Escrow</a:t>
            </a:r>
          </a:p>
        </p:txBody>
      </p:sp>
      <p:sp>
        <p:nvSpPr>
          <p:cNvPr id="4" name="TextBox 3"/>
          <p:cNvSpPr txBox="1"/>
          <p:nvPr/>
        </p:nvSpPr>
        <p:spPr>
          <a:xfrm>
            <a:off x="457200" y="1524000"/>
            <a:ext cx="5929313" cy="6463308"/>
          </a:xfrm>
          <a:prstGeom prst="rect">
            <a:avLst/>
          </a:prstGeom>
          <a:noFill/>
        </p:spPr>
        <p:txBody>
          <a:bodyPr wrap="square" rtlCol="0">
            <a:spAutoFit/>
          </a:bodyPr>
          <a:lstStyle/>
          <a:p>
            <a:r>
              <a:rPr lang="en-US" dirty="0" smtClean="0">
                <a:latin typeface="+mn-lt"/>
              </a:rPr>
              <a:t>All money deposited in escrow that is to be delivered upon the close of escrow or upon any other contingency needs to be </a:t>
            </a:r>
          </a:p>
          <a:p>
            <a:pPr marL="285750" indent="-285750">
              <a:buFont typeface="Arial" panose="020B0604020202020204" pitchFamily="34" charset="0"/>
              <a:buChar char="•"/>
            </a:pPr>
            <a:r>
              <a:rPr lang="en-US" dirty="0">
                <a:latin typeface="+mn-lt"/>
              </a:rPr>
              <a:t>k</a:t>
            </a:r>
            <a:r>
              <a:rPr lang="en-US" dirty="0" smtClean="0">
                <a:latin typeface="+mn-lt"/>
              </a:rPr>
              <a:t>ept separate from money belonging to the Escrow Agent or Agency.</a:t>
            </a:r>
          </a:p>
          <a:p>
            <a:pPr marL="285750" indent="-285750">
              <a:buFont typeface="Arial" panose="020B0604020202020204" pitchFamily="34" charset="0"/>
              <a:buChar char="•"/>
            </a:pPr>
            <a:r>
              <a:rPr lang="en-US" dirty="0">
                <a:latin typeface="+mn-lt"/>
              </a:rPr>
              <a:t>d</a:t>
            </a:r>
            <a:r>
              <a:rPr lang="en-US" dirty="0" smtClean="0">
                <a:latin typeface="+mn-lt"/>
              </a:rPr>
              <a:t>eposited in a financial institution that is federally insured or insured by a private insurer approved pursuant to NRS 678.755 (Credit Unions) unless another financial institution has been designated in writing in the instructions for the escrow.</a:t>
            </a:r>
          </a:p>
          <a:p>
            <a:pPr marL="285750" indent="-285750">
              <a:buFont typeface="Arial" panose="020B0604020202020204" pitchFamily="34" charset="0"/>
              <a:buChar char="•"/>
            </a:pPr>
            <a:r>
              <a:rPr lang="en-US" dirty="0">
                <a:latin typeface="+mn-lt"/>
              </a:rPr>
              <a:t>d</a:t>
            </a:r>
            <a:r>
              <a:rPr lang="en-US" dirty="0" smtClean="0">
                <a:latin typeface="+mn-lt"/>
              </a:rPr>
              <a:t>esignated as “trust funds” or “escrow accounts” or under some other appropriate name indicating that the money is not the money of the Escrow Agent or Agency.</a:t>
            </a:r>
          </a:p>
          <a:p>
            <a:pPr marL="285750" indent="-285750">
              <a:buFont typeface="Arial" panose="020B0604020202020204" pitchFamily="34" charset="0"/>
              <a:buChar char="•"/>
            </a:pPr>
            <a:r>
              <a:rPr lang="en-US" dirty="0">
                <a:latin typeface="+mn-lt"/>
              </a:rPr>
              <a:t>d</a:t>
            </a:r>
            <a:r>
              <a:rPr lang="en-US" dirty="0" smtClean="0">
                <a:latin typeface="+mn-lt"/>
              </a:rPr>
              <a:t>eposited into the trust account on or before the close of the next business day after receipt of that money unless otherwise instructed in writing between the parties.</a:t>
            </a:r>
          </a:p>
          <a:p>
            <a:pPr marL="285750" indent="-285750">
              <a:buFont typeface="Arial" panose="020B0604020202020204" pitchFamily="34" charset="0"/>
              <a:buChar char="•"/>
            </a:pPr>
            <a:endParaRPr lang="en-US" dirty="0">
              <a:latin typeface="+mn-lt"/>
            </a:endParaRPr>
          </a:p>
          <a:p>
            <a:r>
              <a:rPr lang="en-US" dirty="0" smtClean="0">
                <a:latin typeface="+mn-lt"/>
              </a:rPr>
              <a:t>Escrow Agencies need to inform the financial institution of the purpose of any trust account and verify with the financial institution that the money deposited in the trust account is insured to the maximum amount permitted by federal law for those accounts.</a:t>
            </a:r>
          </a:p>
          <a:p>
            <a:endParaRPr lang="en-US" sz="1000" dirty="0">
              <a:latin typeface="+mn-lt"/>
            </a:endParaRPr>
          </a:p>
          <a:p>
            <a:r>
              <a:rPr lang="en-US" sz="1000" i="1" dirty="0" smtClean="0">
                <a:solidFill>
                  <a:schemeClr val="bg1">
                    <a:lumMod val="50000"/>
                  </a:schemeClr>
                </a:solidFill>
                <a:latin typeface="+mn-lt"/>
              </a:rPr>
              <a:t>NRS 645A.160</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26932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plus(in)">
                                      <p:cBhvr>
                                        <p:cTn id="7" dur="1000"/>
                                        <p:tgtEl>
                                          <p:spTgt spid="4">
                                            <p:txEl>
                                              <p:pRg st="1" end="1"/>
                                            </p:txEl>
                                          </p:spTgt>
                                        </p:tgtEl>
                                      </p:cBhvr>
                                    </p:animEffect>
                                  </p:childTnLst>
                                </p:cTn>
                              </p:par>
                              <p:par>
                                <p:cTn id="8" presetID="15" presetClass="emph" presetSubtype="0" nodeType="withEffect">
                                  <p:stCondLst>
                                    <p:cond delay="0"/>
                                  </p:stCondLst>
                                  <p:endCondLst>
                                    <p:cond evt="onNext" delay="0">
                                      <p:tgtEl>
                                        <p:sldTgt/>
                                      </p:tgtEl>
                                    </p:cond>
                                  </p:endCondLst>
                                  <p:childTnLst>
                                    <p:set>
                                      <p:cBhvr override="childStyle">
                                        <p:cTn id="9" dur="indefinite"/>
                                        <p:tgtEl>
                                          <p:spTgt spid="4">
                                            <p:txEl>
                                              <p:pRg st="1" end="1"/>
                                            </p:txEl>
                                          </p:spTgt>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plus(in)">
                                      <p:cBhvr>
                                        <p:cTn id="14" dur="1000"/>
                                        <p:tgtEl>
                                          <p:spTgt spid="4">
                                            <p:txEl>
                                              <p:pRg st="2" end="2"/>
                                            </p:txEl>
                                          </p:spTgt>
                                        </p:tgtEl>
                                      </p:cBhvr>
                                    </p:animEffect>
                                  </p:childTnLst>
                                </p:cTn>
                              </p:par>
                              <p:par>
                                <p:cTn id="15" presetID="15" presetClass="emph" presetSubtype="0" nodeType="withEffect">
                                  <p:stCondLst>
                                    <p:cond delay="0"/>
                                  </p:stCondLst>
                                  <p:endCondLst>
                                    <p:cond evt="onNext" delay="0">
                                      <p:tgtEl>
                                        <p:sldTgt/>
                                      </p:tgtEl>
                                    </p:cond>
                                  </p:endCondLst>
                                  <p:childTnLst>
                                    <p:set>
                                      <p:cBhvr override="childStyle">
                                        <p:cTn id="16" dur="indefinite"/>
                                        <p:tgtEl>
                                          <p:spTgt spid="4">
                                            <p:txEl>
                                              <p:pRg st="2" end="2"/>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plus(in)">
                                      <p:cBhvr>
                                        <p:cTn id="21" dur="1000"/>
                                        <p:tgtEl>
                                          <p:spTgt spid="4">
                                            <p:txEl>
                                              <p:pRg st="3" end="3"/>
                                            </p:txEl>
                                          </p:spTgt>
                                        </p:tgtEl>
                                      </p:cBhvr>
                                    </p:animEffect>
                                  </p:childTnLst>
                                </p:cTn>
                              </p:par>
                              <p:par>
                                <p:cTn id="22" presetID="15" presetClass="emph" presetSubtype="0" nodeType="withEffect">
                                  <p:stCondLst>
                                    <p:cond delay="0"/>
                                  </p:stCondLst>
                                  <p:endCondLst>
                                    <p:cond evt="onNext" delay="0">
                                      <p:tgtEl>
                                        <p:sldTgt/>
                                      </p:tgtEl>
                                    </p:cond>
                                  </p:endCondLst>
                                  <p:childTnLst>
                                    <p:set>
                                      <p:cBhvr override="childStyle">
                                        <p:cTn id="23" dur="indefinite"/>
                                        <p:tgtEl>
                                          <p:spTgt spid="4">
                                            <p:txEl>
                                              <p:pRg st="3" end="3"/>
                                            </p:txEl>
                                          </p:spTgt>
                                        </p:tgtEl>
                                        <p:attrNameLst>
                                          <p:attrName>style.fontWeight</p:attrName>
                                        </p:attrNameLst>
                                      </p:cBhvr>
                                      <p:to>
                                        <p:strVal val="bold"/>
                                      </p:to>
                                    </p:se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plus(in)">
                                      <p:cBhvr>
                                        <p:cTn id="28" dur="1000"/>
                                        <p:tgtEl>
                                          <p:spTgt spid="4">
                                            <p:txEl>
                                              <p:pRg st="4" end="4"/>
                                            </p:txEl>
                                          </p:spTgt>
                                        </p:tgtEl>
                                      </p:cBhvr>
                                    </p:animEffect>
                                  </p:childTnLst>
                                </p:cTn>
                              </p:par>
                              <p:par>
                                <p:cTn id="29" presetID="15" presetClass="emph" presetSubtype="0" nodeType="withEffect">
                                  <p:stCondLst>
                                    <p:cond delay="0"/>
                                  </p:stCondLst>
                                  <p:endCondLst>
                                    <p:cond evt="onNext" delay="0">
                                      <p:tgtEl>
                                        <p:sldTgt/>
                                      </p:tgtEl>
                                    </p:cond>
                                  </p:endCondLst>
                                  <p:childTnLst>
                                    <p:set>
                                      <p:cBhvr override="childStyle">
                                        <p:cTn id="30" dur="indefinite"/>
                                        <p:tgtEl>
                                          <p:spTgt spid="4">
                                            <p:txEl>
                                              <p:pRg st="4" end="4"/>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2413</TotalTime>
  <Words>3619</Words>
  <Application>Microsoft Office PowerPoint</Application>
  <PresentationFormat>On-screen Show (4:3)</PresentationFormat>
  <Paragraphs>357</Paragraphs>
  <Slides>25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Courier New</vt:lpstr>
      <vt:lpstr>Times New Roman</vt:lpstr>
      <vt:lpstr>Vani</vt:lpstr>
      <vt:lpstr>Wingdings</vt:lpstr>
      <vt:lpstr>Office Theme</vt:lpstr>
      <vt:lpstr>State of Nevada Department of Business &amp; Industry Division of Mortgage Lending</vt:lpstr>
      <vt:lpstr>The Division of Mortgage Lending</vt:lpstr>
      <vt:lpstr>PowerPoint Presentation</vt:lpstr>
      <vt:lpstr>PowerPoint Presentation</vt:lpstr>
      <vt:lpstr>Possession and Display of Licenses</vt:lpstr>
      <vt:lpstr>PowerPoint Presentation</vt:lpstr>
      <vt:lpstr>PowerPoint Presentation</vt:lpstr>
      <vt:lpstr>PowerPoint Presentation</vt:lpstr>
      <vt:lpstr>PowerPoint Presentation</vt:lpstr>
      <vt:lpstr>PowerPoint Presentation</vt:lpstr>
      <vt:lpstr>File Retention</vt:lpstr>
      <vt:lpstr>Requirements for Maintaining Files in Electronic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Renewing an Escrow Agency or Escrow Agent License</vt:lpstr>
      <vt:lpstr>PowerPoint Presentation</vt:lpstr>
      <vt:lpstr>Division of Mortgage Lending Contact Information</vt:lpstr>
    </vt:vector>
  </TitlesOfParts>
  <Company>state of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Nevada Division of Mortgage Lending</dc:title>
  <dc:creator>ncorbin</dc:creator>
  <cp:lastModifiedBy>Susan Slack</cp:lastModifiedBy>
  <cp:revision>260</cp:revision>
  <cp:lastPrinted>2016-05-23T21:20:38Z</cp:lastPrinted>
  <dcterms:created xsi:type="dcterms:W3CDTF">2009-04-24T14:18:07Z</dcterms:created>
  <dcterms:modified xsi:type="dcterms:W3CDTF">2016-09-01T21:01:46Z</dcterms:modified>
</cp:coreProperties>
</file>